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8"/>
  </p:notesMasterIdLst>
  <p:sldIdLst>
    <p:sldId id="256" r:id="rId2"/>
    <p:sldId id="269" r:id="rId3"/>
    <p:sldId id="258" r:id="rId4"/>
    <p:sldId id="259" r:id="rId5"/>
    <p:sldId id="272"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99F"/>
    <a:srgbClr val="CCFFFF"/>
    <a:srgbClr val="FFCCCC"/>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8" autoAdjust="0"/>
    <p:restoredTop sz="79130" autoAdjust="0"/>
  </p:normalViewPr>
  <p:slideViewPr>
    <p:cSldViewPr snapToGrid="0">
      <p:cViewPr varScale="1">
        <p:scale>
          <a:sx n="71" d="100"/>
          <a:sy n="71" d="100"/>
        </p:scale>
        <p:origin x="-137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CEF41-ADBC-41B9-8359-24D708B34EF1}" type="datetimeFigureOut">
              <a:rPr lang="fr-FR" smtClean="0"/>
              <a:pPr/>
              <a:t>12/01/2016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680A0-819A-49B7-B2BF-3D210FC96580}" type="slidenum">
              <a:rPr lang="fr-FR" smtClean="0"/>
              <a:pPr/>
              <a:t>‹N°›</a:t>
            </a:fld>
            <a:endParaRPr lang="fr-FR"/>
          </a:p>
        </p:txBody>
      </p:sp>
    </p:spTree>
    <p:extLst>
      <p:ext uri="{BB962C8B-B14F-4D97-AF65-F5344CB8AC3E}">
        <p14:creationId xmlns:p14="http://schemas.microsoft.com/office/powerpoint/2010/main" xmlns="" val="350010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0000" lnSpcReduction="20000"/>
          </a:bodyPr>
          <a:lstStyle/>
          <a:p>
            <a:r>
              <a:rPr lang="fr-FR" sz="1200" b="1" u="sng" kern="1200" dirty="0" smtClean="0">
                <a:solidFill>
                  <a:schemeClr val="tx1"/>
                </a:solidFill>
                <a:latin typeface="+mn-lt"/>
                <a:ea typeface="+mn-ea"/>
                <a:cs typeface="+mn-cs"/>
              </a:rPr>
              <a:t>Un mot sur l’histoire de cette œuvre</a:t>
            </a:r>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C’est </a:t>
            </a:r>
            <a:r>
              <a:rPr lang="fr-FR" sz="1200" b="1" kern="1200" dirty="0" smtClean="0">
                <a:solidFill>
                  <a:schemeClr val="tx1"/>
                </a:solidFill>
                <a:latin typeface="+mn-lt"/>
                <a:ea typeface="+mn-ea"/>
                <a:cs typeface="+mn-cs"/>
              </a:rPr>
              <a:t>un </a:t>
            </a:r>
            <a:r>
              <a:rPr lang="fr-FR" sz="1200" b="1" i="1" u="none" kern="1200" dirty="0" err="1" smtClean="0">
                <a:solidFill>
                  <a:schemeClr val="tx1"/>
                </a:solidFill>
                <a:latin typeface="+mn-lt"/>
                <a:ea typeface="+mn-ea"/>
                <a:cs typeface="+mn-cs"/>
              </a:rPr>
              <a:t>ready</a:t>
            </a:r>
            <a:r>
              <a:rPr lang="fr-FR" sz="1200" b="1" i="1" u="none" kern="1200" dirty="0" smtClean="0">
                <a:solidFill>
                  <a:schemeClr val="tx1"/>
                </a:solidFill>
                <a:latin typeface="+mn-lt"/>
                <a:ea typeface="+mn-ea"/>
                <a:cs typeface="+mn-cs"/>
              </a:rPr>
              <a:t> made </a:t>
            </a:r>
            <a:r>
              <a:rPr lang="fr-FR" sz="1200" kern="1200" dirty="0" smtClean="0">
                <a:solidFill>
                  <a:schemeClr val="tx1"/>
                </a:solidFill>
                <a:latin typeface="+mn-lt"/>
                <a:ea typeface="+mn-ea"/>
                <a:cs typeface="+mn-cs"/>
              </a:rPr>
              <a:t>(de « </a:t>
            </a:r>
            <a:r>
              <a:rPr lang="fr-FR" sz="1200" kern="1200" dirty="0" err="1" smtClean="0">
                <a:solidFill>
                  <a:schemeClr val="tx1"/>
                </a:solidFill>
                <a:latin typeface="+mn-lt"/>
                <a:ea typeface="+mn-ea"/>
                <a:cs typeface="+mn-cs"/>
              </a:rPr>
              <a:t>already</a:t>
            </a:r>
            <a:r>
              <a:rPr lang="fr-FR" sz="1200" kern="1200" dirty="0" smtClean="0">
                <a:solidFill>
                  <a:schemeClr val="tx1"/>
                </a:solidFill>
                <a:latin typeface="+mn-lt"/>
                <a:ea typeface="+mn-ea"/>
                <a:cs typeface="+mn-cs"/>
              </a:rPr>
              <a:t> made » : déjà fait)</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 exposer dans un musée des objets de la production industrielle et de la vie quotidienne.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La </a:t>
            </a:r>
            <a:r>
              <a:rPr lang="fr-FR" sz="1200" i="1" kern="1200" dirty="0" err="1" smtClean="0">
                <a:solidFill>
                  <a:schemeClr val="tx1"/>
                </a:solidFill>
                <a:latin typeface="+mn-lt"/>
                <a:ea typeface="+mn-ea"/>
                <a:cs typeface="+mn-cs"/>
              </a:rPr>
              <a:t>Foutain</a:t>
            </a:r>
            <a:r>
              <a:rPr lang="fr-FR" sz="1200" kern="1200" dirty="0" smtClean="0">
                <a:solidFill>
                  <a:schemeClr val="tx1"/>
                </a:solidFill>
                <a:latin typeface="+mn-lt"/>
                <a:ea typeface="+mn-ea"/>
                <a:cs typeface="+mn-cs"/>
              </a:rPr>
              <a:t> est ainsi en fait un simple urinoir retourné sur lequel l’artiste</a:t>
            </a:r>
            <a:r>
              <a:rPr lang="fr-FR" sz="1200" kern="1200" baseline="0" dirty="0" smtClean="0">
                <a:solidFill>
                  <a:schemeClr val="tx1"/>
                </a:solidFill>
                <a:latin typeface="+mn-lt"/>
                <a:ea typeface="+mn-ea"/>
                <a:cs typeface="+mn-cs"/>
              </a:rPr>
              <a:t> a </a:t>
            </a:r>
            <a:r>
              <a:rPr lang="fr-FR" sz="1200" kern="1200" dirty="0" smtClean="0">
                <a:solidFill>
                  <a:schemeClr val="tx1"/>
                </a:solidFill>
                <a:latin typeface="+mn-lt"/>
                <a:ea typeface="+mn-ea"/>
                <a:cs typeface="+mn-cs"/>
              </a:rPr>
              <a:t>apposé une signature « R. </a:t>
            </a:r>
            <a:r>
              <a:rPr lang="fr-FR" sz="1200" kern="1200" dirty="0" err="1" smtClean="0">
                <a:solidFill>
                  <a:schemeClr val="tx1"/>
                </a:solidFill>
                <a:latin typeface="+mn-lt"/>
                <a:ea typeface="+mn-ea"/>
                <a:cs typeface="+mn-cs"/>
              </a:rPr>
              <a:t>Mutt</a:t>
            </a:r>
            <a:r>
              <a:rPr lang="fr-FR" sz="1200" kern="1200" dirty="0" smtClean="0">
                <a:solidFill>
                  <a:schemeClr val="tx1"/>
                </a:solidFill>
                <a:latin typeface="+mn-lt"/>
                <a:ea typeface="+mn-ea"/>
                <a:cs typeface="+mn-cs"/>
              </a:rPr>
              <a:t>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En 1917, Duchamp est membre directeur de la Société des artistes indépendants de </a:t>
            </a:r>
            <a:r>
              <a:rPr lang="fr-FR" sz="1200" u="none" strike="noStrike" kern="1200" dirty="0" smtClean="0">
                <a:solidFill>
                  <a:schemeClr val="tx1"/>
                </a:solidFill>
                <a:latin typeface="+mn-lt"/>
                <a:ea typeface="+mn-ea"/>
                <a:cs typeface="+mn-cs"/>
              </a:rPr>
              <a:t>New York</a:t>
            </a:r>
            <a:r>
              <a:rPr lang="fr-FR" sz="1200" kern="1200" dirty="0" smtClean="0">
                <a:solidFill>
                  <a:schemeClr val="tx1"/>
                </a:solidFill>
                <a:latin typeface="+mn-lt"/>
                <a:ea typeface="+mn-ea"/>
                <a:cs typeface="+mn-cs"/>
              </a:rPr>
              <a:t>. Pour leur première exposition, la Société autorise librement tout membre à exposer l’objet de son choix : en principe, aucune œuvre ne pouvait être refusée pour « raisons esthétiques ».</a:t>
            </a:r>
          </a:p>
          <a:p>
            <a:r>
              <a:rPr lang="fr-FR" sz="1200" kern="1200" dirty="0" smtClean="0">
                <a:solidFill>
                  <a:schemeClr val="tx1"/>
                </a:solidFill>
                <a:latin typeface="+mn-lt"/>
                <a:ea typeface="+mn-ea"/>
                <a:cs typeface="+mn-cs"/>
              </a:rPr>
              <a:t>Dans ses conditions, Duchamp décide d’envoyer sous le </a:t>
            </a:r>
            <a:r>
              <a:rPr lang="fr-FR" sz="1200" u="none" strike="noStrike" kern="1200" dirty="0" smtClean="0">
                <a:solidFill>
                  <a:schemeClr val="tx1"/>
                </a:solidFill>
                <a:latin typeface="+mn-lt"/>
                <a:ea typeface="+mn-ea"/>
                <a:cs typeface="+mn-cs"/>
              </a:rPr>
              <a:t>pseudonyme</a:t>
            </a:r>
            <a:r>
              <a:rPr lang="fr-FR" sz="1200" kern="1200" dirty="0" smtClean="0">
                <a:solidFill>
                  <a:schemeClr val="tx1"/>
                </a:solidFill>
                <a:latin typeface="+mn-lt"/>
                <a:ea typeface="+mn-ea"/>
                <a:cs typeface="+mn-cs"/>
              </a:rPr>
              <a:t> de « R. </a:t>
            </a:r>
            <a:r>
              <a:rPr lang="fr-FR" sz="1200" kern="1200" dirty="0" err="1" smtClean="0">
                <a:solidFill>
                  <a:schemeClr val="tx1"/>
                </a:solidFill>
                <a:latin typeface="+mn-lt"/>
                <a:ea typeface="+mn-ea"/>
                <a:cs typeface="+mn-cs"/>
              </a:rPr>
              <a:t>Mutt</a:t>
            </a:r>
            <a:r>
              <a:rPr lang="fr-FR" sz="1200" kern="1200" dirty="0" smtClean="0">
                <a:solidFill>
                  <a:schemeClr val="tx1"/>
                </a:solidFill>
                <a:latin typeface="+mn-lt"/>
                <a:ea typeface="+mn-ea"/>
                <a:cs typeface="+mn-cs"/>
              </a:rPr>
              <a:t> » un urinoir en porcelaine comme sculpture destinée à l’exposition. </a:t>
            </a:r>
          </a:p>
          <a:p>
            <a:r>
              <a:rPr lang="fr-FR" sz="1200" kern="1200" dirty="0" smtClean="0">
                <a:solidFill>
                  <a:schemeClr val="tx1"/>
                </a:solidFill>
                <a:latin typeface="+mn-lt"/>
                <a:ea typeface="+mn-ea"/>
                <a:cs typeface="+mn-cs"/>
              </a:rPr>
              <a:t>Or l’objet envoyé par Duchamp sera censuré et ne sera pas exposé sous prétexte que « ce n’est pas une œuvre d’art, selon quelque définition que ce soit » (</a:t>
            </a:r>
            <a:r>
              <a:rPr lang="fr-FR" sz="1200" b="1" kern="1200" dirty="0" smtClean="0">
                <a:solidFill>
                  <a:schemeClr val="tx1"/>
                </a:solidFill>
                <a:latin typeface="+mn-lt"/>
                <a:ea typeface="+mn-ea"/>
                <a:cs typeface="+mn-cs"/>
              </a:rPr>
              <a:t>ce qui allait contre le principe de la Société :</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à la base, ni jury</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ni récompense</a:t>
            </a:r>
            <a:r>
              <a:rPr lang="fr-FR" sz="1200" kern="1200" dirty="0" smtClean="0">
                <a:solidFill>
                  <a:schemeClr val="tx1"/>
                </a:solidFill>
                <a:latin typeface="+mn-lt"/>
                <a:ea typeface="+mn-ea"/>
                <a:cs typeface="+mn-cs"/>
              </a:rPr>
              <a:t>…)</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L’œuvre fut redécouverte en 1963, à l’occasion d’une rétrospective sur le dadaïsme ; son succès fut tel qu’elle fut reproduite en une vingtaine d’exemplaires.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b="1" kern="1200" dirty="0" smtClean="0">
                <a:solidFill>
                  <a:schemeClr val="tx1"/>
                </a:solidFill>
                <a:latin typeface="+mn-lt"/>
                <a:ea typeface="+mn-ea"/>
                <a:cs typeface="+mn-cs"/>
              </a:rPr>
              <a:t>=&gt; Pourquoi cet objet ne semble pas à première vue être une œuvre d’art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 Objet </a:t>
            </a:r>
            <a:r>
              <a:rPr lang="fr-FR" sz="1200" b="1" kern="1200" dirty="0" smtClean="0">
                <a:solidFill>
                  <a:schemeClr val="tx1"/>
                </a:solidFill>
                <a:latin typeface="+mn-lt"/>
                <a:ea typeface="+mn-ea"/>
                <a:cs typeface="+mn-cs"/>
              </a:rPr>
              <a:t>ordinaire</a:t>
            </a:r>
            <a:r>
              <a:rPr lang="fr-FR" sz="1200" kern="1200" dirty="0" smtClean="0">
                <a:solidFill>
                  <a:schemeClr val="tx1"/>
                </a:solidFill>
                <a:latin typeface="+mn-lt"/>
                <a:ea typeface="+mn-ea"/>
                <a:cs typeface="+mn-cs"/>
              </a:rPr>
              <a:t>, trivial</a:t>
            </a:r>
          </a:p>
          <a:p>
            <a:pPr lvl="0"/>
            <a:r>
              <a:rPr lang="fr-FR" sz="1200" kern="1200" dirty="0" smtClean="0">
                <a:solidFill>
                  <a:schemeClr val="tx1"/>
                </a:solidFill>
                <a:latin typeface="+mn-lt"/>
                <a:ea typeface="+mn-ea"/>
                <a:cs typeface="+mn-cs"/>
              </a:rPr>
              <a:t>- Objet </a:t>
            </a:r>
            <a:r>
              <a:rPr lang="fr-FR" sz="1200" b="1" kern="1200" dirty="0" smtClean="0">
                <a:solidFill>
                  <a:schemeClr val="tx1"/>
                </a:solidFill>
                <a:latin typeface="+mn-lt"/>
                <a:ea typeface="+mn-ea"/>
                <a:cs typeface="+mn-cs"/>
              </a:rPr>
              <a:t>fonctionnel</a:t>
            </a:r>
            <a:r>
              <a:rPr lang="fr-FR" sz="1200" kern="1200" dirty="0" smtClean="0">
                <a:solidFill>
                  <a:schemeClr val="tx1"/>
                </a:solidFill>
                <a:latin typeface="+mn-lt"/>
                <a:ea typeface="+mn-ea"/>
                <a:cs typeface="+mn-cs"/>
              </a:rPr>
              <a:t> et utilitaire, objet qui </a:t>
            </a:r>
            <a:r>
              <a:rPr lang="fr-FR" sz="1200" b="1" kern="1200" dirty="0" smtClean="0">
                <a:solidFill>
                  <a:schemeClr val="tx1"/>
                </a:solidFill>
                <a:latin typeface="+mn-lt"/>
                <a:ea typeface="+mn-ea"/>
                <a:cs typeface="+mn-cs"/>
              </a:rPr>
              <a:t>sert à satisfaire un besoin</a:t>
            </a:r>
            <a:endParaRPr lang="fr-FR" sz="1200" kern="1200" dirty="0" smtClean="0">
              <a:solidFill>
                <a:schemeClr val="tx1"/>
              </a:solidFill>
              <a:latin typeface="+mn-lt"/>
              <a:ea typeface="+mn-ea"/>
              <a:cs typeface="+mn-cs"/>
            </a:endParaRPr>
          </a:p>
          <a:p>
            <a:pPr lvl="0"/>
            <a:r>
              <a:rPr lang="fr-FR" sz="1200" b="1" kern="1200" dirty="0" smtClean="0">
                <a:solidFill>
                  <a:schemeClr val="tx1"/>
                </a:solidFill>
                <a:latin typeface="+mn-lt"/>
                <a:ea typeface="+mn-ea"/>
                <a:cs typeface="+mn-cs"/>
              </a:rPr>
              <a:t>- Aucun travail de création</a:t>
            </a:r>
            <a:r>
              <a:rPr lang="fr-FR" sz="1200" kern="1200" dirty="0" smtClean="0">
                <a:solidFill>
                  <a:schemeClr val="tx1"/>
                </a:solidFill>
                <a:latin typeface="+mn-lt"/>
                <a:ea typeface="+mn-ea"/>
                <a:cs typeface="+mn-cs"/>
              </a:rPr>
              <a:t> (aucun sur la forme ou sur les couleurs, matériau non-transformé) = a priori, tout le monde peut faire cette « œuvre », ne requiert aucune compétence créatrice…</a:t>
            </a:r>
          </a:p>
          <a:p>
            <a:pPr lvl="0"/>
            <a:r>
              <a:rPr lang="fr-FR" sz="1200" b="1" kern="1200" dirty="0" smtClean="0">
                <a:solidFill>
                  <a:schemeClr val="tx1"/>
                </a:solidFill>
                <a:latin typeface="+mn-lt"/>
                <a:ea typeface="+mn-ea"/>
                <a:cs typeface="+mn-cs"/>
              </a:rPr>
              <a:t>- Pas « beau »</a:t>
            </a:r>
            <a:r>
              <a:rPr lang="fr-FR" sz="1200" kern="1200" dirty="0" smtClean="0">
                <a:solidFill>
                  <a:schemeClr val="tx1"/>
                </a:solidFill>
                <a:latin typeface="+mn-lt"/>
                <a:ea typeface="+mn-ea"/>
                <a:cs typeface="+mn-cs"/>
              </a:rPr>
              <a:t>, aucune émotion ne s’en dégage</a:t>
            </a:r>
          </a:p>
          <a:p>
            <a:pPr lvl="0"/>
            <a:r>
              <a:rPr lang="fr-FR" sz="1200" kern="1200" dirty="0" smtClean="0">
                <a:solidFill>
                  <a:schemeClr val="tx1"/>
                </a:solidFill>
                <a:latin typeface="+mn-lt"/>
                <a:ea typeface="+mn-ea"/>
                <a:cs typeface="+mn-cs"/>
              </a:rPr>
              <a:t>- Il s’agit d’un urinoir : normalement, </a:t>
            </a:r>
            <a:r>
              <a:rPr lang="fr-FR" sz="1200" b="1" kern="1200" dirty="0" smtClean="0">
                <a:solidFill>
                  <a:schemeClr val="tx1"/>
                </a:solidFill>
                <a:latin typeface="+mn-lt"/>
                <a:ea typeface="+mn-ea"/>
                <a:cs typeface="+mn-cs"/>
              </a:rPr>
              <a:t>objet ≠ destiné à être contemplé</a:t>
            </a:r>
            <a:r>
              <a:rPr lang="fr-FR" sz="1200" kern="1200" dirty="0" smtClean="0">
                <a:solidFill>
                  <a:schemeClr val="tx1"/>
                </a:solidFill>
                <a:latin typeface="+mn-lt"/>
                <a:ea typeface="+mn-ea"/>
                <a:cs typeface="+mn-cs"/>
              </a:rPr>
              <a:t> ou présenté à la vue de tous (comme peut l’être un tableau ou une sculpture)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Donc, cette œuvre semble contredire toutes les caractéristiques classiques de l’œuvre d’art : </a:t>
            </a:r>
          </a:p>
          <a:p>
            <a:r>
              <a:rPr lang="fr-FR" sz="1200" kern="1200" dirty="0" smtClean="0">
                <a:solidFill>
                  <a:schemeClr val="tx1"/>
                </a:solidFill>
                <a:latin typeface="+mn-lt"/>
                <a:ea typeface="+mn-ea"/>
                <a:cs typeface="+mn-cs"/>
              </a:rPr>
              <a:t> </a:t>
            </a:r>
          </a:p>
          <a:p>
            <a:pPr lvl="0"/>
            <a:r>
              <a:rPr lang="fr-FR" sz="1200" b="1" kern="1200" dirty="0" smtClean="0">
                <a:solidFill>
                  <a:schemeClr val="tx1"/>
                </a:solidFill>
                <a:latin typeface="+mn-lt"/>
                <a:ea typeface="+mn-ea"/>
                <a:cs typeface="+mn-cs"/>
              </a:rPr>
              <a:t>- Originalité</a:t>
            </a:r>
            <a:r>
              <a:rPr lang="fr-FR" sz="1200" kern="1200" dirty="0" smtClean="0">
                <a:solidFill>
                  <a:schemeClr val="tx1"/>
                </a:solidFill>
                <a:latin typeface="+mn-lt"/>
                <a:ea typeface="+mn-ea"/>
                <a:cs typeface="+mn-cs"/>
              </a:rPr>
              <a:t>, œuvre « à part » (≠ ordinaire ou commun)</a:t>
            </a:r>
          </a:p>
          <a:p>
            <a:pPr lvl="0"/>
            <a:r>
              <a:rPr lang="fr-FR" sz="1200" b="1" kern="1200" dirty="0" smtClean="0">
                <a:solidFill>
                  <a:schemeClr val="tx1"/>
                </a:solidFill>
                <a:latin typeface="+mn-lt"/>
                <a:ea typeface="+mn-ea"/>
                <a:cs typeface="+mn-cs"/>
              </a:rPr>
              <a:t>- Aucune utilité</a:t>
            </a:r>
            <a:r>
              <a:rPr lang="fr-FR" sz="1200" kern="1200" dirty="0" smtClean="0">
                <a:solidFill>
                  <a:schemeClr val="tx1"/>
                </a:solidFill>
                <a:latin typeface="+mn-lt"/>
                <a:ea typeface="+mn-ea"/>
                <a:cs typeface="+mn-cs"/>
              </a:rPr>
              <a:t> (ce qui la noblesse de l’œuvre en question, on ne peut la réduire à une fonction ou à une utilité quelconque, lui donner une simple « valeur d’usage »)</a:t>
            </a:r>
          </a:p>
          <a:p>
            <a:pPr lvl="0"/>
            <a:r>
              <a:rPr lang="fr-FR" sz="1200" b="1" kern="1200" dirty="0" smtClean="0">
                <a:solidFill>
                  <a:schemeClr val="tx1"/>
                </a:solidFill>
                <a:latin typeface="+mn-lt"/>
                <a:ea typeface="+mn-ea"/>
                <a:cs typeface="+mn-cs"/>
              </a:rPr>
              <a:t>- Implication et travail de l’artiste</a:t>
            </a:r>
            <a:r>
              <a:rPr lang="fr-FR" sz="1200" kern="1200" dirty="0" smtClean="0">
                <a:solidFill>
                  <a:schemeClr val="tx1"/>
                </a:solidFill>
                <a:latin typeface="+mn-lt"/>
                <a:ea typeface="+mn-ea"/>
                <a:cs typeface="+mn-cs"/>
              </a:rPr>
              <a:t> (on s’attend à voir une œuvre qui porte la marque de celui qui l’a réalisée)</a:t>
            </a:r>
          </a:p>
          <a:p>
            <a:pPr lvl="0"/>
            <a:r>
              <a:rPr lang="fr-FR" sz="1200" kern="1200" dirty="0" smtClean="0">
                <a:solidFill>
                  <a:schemeClr val="tx1"/>
                </a:solidFill>
                <a:latin typeface="+mn-lt"/>
                <a:ea typeface="+mn-ea"/>
                <a:cs typeface="+mn-cs"/>
              </a:rPr>
              <a:t>- Doit </a:t>
            </a:r>
            <a:r>
              <a:rPr lang="fr-FR" sz="1200" b="1" kern="1200" dirty="0" smtClean="0">
                <a:solidFill>
                  <a:schemeClr val="tx1"/>
                </a:solidFill>
                <a:latin typeface="+mn-lt"/>
                <a:ea typeface="+mn-ea"/>
                <a:cs typeface="+mn-cs"/>
              </a:rPr>
              <a:t>témoigner d’une recherche plastique</a:t>
            </a:r>
            <a:r>
              <a:rPr lang="fr-FR" sz="1200" kern="1200" dirty="0" smtClean="0">
                <a:solidFill>
                  <a:schemeClr val="tx1"/>
                </a:solidFill>
                <a:latin typeface="+mn-lt"/>
                <a:ea typeface="+mn-ea"/>
                <a:cs typeface="+mn-cs"/>
              </a:rPr>
              <a:t> (travail sur la forme, sur les matériaux, sur les couleurs…)</a:t>
            </a:r>
          </a:p>
          <a:p>
            <a:pPr lvl="0"/>
            <a:r>
              <a:rPr lang="fr-FR" sz="1200" b="1" kern="1200" dirty="0" smtClean="0">
                <a:solidFill>
                  <a:schemeClr val="tx1"/>
                </a:solidFill>
                <a:latin typeface="+mn-lt"/>
                <a:ea typeface="+mn-ea"/>
                <a:cs typeface="+mn-cs"/>
              </a:rPr>
              <a:t>- Susciter en nous des émotions</a:t>
            </a:r>
            <a:r>
              <a:rPr lang="fr-FR" sz="1200" kern="1200" dirty="0" smtClean="0">
                <a:solidFill>
                  <a:schemeClr val="tx1"/>
                </a:solidFill>
                <a:latin typeface="+mn-lt"/>
                <a:ea typeface="+mn-ea"/>
                <a:cs typeface="+mn-cs"/>
              </a:rPr>
              <a:t> (sentiment esthétique, impression de beauté)</a:t>
            </a:r>
          </a:p>
          <a:p>
            <a:pPr lvl="0"/>
            <a:r>
              <a:rPr lang="fr-FR" sz="1200" kern="1200" dirty="0" smtClean="0">
                <a:solidFill>
                  <a:schemeClr val="tx1"/>
                </a:solidFill>
                <a:latin typeface="+mn-lt"/>
                <a:ea typeface="+mn-ea"/>
                <a:cs typeface="+mn-cs"/>
              </a:rPr>
              <a:t>- Objet qu’on expose et qui est destiné à être contempler dans des lieux réservés à cet effet (musées, salons, galeries d’art, expositions…)</a:t>
            </a:r>
          </a:p>
          <a:p>
            <a:r>
              <a:rPr lang="fr-FR" sz="1200" kern="1200" dirty="0" smtClean="0">
                <a:solidFill>
                  <a:schemeClr val="tx1"/>
                </a:solidFill>
                <a:latin typeface="+mn-lt"/>
                <a:ea typeface="+mn-ea"/>
                <a:cs typeface="+mn-cs"/>
              </a:rPr>
              <a:t> </a:t>
            </a:r>
          </a:p>
          <a:p>
            <a:r>
              <a:rPr lang="fr-FR" sz="1200" b="1" kern="1200" dirty="0" smtClean="0">
                <a:solidFill>
                  <a:schemeClr val="tx1"/>
                </a:solidFill>
                <a:latin typeface="+mn-lt"/>
                <a:ea typeface="+mn-ea"/>
                <a:cs typeface="+mn-cs"/>
              </a:rPr>
              <a:t>Mais précisément, l’urinoir de Duchamp vise à nous montrer que ces caractéristiques ne suffisent pas</a:t>
            </a:r>
            <a:r>
              <a:rPr lang="fr-FR" sz="1200" b="1" kern="1200" baseline="0" dirty="0" smtClean="0">
                <a:solidFill>
                  <a:schemeClr val="tx1"/>
                </a:solidFill>
                <a:latin typeface="+mn-lt"/>
                <a:ea typeface="+mn-ea"/>
                <a:cs typeface="+mn-cs"/>
              </a:rPr>
              <a:t> à définir une</a:t>
            </a:r>
            <a:r>
              <a:rPr lang="fr-FR" sz="1200" b="1" kern="1200" dirty="0" smtClean="0">
                <a:solidFill>
                  <a:schemeClr val="tx1"/>
                </a:solidFill>
                <a:latin typeface="+mn-lt"/>
                <a:ea typeface="+mn-ea"/>
                <a:cs typeface="+mn-cs"/>
              </a:rPr>
              <a:t> œuvre d’art.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i="1" kern="1200" dirty="0" smtClean="0">
                <a:solidFill>
                  <a:schemeClr val="tx1"/>
                </a:solidFill>
                <a:latin typeface="+mn-lt"/>
                <a:ea typeface="+mn-ea"/>
                <a:cs typeface="+mn-cs"/>
              </a:rPr>
              <a:t>La Fontaine</a:t>
            </a:r>
            <a:r>
              <a:rPr lang="fr-FR" sz="1200" b="1" i="1" kern="1200" baseline="0" dirty="0" smtClean="0">
                <a:solidFill>
                  <a:schemeClr val="tx1"/>
                </a:solidFill>
                <a:latin typeface="+mn-lt"/>
                <a:ea typeface="+mn-ea"/>
                <a:cs typeface="+mn-cs"/>
              </a:rPr>
              <a:t>  </a:t>
            </a:r>
            <a:r>
              <a:rPr lang="fr-FR" sz="1200" b="1" i="0" kern="1200" baseline="0" dirty="0" smtClean="0">
                <a:solidFill>
                  <a:schemeClr val="tx1"/>
                </a:solidFill>
                <a:latin typeface="+mn-lt"/>
                <a:ea typeface="+mn-ea"/>
                <a:cs typeface="+mn-cs"/>
              </a:rPr>
              <a:t>de Duchamp est donc une</a:t>
            </a:r>
            <a:r>
              <a:rPr lang="fr-FR" sz="1200" b="1" i="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œuvre d’art qui questionne la définition même de l’œuvre d’art (mise</a:t>
            </a:r>
            <a:r>
              <a:rPr lang="fr-FR" sz="1200" b="1" kern="1200" baseline="0" dirty="0" smtClean="0">
                <a:solidFill>
                  <a:schemeClr val="tx1"/>
                </a:solidFill>
                <a:latin typeface="+mn-lt"/>
                <a:ea typeface="+mn-ea"/>
                <a:cs typeface="+mn-cs"/>
              </a:rPr>
              <a:t> en abyme : réflexion de l’art sur lui-même) </a:t>
            </a:r>
            <a:r>
              <a:rPr lang="fr-FR" sz="1200" b="1" kern="1200" dirty="0" smtClean="0">
                <a:solidFill>
                  <a:schemeClr val="tx1"/>
                </a:solidFill>
                <a:latin typeface="+mn-lt"/>
                <a:ea typeface="+mn-ea"/>
                <a:cs typeface="+mn-cs"/>
              </a:rPr>
              <a:t>; elle est destinée à nous faire réfléchir sur ce qu’est une œuvre d’art</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u="sng" kern="1200" dirty="0" smtClean="0">
                <a:solidFill>
                  <a:schemeClr val="tx1"/>
                </a:solidFill>
                <a:latin typeface="+mn-lt"/>
                <a:ea typeface="+mn-ea"/>
                <a:cs typeface="+mn-cs"/>
              </a:rPr>
              <a:t>Signification et portée de cette œuvre : </a:t>
            </a:r>
          </a:p>
          <a:p>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Il s’agit bien d’une </a:t>
            </a:r>
            <a:r>
              <a:rPr lang="fr-FR" sz="1200" b="1" kern="1200" dirty="0" smtClean="0">
                <a:solidFill>
                  <a:schemeClr val="tx1"/>
                </a:solidFill>
                <a:latin typeface="+mn-lt"/>
                <a:ea typeface="+mn-ea"/>
                <a:cs typeface="+mn-cs"/>
              </a:rPr>
              <a:t>œuvre provocatrice</a:t>
            </a:r>
            <a:r>
              <a:rPr lang="fr-FR" sz="1200" kern="1200" dirty="0" smtClean="0">
                <a:solidFill>
                  <a:schemeClr val="tx1"/>
                </a:solidFill>
                <a:latin typeface="+mn-lt"/>
                <a:ea typeface="+mn-ea"/>
                <a:cs typeface="+mn-cs"/>
              </a:rPr>
              <a:t>, voire  scandaleuse (comme en témoigne la censure dont elle a fait l’objet). Question posée par Duchamp : qu’est-ce qui justifie qu’on appelle cet objet une œuvre d’art ?  </a:t>
            </a:r>
          </a:p>
          <a:p>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Cette œuvre incarne</a:t>
            </a:r>
            <a:r>
              <a:rPr lang="fr-FR" sz="1200" b="1" kern="1200" baseline="0" dirty="0" smtClean="0">
                <a:solidFill>
                  <a:schemeClr val="tx1"/>
                </a:solidFill>
                <a:latin typeface="+mn-lt"/>
                <a:ea typeface="+mn-ea"/>
                <a:cs typeface="+mn-cs"/>
              </a:rPr>
              <a:t> un renversement des critères esthétiques habituels</a:t>
            </a:r>
            <a:r>
              <a:rPr lang="fr-FR" sz="1200" b="1" kern="1200" dirty="0" smtClean="0">
                <a:solidFill>
                  <a:schemeClr val="tx1"/>
                </a:solidFill>
                <a:latin typeface="+mn-lt"/>
                <a:ea typeface="+mn-ea"/>
                <a:cs typeface="+mn-cs"/>
              </a:rPr>
              <a:t>.  Cette idée de « renversement » est présente à plusieurs niveaux </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pPr lvl="0"/>
            <a:r>
              <a:rPr lang="fr-FR" sz="1200" kern="1200" dirty="0" smtClean="0">
                <a:solidFill>
                  <a:schemeClr val="tx1"/>
                </a:solidFill>
                <a:latin typeface="+mn-lt"/>
                <a:ea typeface="+mn-ea"/>
                <a:cs typeface="+mn-cs"/>
              </a:rPr>
              <a:t> - il s’agit </a:t>
            </a:r>
            <a:r>
              <a:rPr lang="fr-FR" sz="1200" b="1" u="sng" kern="1200" dirty="0" smtClean="0">
                <a:solidFill>
                  <a:schemeClr val="tx1"/>
                </a:solidFill>
                <a:latin typeface="+mn-lt"/>
                <a:ea typeface="+mn-ea"/>
                <a:cs typeface="+mn-cs"/>
              </a:rPr>
              <a:t>visuellement</a:t>
            </a:r>
            <a:r>
              <a:rPr lang="fr-FR" sz="1200" kern="1200" dirty="0" smtClean="0">
                <a:solidFill>
                  <a:schemeClr val="tx1"/>
                </a:solidFill>
                <a:latin typeface="+mn-lt"/>
                <a:ea typeface="+mn-ea"/>
                <a:cs typeface="+mn-cs"/>
              </a:rPr>
              <a:t> d’un urinoir « renversé » (à l’envers)</a:t>
            </a:r>
          </a:p>
          <a:p>
            <a:pPr lvl="0"/>
            <a:r>
              <a:rPr lang="fr-FR" sz="1200" b="1" kern="1200" dirty="0" smtClean="0">
                <a:solidFill>
                  <a:schemeClr val="tx1"/>
                </a:solidFill>
                <a:latin typeface="+mn-lt"/>
                <a:ea typeface="+mn-ea"/>
                <a:cs typeface="+mn-cs"/>
              </a:rPr>
              <a:t>-</a:t>
            </a:r>
            <a:r>
              <a:rPr lang="fr-FR" sz="1200" b="1" kern="1200" baseline="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 </a:t>
            </a:r>
            <a:r>
              <a:rPr lang="fr-FR" sz="1200" b="1" u="sng" kern="1200" dirty="0" smtClean="0">
                <a:solidFill>
                  <a:schemeClr val="tx1"/>
                </a:solidFill>
                <a:latin typeface="+mn-lt"/>
                <a:ea typeface="+mn-ea"/>
                <a:cs typeface="+mn-cs"/>
              </a:rPr>
              <a:t>dans le titre lui-même</a:t>
            </a:r>
            <a:r>
              <a:rPr lang="fr-FR" sz="1200" kern="1200" dirty="0" smtClean="0">
                <a:solidFill>
                  <a:schemeClr val="tx1"/>
                </a:solidFill>
                <a:latin typeface="+mn-lt"/>
                <a:ea typeface="+mn-ea"/>
                <a:cs typeface="+mn-cs"/>
              </a:rPr>
              <a:t> =&gt; appeler un urinoir « Fontaine » revient à renverser la fonction première de l’urinoir (lui attribuer une autre fonction que celle que l’on reconnaît habituellement)</a:t>
            </a:r>
          </a:p>
          <a:p>
            <a:pPr lvl="0"/>
            <a:r>
              <a:rPr lang="fr-FR" sz="1200" b="1" kern="1200" dirty="0" smtClean="0">
                <a:solidFill>
                  <a:schemeClr val="tx1"/>
                </a:solidFill>
                <a:latin typeface="+mn-lt"/>
                <a:ea typeface="+mn-ea"/>
                <a:cs typeface="+mn-cs"/>
              </a:rPr>
              <a:t>-</a:t>
            </a:r>
            <a:r>
              <a:rPr lang="fr-FR" sz="1200" kern="1200" dirty="0" smtClean="0">
                <a:solidFill>
                  <a:schemeClr val="tx1"/>
                </a:solidFill>
                <a:latin typeface="+mn-lt"/>
                <a:ea typeface="+mn-ea"/>
                <a:cs typeface="+mn-cs"/>
              </a:rPr>
              <a:t> </a:t>
            </a:r>
            <a:r>
              <a:rPr lang="fr-FR" sz="1200" b="1" u="sng" kern="1200" dirty="0" smtClean="0">
                <a:solidFill>
                  <a:schemeClr val="tx1"/>
                </a:solidFill>
                <a:latin typeface="+mn-lt"/>
                <a:ea typeface="+mn-ea"/>
                <a:cs typeface="+mn-cs"/>
              </a:rPr>
              <a:t>avec la signature et la date</a:t>
            </a:r>
            <a:r>
              <a:rPr lang="fr-FR" sz="1200" kern="1200" dirty="0" smtClean="0">
                <a:solidFill>
                  <a:schemeClr val="tx1"/>
                </a:solidFill>
                <a:latin typeface="+mn-lt"/>
                <a:ea typeface="+mn-ea"/>
                <a:cs typeface="+mn-cs"/>
              </a:rPr>
              <a:t> =&gt;  individualiser un objet commun (qui n’est à personne, dont tout le monde se sert) </a:t>
            </a:r>
          </a:p>
          <a:p>
            <a:pPr>
              <a:buFontTx/>
              <a:buChar char="-"/>
            </a:pPr>
            <a:r>
              <a:rPr lang="fr-FR" sz="1200" b="1" u="sng" kern="1200" dirty="0" smtClean="0">
                <a:solidFill>
                  <a:schemeClr val="tx1"/>
                </a:solidFill>
                <a:latin typeface="+mn-lt"/>
                <a:ea typeface="+mn-ea"/>
                <a:cs typeface="+mn-cs"/>
              </a:rPr>
              <a:t>dans le fait d’exposer l’objet</a:t>
            </a:r>
            <a:r>
              <a:rPr lang="fr-FR" sz="1200" b="1"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 =&gt; montrer qu’un objet assez banal voire trivial ou associé à une certaine vulgarité peut susciter l’intérêt et la réflexion (</a:t>
            </a:r>
            <a:r>
              <a:rPr lang="fr-FR" sz="1200" b="1" kern="1200" dirty="0" smtClean="0">
                <a:solidFill>
                  <a:schemeClr val="tx1"/>
                </a:solidFill>
                <a:latin typeface="+mn-lt"/>
                <a:ea typeface="+mn-ea"/>
                <a:cs typeface="+mn-cs"/>
              </a:rPr>
              <a:t>fonction de la signature « R. </a:t>
            </a:r>
            <a:r>
              <a:rPr lang="fr-FR" sz="1200" b="1" kern="1200" dirty="0" err="1" smtClean="0">
                <a:solidFill>
                  <a:schemeClr val="tx1"/>
                </a:solidFill>
                <a:latin typeface="+mn-lt"/>
                <a:ea typeface="+mn-ea"/>
                <a:cs typeface="+mn-cs"/>
              </a:rPr>
              <a:t>Mutt</a:t>
            </a:r>
            <a:r>
              <a:rPr lang="fr-FR" sz="1200" b="1" kern="1200" dirty="0" smtClean="0">
                <a:solidFill>
                  <a:schemeClr val="tx1"/>
                </a:solidFill>
                <a:latin typeface="+mn-lt"/>
                <a:ea typeface="+mn-ea"/>
                <a:cs typeface="+mn-cs"/>
              </a:rPr>
              <a:t> » qui peut donner lieu à</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plusieurs</a:t>
            </a:r>
            <a:r>
              <a:rPr lang="fr-FR" sz="1200" kern="12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interprétations</a:t>
            </a:r>
            <a:r>
              <a:rPr lang="fr-FR" sz="1200" kern="1200" dirty="0" smtClean="0">
                <a:solidFill>
                  <a:schemeClr val="tx1"/>
                </a:solidFill>
                <a:latin typeface="+mn-lt"/>
                <a:ea typeface="+mn-ea"/>
                <a:cs typeface="+mn-cs"/>
              </a:rPr>
              <a:t> : ce nom pourrait découler de l'expression allemande « </a:t>
            </a:r>
            <a:r>
              <a:rPr lang="fr-FR" sz="1200" kern="1200" dirty="0" err="1" smtClean="0">
                <a:solidFill>
                  <a:schemeClr val="tx1"/>
                </a:solidFill>
                <a:latin typeface="+mn-lt"/>
                <a:ea typeface="+mn-ea"/>
                <a:cs typeface="+mn-cs"/>
              </a:rPr>
              <a:t>armut</a:t>
            </a:r>
            <a:r>
              <a:rPr lang="fr-FR" sz="1200" kern="1200" dirty="0" smtClean="0">
                <a:solidFill>
                  <a:schemeClr val="tx1"/>
                </a:solidFill>
                <a:latin typeface="+mn-lt"/>
                <a:ea typeface="+mn-ea"/>
                <a:cs typeface="+mn-cs"/>
              </a:rPr>
              <a:t> » qui signifie la pauvreté // référence peut-être à la « pauvreté » de cet objet : aucune valeur esthétique, aucune noblesse…. </a:t>
            </a:r>
          </a:p>
          <a:p>
            <a:pPr>
              <a:buFontTx/>
              <a:buNone/>
            </a:pPr>
            <a:r>
              <a:rPr lang="fr-FR" sz="1200" kern="1200" dirty="0" smtClean="0">
                <a:solidFill>
                  <a:schemeClr val="tx1"/>
                </a:solidFill>
                <a:latin typeface="+mn-lt"/>
                <a:ea typeface="+mn-ea"/>
                <a:cs typeface="+mn-cs"/>
              </a:rPr>
              <a:t>En anglais, « R. </a:t>
            </a:r>
            <a:r>
              <a:rPr lang="fr-FR" sz="1200" kern="1200" dirty="0" err="1" smtClean="0">
                <a:solidFill>
                  <a:schemeClr val="tx1"/>
                </a:solidFill>
                <a:latin typeface="+mn-lt"/>
                <a:ea typeface="+mn-ea"/>
                <a:cs typeface="+mn-cs"/>
              </a:rPr>
              <a:t>Mutt</a:t>
            </a:r>
            <a:r>
              <a:rPr lang="fr-FR" sz="1200" kern="1200" dirty="0" smtClean="0">
                <a:solidFill>
                  <a:schemeClr val="tx1"/>
                </a:solidFill>
                <a:latin typeface="+mn-lt"/>
                <a:ea typeface="+mn-ea"/>
                <a:cs typeface="+mn-cs"/>
              </a:rPr>
              <a:t> » peut</a:t>
            </a:r>
            <a:r>
              <a:rPr lang="fr-FR" sz="1200" kern="1200" baseline="0" dirty="0" smtClean="0">
                <a:solidFill>
                  <a:schemeClr val="tx1"/>
                </a:solidFill>
                <a:latin typeface="+mn-lt"/>
                <a:ea typeface="+mn-ea"/>
                <a:cs typeface="+mn-cs"/>
              </a:rPr>
              <a:t> se prononcer </a:t>
            </a:r>
            <a:r>
              <a:rPr lang="fr-FR" sz="1200" kern="1200" dirty="0" smtClean="0">
                <a:solidFill>
                  <a:schemeClr val="tx1"/>
                </a:solidFill>
                <a:latin typeface="+mn-lt"/>
                <a:ea typeface="+mn-ea"/>
                <a:cs typeface="+mn-cs"/>
              </a:rPr>
              <a:t>« art mute » en anglais ; autrement dit, Duchamp, par cette signature, aurait signifié la mutation de l’art qu’il était en train d’opérer…)</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Au-delà du scandale,</a:t>
            </a:r>
            <a:r>
              <a:rPr lang="fr-FR" sz="1200" kern="1200" baseline="0" dirty="0" smtClean="0">
                <a:solidFill>
                  <a:schemeClr val="tx1"/>
                </a:solidFill>
                <a:latin typeface="+mn-lt"/>
                <a:ea typeface="+mn-ea"/>
                <a:cs typeface="+mn-cs"/>
              </a:rPr>
              <a:t> cette</a:t>
            </a:r>
            <a:r>
              <a:rPr lang="fr-FR" sz="1200" kern="1200" dirty="0" smtClean="0">
                <a:solidFill>
                  <a:schemeClr val="tx1"/>
                </a:solidFill>
                <a:latin typeface="+mn-lt"/>
                <a:ea typeface="+mn-ea"/>
                <a:cs typeface="+mn-cs"/>
              </a:rPr>
              <a:t> œuvre d’art soulève donc plusieurs questions sur l’art.</a:t>
            </a:r>
            <a:endParaRPr lang="fr-FR" dirty="0"/>
          </a:p>
        </p:txBody>
      </p:sp>
      <p:sp>
        <p:nvSpPr>
          <p:cNvPr id="4" name="Espace réservé du numéro de diapositive 3"/>
          <p:cNvSpPr>
            <a:spLocks noGrp="1"/>
          </p:cNvSpPr>
          <p:nvPr>
            <p:ph type="sldNum" sz="quarter" idx="10"/>
          </p:nvPr>
        </p:nvSpPr>
        <p:spPr/>
        <p:txBody>
          <a:bodyPr/>
          <a:lstStyle/>
          <a:p>
            <a:fld id="{F1C680A0-819A-49B7-B2BF-3D210FC96580}"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lvl="0"/>
            <a:r>
              <a:rPr lang="fr-FR" sz="1200" kern="1200" dirty="0" smtClean="0">
                <a:solidFill>
                  <a:schemeClr val="tx1"/>
                </a:solidFill>
                <a:latin typeface="+mn-lt"/>
                <a:ea typeface="+mn-ea"/>
                <a:cs typeface="+mn-cs"/>
              </a:rPr>
              <a:t>À</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partir de quel type de transformation un objet devient-il une « œuvre d’art »? Suffit-il d’apposer sa signature sur un objet pour en faire une œuvre d’art ? Suffit-il d’étiqueter un objet comme « œuvre d’art » pour qu’il le devienne ?</a:t>
            </a:r>
          </a:p>
          <a:p>
            <a:r>
              <a:rPr lang="fr-FR" sz="1200" kern="1200" dirty="0" smtClean="0">
                <a:solidFill>
                  <a:schemeClr val="tx1"/>
                </a:solidFill>
                <a:latin typeface="+mn-lt"/>
                <a:ea typeface="+mn-ea"/>
                <a:cs typeface="+mn-cs"/>
              </a:rPr>
              <a:t> </a:t>
            </a:r>
          </a:p>
          <a:p>
            <a:pPr algn="just"/>
            <a:r>
              <a:rPr lang="fr-FR" sz="1200" b="1" u="sng" kern="1200" dirty="0" smtClean="0">
                <a:solidFill>
                  <a:schemeClr val="tx1"/>
                </a:solidFill>
                <a:latin typeface="+mn-lt"/>
                <a:ea typeface="+mn-ea"/>
                <a:cs typeface="+mn-cs"/>
              </a:rPr>
              <a:t>Exemple</a:t>
            </a:r>
            <a:r>
              <a:rPr lang="fr-FR" sz="1200" kern="1200" dirty="0" smtClean="0">
                <a:solidFill>
                  <a:schemeClr val="tx1"/>
                </a:solidFill>
                <a:latin typeface="+mn-lt"/>
                <a:ea typeface="+mn-ea"/>
                <a:cs typeface="+mn-cs"/>
              </a:rPr>
              <a:t> : cas-limite. En 1961, sur le modèle des « ready-made » de Duchamp, l’Italien Piero Manzoni réalise une œuvre qui se compose de 90 </a:t>
            </a:r>
            <a:r>
              <a:rPr lang="fr-FR" sz="1200" u="none" kern="1200" dirty="0" smtClean="0">
                <a:solidFill>
                  <a:schemeClr val="tx1"/>
                </a:solidFill>
                <a:latin typeface="+mn-lt"/>
                <a:ea typeface="+mn-ea"/>
                <a:cs typeface="+mn-cs"/>
              </a:rPr>
              <a:t>boîtes de conserve </a:t>
            </a:r>
            <a:r>
              <a:rPr lang="fr-FR" sz="1200" kern="1200" dirty="0" smtClean="0">
                <a:solidFill>
                  <a:schemeClr val="tx1"/>
                </a:solidFill>
                <a:latin typeface="+mn-lt"/>
                <a:ea typeface="+mn-ea"/>
                <a:cs typeface="+mn-cs"/>
              </a:rPr>
              <a:t>hermétiquement fermées, supposées contenir les propres </a:t>
            </a:r>
            <a:r>
              <a:rPr lang="fr-FR" sz="1200" u="none" kern="1200" dirty="0" smtClean="0">
                <a:solidFill>
                  <a:schemeClr val="tx1"/>
                </a:solidFill>
                <a:latin typeface="+mn-lt"/>
                <a:ea typeface="+mn-ea"/>
                <a:cs typeface="+mn-cs"/>
              </a:rPr>
              <a:t>excréments</a:t>
            </a:r>
            <a:r>
              <a:rPr lang="fr-FR" sz="1200" kern="1200" dirty="0" smtClean="0">
                <a:solidFill>
                  <a:schemeClr val="tx1"/>
                </a:solidFill>
                <a:latin typeface="+mn-lt"/>
                <a:ea typeface="+mn-ea"/>
                <a:cs typeface="+mn-cs"/>
              </a:rPr>
              <a:t> de l’artiste. Ces boîtes ont été étiquetées, numérotées et signées.</a:t>
            </a:r>
          </a:p>
          <a:p>
            <a:r>
              <a:rPr lang="fr-FR" sz="1200" kern="1200" dirty="0" smtClean="0">
                <a:solidFill>
                  <a:schemeClr val="tx1"/>
                </a:solidFill>
                <a:latin typeface="+mn-lt"/>
                <a:ea typeface="+mn-ea"/>
                <a:cs typeface="+mn-cs"/>
              </a:rPr>
              <a:t>On peut lire : </a:t>
            </a:r>
            <a:r>
              <a:rPr lang="fr-FR" sz="1200" b="1" kern="1200" dirty="0" smtClean="0">
                <a:solidFill>
                  <a:schemeClr val="tx1"/>
                </a:solidFill>
                <a:latin typeface="+mn-lt"/>
                <a:ea typeface="+mn-ea"/>
                <a:cs typeface="+mn-cs"/>
              </a:rPr>
              <a:t>«</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Merde d’Artiste</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Contenu net gr 30</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Conservée au naturel</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Produite et mise en boite</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au mois de mai 1961.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Manzoni avait initialement fixé le prix de ces boîtes de 30 grammes d'excréments à celui de 30 grammes d’or.</a:t>
            </a:r>
          </a:p>
          <a:p>
            <a:r>
              <a:rPr lang="fr-FR" sz="1200" kern="1200" dirty="0" smtClean="0">
                <a:solidFill>
                  <a:schemeClr val="tx1"/>
                </a:solidFill>
                <a:latin typeface="+mn-lt"/>
                <a:ea typeface="+mn-ea"/>
                <a:cs typeface="+mn-cs"/>
              </a:rPr>
              <a:t>La valeur actuelle d’une de ces boîtes est d’environ 30 500 €…</a:t>
            </a:r>
          </a:p>
          <a:p>
            <a:r>
              <a:rPr lang="fr-FR" sz="1200" kern="1200" dirty="0" smtClean="0">
                <a:solidFill>
                  <a:schemeClr val="tx1"/>
                </a:solidFill>
                <a:latin typeface="+mn-lt"/>
                <a:ea typeface="+mn-ea"/>
                <a:cs typeface="+mn-cs"/>
              </a:rPr>
              <a:t> </a:t>
            </a:r>
          </a:p>
          <a:p>
            <a:r>
              <a:rPr lang="fr-FR" sz="1200" b="1" u="sng" kern="1200" dirty="0" smtClean="0">
                <a:solidFill>
                  <a:schemeClr val="tx1"/>
                </a:solidFill>
                <a:latin typeface="+mn-lt"/>
                <a:ea typeface="+mn-ea"/>
                <a:cs typeface="+mn-cs"/>
              </a:rPr>
              <a:t>Sens de cette démarche : </a:t>
            </a:r>
          </a:p>
          <a:p>
            <a:endParaRPr lang="fr-FR" sz="1200" b="1" u="sng" kern="1200" dirty="0" smtClean="0">
              <a:solidFill>
                <a:schemeClr val="tx1"/>
              </a:solidFill>
              <a:latin typeface="+mn-lt"/>
              <a:ea typeface="+mn-ea"/>
              <a:cs typeface="+mn-cs"/>
            </a:endParaRPr>
          </a:p>
          <a:p>
            <a:pPr lvl="0">
              <a:buFont typeface="Arial" charset="0"/>
              <a:buChar char="•"/>
            </a:pPr>
            <a:r>
              <a:rPr lang="fr-FR" sz="1200" kern="1200" dirty="0" smtClean="0">
                <a:solidFill>
                  <a:schemeClr val="tx1"/>
                </a:solidFill>
                <a:latin typeface="+mn-lt"/>
                <a:ea typeface="+mn-ea"/>
                <a:cs typeface="+mn-cs"/>
              </a:rPr>
              <a:t>Tourner en dérision la notion de création =  œuvre qui est le résultat d’une production digestive ( ?), qui ne nécessite aucune forme d’originalité (tout le monde peut le faire, ne s’explique pas par un génie quelconque de l’artiste…)</a:t>
            </a:r>
          </a:p>
          <a:p>
            <a:pPr lvl="0" algn="just">
              <a:buFont typeface="Arial" charset="0"/>
              <a:buNone/>
            </a:pPr>
            <a:r>
              <a:rPr lang="fr-FR" sz="1200" b="1" kern="1200" dirty="0" smtClean="0">
                <a:solidFill>
                  <a:schemeClr val="tx1"/>
                </a:solidFill>
                <a:latin typeface="+mn-lt"/>
                <a:ea typeface="+mn-ea"/>
                <a:cs typeface="+mn-cs"/>
              </a:rPr>
              <a:t>Il s’agit ainsi</a:t>
            </a:r>
            <a:r>
              <a:rPr lang="fr-FR" sz="1200" b="1" kern="1200" baseline="0" dirty="0" smtClean="0">
                <a:solidFill>
                  <a:schemeClr val="tx1"/>
                </a:solidFill>
                <a:latin typeface="+mn-lt"/>
                <a:ea typeface="+mn-ea"/>
                <a:cs typeface="+mn-cs"/>
              </a:rPr>
              <a:t> de </a:t>
            </a:r>
            <a:r>
              <a:rPr lang="fr-FR" sz="1200" b="1" kern="1200" dirty="0" smtClean="0">
                <a:solidFill>
                  <a:schemeClr val="tx1"/>
                </a:solidFill>
                <a:latin typeface="+mn-lt"/>
                <a:ea typeface="+mn-ea"/>
                <a:cs typeface="+mn-cs"/>
              </a:rPr>
              <a:t>montrer l’importance du contexte dans la labellisation « œuvre d’art » =</a:t>
            </a:r>
            <a:r>
              <a:rPr lang="fr-FR" sz="120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tout peut devenir « œuvre d’art » à partir du moment où elle est étiquetée comme telle !</a:t>
            </a:r>
            <a:r>
              <a:rPr lang="fr-FR" sz="1200" kern="1200" dirty="0" smtClean="0">
                <a:solidFill>
                  <a:schemeClr val="tx1"/>
                </a:solidFill>
                <a:latin typeface="+mn-lt"/>
                <a:ea typeface="+mn-ea"/>
                <a:cs typeface="+mn-cs"/>
              </a:rPr>
              <a:t> </a:t>
            </a:r>
          </a:p>
          <a:p>
            <a:pPr lvl="0" algn="just">
              <a:buFont typeface="Arial" charset="0"/>
              <a:buChar char="•"/>
            </a:pPr>
            <a:r>
              <a:rPr lang="fr-FR" sz="1200" kern="1200" dirty="0" smtClean="0">
                <a:solidFill>
                  <a:schemeClr val="tx1"/>
                </a:solidFill>
                <a:latin typeface="+mn-lt"/>
                <a:ea typeface="+mn-ea"/>
                <a:cs typeface="+mn-cs"/>
              </a:rPr>
              <a:t>Tourner en dérision les règles du « marché de l’art » = </a:t>
            </a:r>
            <a:r>
              <a:rPr lang="fr-FR" sz="1200" b="1" kern="1200" dirty="0" smtClean="0">
                <a:solidFill>
                  <a:schemeClr val="tx1"/>
                </a:solidFill>
                <a:latin typeface="+mn-lt"/>
                <a:ea typeface="+mn-ea"/>
                <a:cs typeface="+mn-cs"/>
              </a:rPr>
              <a:t>tout peut acquérir de la valeur (même de la merde !) si c’est reconnu comme « œuvre d’art »</a:t>
            </a:r>
          </a:p>
          <a:p>
            <a:pPr lvl="0" algn="just">
              <a:buFont typeface="Arial" charset="0"/>
              <a:buNone/>
            </a:pP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Il</a:t>
            </a:r>
            <a:r>
              <a:rPr lang="fr-FR" sz="1200" kern="1200" baseline="0" dirty="0" smtClean="0">
                <a:solidFill>
                  <a:schemeClr val="tx1"/>
                </a:solidFill>
                <a:latin typeface="+mn-lt"/>
                <a:ea typeface="+mn-ea"/>
                <a:cs typeface="+mn-cs"/>
              </a:rPr>
              <a:t> faut également questionner </a:t>
            </a:r>
            <a:r>
              <a:rPr lang="fr-FR" sz="1200" kern="1200" dirty="0" smtClean="0">
                <a:solidFill>
                  <a:schemeClr val="tx1"/>
                </a:solidFill>
                <a:latin typeface="+mn-lt"/>
                <a:ea typeface="+mn-ea"/>
                <a:cs typeface="+mn-cs"/>
              </a:rPr>
              <a:t>le rôle de la muséographie (de l’exposition dans un musée) dans la qualification « œuvre d’art » : faut-il et suffit-il qu’une œuvre soit exposée dans un musée pour être considérée comme « œuvre d’art »? </a:t>
            </a:r>
          </a:p>
          <a:p>
            <a:r>
              <a:rPr lang="fr-FR" sz="1200" u="sng" kern="1200" dirty="0" smtClean="0">
                <a:solidFill>
                  <a:schemeClr val="tx1"/>
                </a:solidFill>
                <a:latin typeface="+mn-lt"/>
                <a:ea typeface="+mn-ea"/>
                <a:cs typeface="+mn-cs"/>
              </a:rPr>
              <a:t>Ex</a:t>
            </a:r>
            <a:r>
              <a:rPr lang="fr-FR" sz="1200" kern="1200" dirty="0" smtClean="0">
                <a:solidFill>
                  <a:schemeClr val="tx1"/>
                </a:solidFill>
                <a:latin typeface="+mn-lt"/>
                <a:ea typeface="+mn-ea"/>
                <a:cs typeface="+mn-cs"/>
              </a:rPr>
              <a:t> : si je mets une pierre quelconque sous vitre dans un musée, est-ce que ça devient une « œuvre d’art » ?</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Les questions soulevées par l’œuvre de Duchamp montrent la difficulté qu’il y a à définir une œuvre d’art et la création artistique en général. </a:t>
            </a: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Cette difficulté est d’autant plus grande que divers éléments entrent en jeu : </a:t>
            </a: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 D’abord la </a:t>
            </a:r>
            <a:r>
              <a:rPr lang="fr-FR" sz="1200" b="1" kern="1200" dirty="0" smtClean="0">
                <a:solidFill>
                  <a:schemeClr val="tx1"/>
                </a:solidFill>
                <a:latin typeface="+mn-lt"/>
                <a:ea typeface="+mn-ea"/>
                <a:cs typeface="+mn-cs"/>
              </a:rPr>
              <a:t>diversité des œuvres</a:t>
            </a:r>
            <a:r>
              <a:rPr lang="fr-FR" sz="1200" kern="1200" dirty="0" smtClean="0">
                <a:solidFill>
                  <a:schemeClr val="tx1"/>
                </a:solidFill>
                <a:latin typeface="+mn-lt"/>
                <a:ea typeface="+mn-ea"/>
                <a:cs typeface="+mn-cs"/>
              </a:rPr>
              <a:t> : le domaine de l’art englobe une multitude de champs (musique, peinture, sculpture, architecture, littérature, cinéma…). L’appellation générale « art » ne désigne pas une réalité unifiée mais renvoie à des pratiques très diverses.</a:t>
            </a:r>
          </a:p>
          <a:p>
            <a:pPr lvl="0"/>
            <a:r>
              <a:rPr lang="fr-FR" sz="1200" kern="1200" dirty="0" smtClean="0">
                <a:solidFill>
                  <a:schemeClr val="tx1"/>
                </a:solidFill>
                <a:latin typeface="+mn-lt"/>
                <a:ea typeface="+mn-ea"/>
                <a:cs typeface="+mn-cs"/>
              </a:rPr>
              <a:t>- La définition d’une œuvre dépend aussi de la manière dont elle est perçue or </a:t>
            </a:r>
            <a:r>
              <a:rPr lang="fr-FR" sz="1200" b="1" kern="1200" dirty="0" smtClean="0">
                <a:solidFill>
                  <a:schemeClr val="tx1"/>
                </a:solidFill>
                <a:latin typeface="+mn-lt"/>
                <a:ea typeface="+mn-ea"/>
                <a:cs typeface="+mn-cs"/>
              </a:rPr>
              <a:t>nous n’avons pas la même sensibilité, n’apprécions pas les mêmes œuvres</a:t>
            </a:r>
            <a:r>
              <a:rPr lang="fr-FR" sz="1200" kern="1200" dirty="0" smtClean="0">
                <a:solidFill>
                  <a:schemeClr val="tx1"/>
                </a:solidFill>
                <a:latin typeface="+mn-lt"/>
                <a:ea typeface="+mn-ea"/>
                <a:cs typeface="+mn-cs"/>
              </a:rPr>
              <a:t>… Donc notre définition de l’œuvre d’art risque de varier en fonction de nos goûts.</a:t>
            </a:r>
          </a:p>
          <a:p>
            <a:r>
              <a:rPr lang="fr-FR" sz="1200" kern="1200" dirty="0" smtClean="0">
                <a:solidFill>
                  <a:srgbClr val="FF0000"/>
                </a:solidFill>
                <a:latin typeface="+mn-lt"/>
                <a:ea typeface="+mn-ea"/>
                <a:cs typeface="+mn-cs"/>
              </a:rPr>
              <a:t>Pb de la relativité du jugement de goût = peut-on dire qu’une chose est </a:t>
            </a:r>
            <a:r>
              <a:rPr lang="fr-FR" sz="1200" i="1" kern="1200" dirty="0" smtClean="0">
                <a:solidFill>
                  <a:srgbClr val="FF0000"/>
                </a:solidFill>
                <a:latin typeface="+mn-lt"/>
                <a:ea typeface="+mn-ea"/>
                <a:cs typeface="+mn-cs"/>
              </a:rPr>
              <a:t>objectivement</a:t>
            </a:r>
            <a:r>
              <a:rPr lang="fr-FR" sz="1200" kern="1200" dirty="0" smtClean="0">
                <a:solidFill>
                  <a:srgbClr val="FF0000"/>
                </a:solidFill>
                <a:latin typeface="+mn-lt"/>
                <a:ea typeface="+mn-ea"/>
                <a:cs typeface="+mn-cs"/>
              </a:rPr>
              <a:t> belle ?  Si notre jugement dépend de critères subjectifs (ex : expérience personnelle, émotion suscitée…), comment juger qu’une œuvre est </a:t>
            </a:r>
            <a:r>
              <a:rPr lang="fr-FR" sz="1200" i="1" kern="1200" dirty="0" smtClean="0">
                <a:solidFill>
                  <a:srgbClr val="FF0000"/>
                </a:solidFill>
                <a:latin typeface="+mn-lt"/>
                <a:ea typeface="+mn-ea"/>
                <a:cs typeface="+mn-cs"/>
              </a:rPr>
              <a:t>objectivement</a:t>
            </a:r>
            <a:r>
              <a:rPr lang="fr-FR" sz="1200" kern="1200" dirty="0" smtClean="0">
                <a:solidFill>
                  <a:srgbClr val="FF0000"/>
                </a:solidFill>
                <a:latin typeface="+mn-lt"/>
                <a:ea typeface="+mn-ea"/>
                <a:cs typeface="+mn-cs"/>
              </a:rPr>
              <a:t> « artistique » ? </a:t>
            </a:r>
          </a:p>
          <a:p>
            <a:pPr lvl="0"/>
            <a:r>
              <a:rPr lang="fr-FR" sz="1200" b="1" kern="1200" dirty="0" smtClean="0">
                <a:solidFill>
                  <a:schemeClr val="tx1"/>
                </a:solidFill>
                <a:latin typeface="+mn-lt"/>
                <a:ea typeface="+mn-ea"/>
                <a:cs typeface="+mn-cs"/>
              </a:rPr>
              <a:t>- Notre rapport à l’art n’est pas immédiat.</a:t>
            </a:r>
            <a:r>
              <a:rPr lang="fr-FR" sz="1200" kern="1200" dirty="0" smtClean="0">
                <a:solidFill>
                  <a:schemeClr val="tx1"/>
                </a:solidFill>
                <a:latin typeface="+mn-lt"/>
                <a:ea typeface="+mn-ea"/>
                <a:cs typeface="+mn-cs"/>
              </a:rPr>
              <a:t> En effet, il faut apprendre à apprécier certaines œuvres = éduquer notre sensibilité, être initié à certains courants artistiques peu connus, acquérir une certaine culture « artistique » (connaissances en histoire de l’art, fréquentation des musées, lectures sur le sujet…) qui nous permette d’apprécier la portée ou la richesse d’une œuvre… Cette éducation peut permettre éventuellement de se débarrasser de certains préjugés (du type : « l’art contemporain, ça ne vaut rien ! »)</a:t>
            </a:r>
          </a:p>
          <a:p>
            <a:r>
              <a:rPr lang="fr-FR" sz="1200" kern="1200" dirty="0" smtClean="0">
                <a:solidFill>
                  <a:schemeClr val="tx1"/>
                </a:solidFill>
                <a:latin typeface="+mn-lt"/>
                <a:ea typeface="+mn-ea"/>
                <a:cs typeface="+mn-cs"/>
              </a:rPr>
              <a:t> </a:t>
            </a: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1C680A0-819A-49B7-B2BF-3D210FC96580}"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177468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74819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134690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193649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175045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403980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11368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178929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02559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226858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285131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48952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13457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59987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36950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260821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753E309-E74B-4F3E-B3E6-36BB02F32099}" type="datetimeFigureOut">
              <a:rPr lang="fr-FR" smtClean="0"/>
              <a:pPr/>
              <a:t>12/01/2016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354036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53E309-E74B-4F3E-B3E6-36BB02F32099}" type="datetimeFigureOut">
              <a:rPr lang="fr-FR" smtClean="0"/>
              <a:pPr/>
              <a:t>12/01/2016</a:t>
            </a:fld>
            <a:endParaRPr lang="fr-F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F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89AD3F-562A-401F-B466-F7C743897BA2}" type="slidenum">
              <a:rPr lang="fr-FR" smtClean="0"/>
              <a:pPr/>
              <a:t>‹N°›</a:t>
            </a:fld>
            <a:endParaRPr lang="fr-FR"/>
          </a:p>
        </p:txBody>
      </p:sp>
    </p:spTree>
    <p:extLst>
      <p:ext uri="{BB962C8B-B14F-4D97-AF65-F5344CB8AC3E}">
        <p14:creationId xmlns:p14="http://schemas.microsoft.com/office/powerpoint/2010/main" xmlns="" val="161501534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6313715" y="1774851"/>
            <a:ext cx="3922060" cy="4932352"/>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28283" y="1774851"/>
            <a:ext cx="3822573" cy="4932352"/>
          </a:xfrm>
          <a:prstGeom prst="rect">
            <a:avLst/>
          </a:prstGeom>
          <a:noFill/>
          <a:ln w="9525">
            <a:noFill/>
            <a:miter lim="800000"/>
            <a:headEnd/>
            <a:tailEnd/>
          </a:ln>
        </p:spPr>
      </p:pic>
      <p:sp>
        <p:nvSpPr>
          <p:cNvPr id="7" name="ZoneTexte 3"/>
          <p:cNvSpPr txBox="1"/>
          <p:nvPr/>
        </p:nvSpPr>
        <p:spPr>
          <a:xfrm>
            <a:off x="1883655" y="497805"/>
            <a:ext cx="8540805" cy="1015663"/>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effectLst/>
                <a:uLnTx/>
                <a:uFillTx/>
                <a:latin typeface="Eras Bold ITC" pitchFamily="34" charset="0"/>
                <a:ea typeface="+mn-ea"/>
                <a:cs typeface="+mn-cs"/>
              </a:rPr>
              <a:t> </a:t>
            </a:r>
            <a:r>
              <a:rPr kumimoji="0" lang="fr-FR" sz="6000" b="0" i="0" u="none" strike="noStrike" kern="1200" cap="none" spc="0" normalizeH="0" baseline="0" noProof="0" dirty="0" smtClean="0">
                <a:ln>
                  <a:noFill/>
                </a:ln>
                <a:effectLst/>
                <a:uLnTx/>
                <a:uFillTx/>
                <a:latin typeface="Eras Bold ITC" pitchFamily="34" charset="0"/>
                <a:ea typeface="+mn-ea"/>
                <a:cs typeface="+mn-cs"/>
              </a:rPr>
              <a:t>L’art</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sp>
        <p:nvSpPr>
          <p:cNvPr id="9" name="ZoneTexte 8"/>
          <p:cNvSpPr txBox="1"/>
          <p:nvPr/>
        </p:nvSpPr>
        <p:spPr>
          <a:xfrm>
            <a:off x="2648857" y="5644055"/>
            <a:ext cx="6894286" cy="646331"/>
          </a:xfrm>
          <a:prstGeom prst="rect">
            <a:avLst/>
          </a:prstGeom>
          <a:solidFill>
            <a:schemeClr val="accent6">
              <a:lumMod val="20000"/>
              <a:lumOff val="80000"/>
            </a:schemeClr>
          </a:solidFill>
        </p:spPr>
        <p:txBody>
          <a:bodyPr wrap="square" rtlCol="0">
            <a:spAutoFit/>
          </a:bodyPr>
          <a:lstStyle/>
          <a:p>
            <a:pPr algn="ctr"/>
            <a:r>
              <a:rPr lang="fr-FR" sz="3600" b="1" dirty="0" smtClean="0">
                <a:solidFill>
                  <a:srgbClr val="FF0000"/>
                </a:solidFill>
              </a:rPr>
              <a:t>Est-ce une œuvre d’art ? </a:t>
            </a:r>
            <a:endParaRPr lang="fr-FR" sz="3600" b="1" dirty="0">
              <a:solidFill>
                <a:srgbClr val="FF0000"/>
              </a:solidFill>
            </a:endParaRPr>
          </a:p>
        </p:txBody>
      </p:sp>
      <p:sp>
        <p:nvSpPr>
          <p:cNvPr id="10" name="ZoneTexte 9"/>
          <p:cNvSpPr txBox="1"/>
          <p:nvPr/>
        </p:nvSpPr>
        <p:spPr>
          <a:xfrm>
            <a:off x="7597" y="3832120"/>
            <a:ext cx="2220686" cy="1015663"/>
          </a:xfrm>
          <a:prstGeom prst="rect">
            <a:avLst/>
          </a:prstGeom>
          <a:noFill/>
        </p:spPr>
        <p:txBody>
          <a:bodyPr wrap="square" rtlCol="0">
            <a:spAutoFit/>
          </a:bodyPr>
          <a:lstStyle/>
          <a:p>
            <a:pPr algn="ctr"/>
            <a:r>
              <a:rPr lang="fr-FR" sz="2000" dirty="0" smtClean="0"/>
              <a:t>Marcel </a:t>
            </a:r>
            <a:r>
              <a:rPr lang="fr-FR" sz="2000" b="1" dirty="0" smtClean="0"/>
              <a:t>Duchamp</a:t>
            </a:r>
            <a:r>
              <a:rPr lang="fr-FR" sz="2000" dirty="0" smtClean="0"/>
              <a:t> (1887-1968), </a:t>
            </a:r>
          </a:p>
          <a:p>
            <a:pPr algn="ctr"/>
            <a:r>
              <a:rPr lang="fr-FR" sz="2000" i="1" dirty="0" err="1" smtClean="0"/>
              <a:t>Fountain</a:t>
            </a:r>
            <a:r>
              <a:rPr lang="fr-FR" sz="2000" dirty="0" smtClean="0"/>
              <a:t>, 1917</a:t>
            </a:r>
            <a:endParaRPr lang="fr-FR" sz="2000" dirty="0"/>
          </a:p>
        </p:txBody>
      </p:sp>
    </p:spTree>
    <p:extLst>
      <p:ext uri="{BB962C8B-B14F-4D97-AF65-F5344CB8AC3E}">
        <p14:creationId xmlns:p14="http://schemas.microsoft.com/office/powerpoint/2010/main" xmlns="" val="14460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02676" y="305925"/>
            <a:ext cx="9091449" cy="646331"/>
          </a:xfrm>
          <a:prstGeom prst="rect">
            <a:avLst/>
          </a:prstGeom>
          <a:noFill/>
        </p:spPr>
        <p:txBody>
          <a:bodyPr wrap="square" rtlCol="0">
            <a:spAutoFit/>
          </a:bodyPr>
          <a:lstStyle/>
          <a:p>
            <a:pPr algn="ctr"/>
            <a:r>
              <a:rPr lang="fr-FR" sz="3600" b="1" dirty="0" smtClean="0">
                <a:solidFill>
                  <a:schemeClr val="accent1">
                    <a:lumMod val="75000"/>
                  </a:schemeClr>
                </a:solidFill>
              </a:rPr>
              <a:t>Qu’est-ce qu’une œuvre d’art ? </a:t>
            </a:r>
            <a:endParaRPr lang="fr-FR" sz="3600" b="1" dirty="0">
              <a:solidFill>
                <a:schemeClr val="accent1">
                  <a:lumMod val="75000"/>
                </a:schemeClr>
              </a:solidFill>
            </a:endParaRPr>
          </a:p>
        </p:txBody>
      </p:sp>
      <p:sp>
        <p:nvSpPr>
          <p:cNvPr id="5" name="ZoneTexte 4"/>
          <p:cNvSpPr txBox="1"/>
          <p:nvPr/>
        </p:nvSpPr>
        <p:spPr>
          <a:xfrm>
            <a:off x="1640738" y="381376"/>
            <a:ext cx="9091449" cy="646331"/>
          </a:xfrm>
          <a:prstGeom prst="rect">
            <a:avLst/>
          </a:prstGeom>
          <a:solidFill>
            <a:schemeClr val="bg1">
              <a:lumMod val="95000"/>
            </a:schemeClr>
          </a:solidFill>
        </p:spPr>
        <p:txBody>
          <a:bodyPr wrap="square" rtlCol="0">
            <a:spAutoFit/>
          </a:bodyPr>
          <a:lstStyle/>
          <a:p>
            <a:pPr algn="ctr"/>
            <a:r>
              <a:rPr lang="fr-FR" sz="3600" b="1" i="1" dirty="0" smtClean="0">
                <a:solidFill>
                  <a:schemeClr val="accent1">
                    <a:lumMod val="75000"/>
                  </a:schemeClr>
                </a:solidFill>
              </a:rPr>
              <a:t>Quand</a:t>
            </a:r>
            <a:r>
              <a:rPr lang="fr-FR" sz="3600" b="1" dirty="0" smtClean="0">
                <a:solidFill>
                  <a:schemeClr val="accent1">
                    <a:lumMod val="75000"/>
                  </a:schemeClr>
                </a:solidFill>
              </a:rPr>
              <a:t> y a-t-il art ? </a:t>
            </a:r>
            <a:endParaRPr lang="fr-FR" sz="3600" b="1" dirty="0">
              <a:solidFill>
                <a:schemeClr val="accent1">
                  <a:lumMod val="75000"/>
                </a:schemeClr>
              </a:solidFill>
            </a:endParaRPr>
          </a:p>
        </p:txBody>
      </p:sp>
      <p:sp>
        <p:nvSpPr>
          <p:cNvPr id="32770" name="AutoShape 2" descr="Résultat de recherche d'images pour &quot;nelson goodman AR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2" name="AutoShape 4" descr="Résultat de recherche d'images pour &quot;nelson goodman AR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4" name="AutoShape 6" descr="Résultat de recherche d'images pour &quot;nelson goodman QUAND YA6T6IL ART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Résultat de recherche d'images pour &quot;nelson goodman QUAND YA6T6IL ART ,&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8" name="Picture 10" descr="http://massline.org/PhilosDog/G/Goodman_Nelson.jpg"/>
          <p:cNvPicPr>
            <a:picLocks noChangeAspect="1" noChangeArrowheads="1"/>
          </p:cNvPicPr>
          <p:nvPr/>
        </p:nvPicPr>
        <p:blipFill>
          <a:blip r:embed="rId3" cstate="print"/>
          <a:srcRect/>
          <a:stretch>
            <a:fillRect/>
          </a:stretch>
        </p:blipFill>
        <p:spPr bwMode="auto">
          <a:xfrm>
            <a:off x="226242" y="348343"/>
            <a:ext cx="1408520" cy="1470026"/>
          </a:xfrm>
          <a:prstGeom prst="rect">
            <a:avLst/>
          </a:prstGeom>
          <a:noFill/>
        </p:spPr>
      </p:pic>
      <p:sp>
        <p:nvSpPr>
          <p:cNvPr id="11" name="ZoneTexte 10"/>
          <p:cNvSpPr txBox="1"/>
          <p:nvPr/>
        </p:nvSpPr>
        <p:spPr>
          <a:xfrm>
            <a:off x="0" y="1839686"/>
            <a:ext cx="2198915" cy="707886"/>
          </a:xfrm>
          <a:prstGeom prst="rect">
            <a:avLst/>
          </a:prstGeom>
          <a:noFill/>
        </p:spPr>
        <p:txBody>
          <a:bodyPr wrap="square" rtlCol="0">
            <a:spAutoFit/>
          </a:bodyPr>
          <a:lstStyle/>
          <a:p>
            <a:pPr algn="ctr"/>
            <a:r>
              <a:rPr lang="fr-FR" sz="2000" dirty="0" smtClean="0"/>
              <a:t>Nelson </a:t>
            </a:r>
            <a:r>
              <a:rPr lang="fr-FR" sz="2000" b="1" dirty="0" smtClean="0"/>
              <a:t>Goodman</a:t>
            </a:r>
          </a:p>
          <a:p>
            <a:pPr algn="ctr"/>
            <a:r>
              <a:rPr lang="fr-FR" sz="2000" dirty="0" smtClean="0"/>
              <a:t>(1906-1998) </a:t>
            </a:r>
          </a:p>
        </p:txBody>
      </p:sp>
      <p:sp>
        <p:nvSpPr>
          <p:cNvPr id="12" name="ZoneTexte 11"/>
          <p:cNvSpPr txBox="1"/>
          <p:nvPr/>
        </p:nvSpPr>
        <p:spPr>
          <a:xfrm>
            <a:off x="1687285" y="1001861"/>
            <a:ext cx="9535885" cy="646331"/>
          </a:xfrm>
          <a:prstGeom prst="rect">
            <a:avLst/>
          </a:prstGeom>
          <a:solidFill>
            <a:schemeClr val="bg1">
              <a:lumMod val="95000"/>
            </a:schemeClr>
          </a:solidFill>
        </p:spPr>
        <p:txBody>
          <a:bodyPr wrap="square" rtlCol="0">
            <a:spAutoFit/>
          </a:bodyPr>
          <a:lstStyle/>
          <a:p>
            <a:pPr algn="ctr"/>
            <a:r>
              <a:rPr lang="fr-FR" sz="3600" b="1" i="1" dirty="0" smtClean="0">
                <a:solidFill>
                  <a:schemeClr val="accent1">
                    <a:lumMod val="75000"/>
                  </a:schemeClr>
                </a:solidFill>
              </a:rPr>
              <a:t>Quand</a:t>
            </a:r>
            <a:r>
              <a:rPr lang="fr-FR" sz="3600" b="1" dirty="0" smtClean="0">
                <a:solidFill>
                  <a:schemeClr val="accent1">
                    <a:lumMod val="75000"/>
                  </a:schemeClr>
                </a:solidFill>
              </a:rPr>
              <a:t> un objet fonctionne-t-il comme de l’art? </a:t>
            </a:r>
            <a:endParaRPr lang="fr-FR" sz="3600" b="1" dirty="0">
              <a:solidFill>
                <a:schemeClr val="accent1">
                  <a:lumMod val="75000"/>
                </a:schemeClr>
              </a:solidFill>
            </a:endParaRPr>
          </a:p>
        </p:txBody>
      </p:sp>
      <p:sp>
        <p:nvSpPr>
          <p:cNvPr id="15" name="ZoneTexte 14"/>
          <p:cNvSpPr txBox="1"/>
          <p:nvPr/>
        </p:nvSpPr>
        <p:spPr>
          <a:xfrm>
            <a:off x="2295758" y="1731582"/>
            <a:ext cx="8613979" cy="461665"/>
          </a:xfrm>
          <a:prstGeom prst="rect">
            <a:avLst/>
          </a:prstGeom>
          <a:noFill/>
        </p:spPr>
        <p:txBody>
          <a:bodyPr wrap="square" rtlCol="0">
            <a:spAutoFit/>
          </a:bodyPr>
          <a:lstStyle/>
          <a:p>
            <a:pPr algn="ctr"/>
            <a:r>
              <a:rPr lang="fr-FR" sz="2400" dirty="0" smtClean="0"/>
              <a:t>Qualités essentielles ? Ou bien contexte, conditions extérieures ?  </a:t>
            </a:r>
            <a:endParaRPr lang="fr-FR" sz="2400" dirty="0"/>
          </a:p>
        </p:txBody>
      </p:sp>
      <p:sp>
        <p:nvSpPr>
          <p:cNvPr id="16" name="ZoneTexte 15"/>
          <p:cNvSpPr txBox="1"/>
          <p:nvPr/>
        </p:nvSpPr>
        <p:spPr>
          <a:xfrm>
            <a:off x="1948545" y="2416629"/>
            <a:ext cx="6248400" cy="461665"/>
          </a:xfrm>
          <a:prstGeom prst="rect">
            <a:avLst/>
          </a:prstGeom>
          <a:noFill/>
        </p:spPr>
        <p:txBody>
          <a:bodyPr wrap="square" rtlCol="0">
            <a:spAutoFit/>
          </a:bodyPr>
          <a:lstStyle/>
          <a:p>
            <a:r>
              <a:rPr lang="fr-FR" sz="2400" b="1" dirty="0" smtClean="0">
                <a:solidFill>
                  <a:srgbClr val="FF0000"/>
                </a:solidFill>
              </a:rPr>
              <a:t>Rôle et implication de l’artiste ? </a:t>
            </a:r>
            <a:endParaRPr lang="fr-FR" sz="2400" b="1" dirty="0">
              <a:solidFill>
                <a:srgbClr val="FF0000"/>
              </a:solidFill>
            </a:endParaRPr>
          </a:p>
        </p:txBody>
      </p:sp>
      <p:sp>
        <p:nvSpPr>
          <p:cNvPr id="17" name="ZoneTexte 16"/>
          <p:cNvSpPr txBox="1"/>
          <p:nvPr/>
        </p:nvSpPr>
        <p:spPr>
          <a:xfrm>
            <a:off x="1926772" y="3037114"/>
            <a:ext cx="6248400" cy="461665"/>
          </a:xfrm>
          <a:prstGeom prst="rect">
            <a:avLst/>
          </a:prstGeom>
          <a:noFill/>
        </p:spPr>
        <p:txBody>
          <a:bodyPr wrap="square" rtlCol="0">
            <a:spAutoFit/>
          </a:bodyPr>
          <a:lstStyle/>
          <a:p>
            <a:r>
              <a:rPr lang="fr-FR" sz="2400" b="1" dirty="0" smtClean="0">
                <a:solidFill>
                  <a:srgbClr val="FF0000"/>
                </a:solidFill>
              </a:rPr>
              <a:t>Importance de la muséographie ? </a:t>
            </a:r>
            <a:endParaRPr lang="fr-FR" sz="2400" b="1" dirty="0">
              <a:solidFill>
                <a:srgbClr val="FF0000"/>
              </a:solidFill>
            </a:endParaRPr>
          </a:p>
        </p:txBody>
      </p:sp>
      <p:sp>
        <p:nvSpPr>
          <p:cNvPr id="19" name="ZoneTexte 18"/>
          <p:cNvSpPr txBox="1"/>
          <p:nvPr/>
        </p:nvSpPr>
        <p:spPr>
          <a:xfrm>
            <a:off x="261257" y="3722915"/>
            <a:ext cx="10428515" cy="461665"/>
          </a:xfrm>
          <a:prstGeom prst="rect">
            <a:avLst/>
          </a:prstGeom>
          <a:noFill/>
        </p:spPr>
        <p:txBody>
          <a:bodyPr wrap="square" rtlCol="0">
            <a:spAutoFit/>
          </a:bodyPr>
          <a:lstStyle/>
          <a:p>
            <a:r>
              <a:rPr lang="fr-FR" sz="2400" b="1" u="sng" dirty="0" smtClean="0"/>
              <a:t>Autres problèmes liés à la définition de l’art :</a:t>
            </a:r>
            <a:r>
              <a:rPr lang="fr-FR" sz="2400" b="1" dirty="0" smtClean="0"/>
              <a:t> </a:t>
            </a:r>
            <a:endParaRPr lang="fr-FR" sz="2400" b="1" dirty="0"/>
          </a:p>
        </p:txBody>
      </p:sp>
      <p:sp>
        <p:nvSpPr>
          <p:cNvPr id="20" name="ZoneTexte 19"/>
          <p:cNvSpPr txBox="1"/>
          <p:nvPr/>
        </p:nvSpPr>
        <p:spPr>
          <a:xfrm>
            <a:off x="718459" y="4215760"/>
            <a:ext cx="6150427" cy="830997"/>
          </a:xfrm>
          <a:prstGeom prst="rect">
            <a:avLst/>
          </a:prstGeom>
          <a:noFill/>
        </p:spPr>
        <p:txBody>
          <a:bodyPr wrap="square" rtlCol="0">
            <a:spAutoFit/>
          </a:bodyPr>
          <a:lstStyle/>
          <a:p>
            <a:pPr algn="just"/>
            <a:r>
              <a:rPr lang="fr-FR" sz="2400" b="1" dirty="0" smtClean="0">
                <a:solidFill>
                  <a:srgbClr val="002060"/>
                </a:solidFill>
              </a:rPr>
              <a:t>De quoi parle-t-on lorsqu’on parle de </a:t>
            </a:r>
            <a:r>
              <a:rPr lang="fr-FR" sz="2400" b="1" i="1" dirty="0" smtClean="0">
                <a:solidFill>
                  <a:srgbClr val="002060"/>
                </a:solidFill>
              </a:rPr>
              <a:t>l’</a:t>
            </a:r>
            <a:r>
              <a:rPr lang="fr-FR" sz="2400" b="1" dirty="0" smtClean="0">
                <a:solidFill>
                  <a:srgbClr val="002060"/>
                </a:solidFill>
              </a:rPr>
              <a:t>art ? </a:t>
            </a:r>
          </a:p>
          <a:p>
            <a:pPr algn="just"/>
            <a:r>
              <a:rPr lang="fr-FR" sz="2400" dirty="0" smtClean="0">
                <a:latin typeface="Calibri" panose="020F0502020204030204" pitchFamily="34" charset="0"/>
              </a:rPr>
              <a:t>→ </a:t>
            </a:r>
            <a:r>
              <a:rPr lang="fr-FR" sz="2400" dirty="0" smtClean="0"/>
              <a:t>pluralité d’œuvres et de pratiques…  </a:t>
            </a:r>
          </a:p>
        </p:txBody>
      </p:sp>
      <p:sp>
        <p:nvSpPr>
          <p:cNvPr id="21" name="ZoneTexte 20"/>
          <p:cNvSpPr txBox="1"/>
          <p:nvPr/>
        </p:nvSpPr>
        <p:spPr>
          <a:xfrm>
            <a:off x="718459" y="5041900"/>
            <a:ext cx="10990943" cy="830997"/>
          </a:xfrm>
          <a:prstGeom prst="rect">
            <a:avLst/>
          </a:prstGeom>
          <a:noFill/>
        </p:spPr>
        <p:txBody>
          <a:bodyPr wrap="square" rtlCol="0">
            <a:spAutoFit/>
          </a:bodyPr>
          <a:lstStyle/>
          <a:p>
            <a:pPr algn="just"/>
            <a:r>
              <a:rPr lang="fr-FR" sz="2400" b="1" dirty="0" smtClean="0">
                <a:solidFill>
                  <a:srgbClr val="002060"/>
                </a:solidFill>
              </a:rPr>
              <a:t>Nous n’apprécions pas les œuvres de la même manière </a:t>
            </a:r>
          </a:p>
          <a:p>
            <a:pPr algn="just"/>
            <a:r>
              <a:rPr lang="fr-FR" sz="2400" dirty="0" smtClean="0">
                <a:latin typeface="Calibri" panose="020F0502020204030204" pitchFamily="34" charset="0"/>
              </a:rPr>
              <a:t>→ </a:t>
            </a:r>
            <a:r>
              <a:rPr lang="fr-FR" sz="2400" dirty="0" smtClean="0"/>
              <a:t>relativité du jugement de goût</a:t>
            </a:r>
          </a:p>
        </p:txBody>
      </p:sp>
      <p:pic>
        <p:nvPicPr>
          <p:cNvPr id="22" name="Picture 4" descr="Résultat de recherche d'images pour &quot;piero manzoni&quot;"/>
          <p:cNvPicPr>
            <a:picLocks noChangeAspect="1" noChangeArrowheads="1"/>
          </p:cNvPicPr>
          <p:nvPr/>
        </p:nvPicPr>
        <p:blipFill>
          <a:blip r:embed="rId4" cstate="print"/>
          <a:srcRect/>
          <a:stretch>
            <a:fillRect/>
          </a:stretch>
        </p:blipFill>
        <p:spPr bwMode="auto">
          <a:xfrm>
            <a:off x="7326086" y="2282623"/>
            <a:ext cx="2606892" cy="1927704"/>
          </a:xfrm>
          <a:prstGeom prst="rect">
            <a:avLst/>
          </a:prstGeom>
          <a:noFill/>
        </p:spPr>
      </p:pic>
      <p:pic>
        <p:nvPicPr>
          <p:cNvPr id="23" name="Picture 2" descr="Résultat de recherche d'images pour &quot;piero manzoni&quot;"/>
          <p:cNvPicPr>
            <a:picLocks noChangeAspect="1" noChangeArrowheads="1"/>
          </p:cNvPicPr>
          <p:nvPr/>
        </p:nvPicPr>
        <p:blipFill>
          <a:blip r:embed="rId5" cstate="print"/>
          <a:srcRect/>
          <a:stretch>
            <a:fillRect/>
          </a:stretch>
        </p:blipFill>
        <p:spPr bwMode="auto">
          <a:xfrm>
            <a:off x="10067236" y="2324252"/>
            <a:ext cx="1819964" cy="1844446"/>
          </a:xfrm>
          <a:prstGeom prst="rect">
            <a:avLst/>
          </a:prstGeom>
          <a:noFill/>
        </p:spPr>
      </p:pic>
      <p:sp>
        <p:nvSpPr>
          <p:cNvPr id="24" name="ZoneTexte 23"/>
          <p:cNvSpPr txBox="1"/>
          <p:nvPr/>
        </p:nvSpPr>
        <p:spPr>
          <a:xfrm>
            <a:off x="7326085" y="4252936"/>
            <a:ext cx="4735285" cy="1015663"/>
          </a:xfrm>
          <a:prstGeom prst="rect">
            <a:avLst/>
          </a:prstGeom>
          <a:noFill/>
        </p:spPr>
        <p:txBody>
          <a:bodyPr wrap="square" rtlCol="0">
            <a:spAutoFit/>
          </a:bodyPr>
          <a:lstStyle/>
          <a:p>
            <a:pPr algn="ctr"/>
            <a:r>
              <a:rPr lang="fr-FR" sz="2000" i="1" dirty="0" smtClean="0"/>
              <a:t>En 1961, sur le modèle des </a:t>
            </a:r>
            <a:r>
              <a:rPr lang="fr-FR" sz="2000" dirty="0" smtClean="0"/>
              <a:t>ready-made</a:t>
            </a:r>
            <a:r>
              <a:rPr lang="fr-FR" sz="2000" i="1" dirty="0" smtClean="0"/>
              <a:t> de Duchamp, Piero Manzoni a fait de ses propres excréments une « œuvre d’art »… </a:t>
            </a:r>
            <a:endParaRPr lang="fr-FR" sz="2000" i="1" dirty="0"/>
          </a:p>
        </p:txBody>
      </p:sp>
      <p:sp>
        <p:nvSpPr>
          <p:cNvPr id="2" name="ZoneTexte 1"/>
          <p:cNvSpPr txBox="1"/>
          <p:nvPr/>
        </p:nvSpPr>
        <p:spPr>
          <a:xfrm>
            <a:off x="718459" y="5904077"/>
            <a:ext cx="11168741" cy="830997"/>
          </a:xfrm>
          <a:prstGeom prst="rect">
            <a:avLst/>
          </a:prstGeom>
          <a:noFill/>
        </p:spPr>
        <p:txBody>
          <a:bodyPr wrap="square" rtlCol="0">
            <a:spAutoFit/>
          </a:bodyPr>
          <a:lstStyle/>
          <a:p>
            <a:r>
              <a:rPr lang="fr-FR" sz="2400" b="1" dirty="0" smtClean="0">
                <a:solidFill>
                  <a:srgbClr val="002060"/>
                </a:solidFill>
              </a:rPr>
              <a:t>Notre rapport à l’art n’est pas immédiat</a:t>
            </a:r>
          </a:p>
          <a:p>
            <a:r>
              <a:rPr lang="fr-FR" sz="2400" dirty="0" smtClean="0">
                <a:latin typeface="Calibri" panose="020F0502020204030204" pitchFamily="34" charset="0"/>
              </a:rPr>
              <a:t>→ </a:t>
            </a:r>
            <a:r>
              <a:rPr lang="fr-FR" sz="2400" dirty="0" smtClean="0"/>
              <a:t>nécessité d’éduquer notre sensibilité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32778"/>
                                        </p:tgtEl>
                                        <p:attrNameLst>
                                          <p:attrName>style.visibility</p:attrName>
                                        </p:attrNameLst>
                                      </p:cBhvr>
                                      <p:to>
                                        <p:strVal val="visible"/>
                                      </p:to>
                                    </p:set>
                                    <p:animEffect transition="in" filter="checkerboard(across)">
                                      <p:cBhvr>
                                        <p:cTn id="10" dur="500"/>
                                        <p:tgtEl>
                                          <p:spTgt spid="3277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heckerboard(across)">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in)">
                                      <p:cBhvr>
                                        <p:cTn id="33" dur="500"/>
                                        <p:tgtEl>
                                          <p:spTgt spid="22"/>
                                        </p:tgtEl>
                                      </p:cBhvr>
                                    </p:animEffect>
                                  </p:childTnLst>
                                </p:cTn>
                              </p:par>
                              <p:par>
                                <p:cTn id="34" presetID="4" presetClass="entr" presetSubtype="16"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ox(in)">
                                      <p:cBhvr>
                                        <p:cTn id="36" dur="500"/>
                                        <p:tgtEl>
                                          <p:spTgt spid="2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heckerboard(across)">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checkerboard(across)">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heckerboard(across)">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checkerboard(across)">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checkerboard(across)">
                                      <p:cBhvr>
                                        <p:cTn id="59" dur="500"/>
                                        <p:tgtEl>
                                          <p:spTgt spid="20">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21">
                                            <p:txEl>
                                              <p:pRg st="0" end="0"/>
                                            </p:txEl>
                                          </p:spTgt>
                                        </p:tgtEl>
                                        <p:attrNameLst>
                                          <p:attrName>style.visibility</p:attrName>
                                        </p:attrNameLst>
                                      </p:cBhvr>
                                      <p:to>
                                        <p:strVal val="visible"/>
                                      </p:to>
                                    </p:set>
                                    <p:animEffect transition="in" filter="checkerboard(across)">
                                      <p:cBhvr>
                                        <p:cTn id="64" dur="500"/>
                                        <p:tgtEl>
                                          <p:spTgt spid="2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21">
                                            <p:txEl>
                                              <p:pRg st="1" end="1"/>
                                            </p:txEl>
                                          </p:spTgt>
                                        </p:tgtEl>
                                        <p:attrNameLst>
                                          <p:attrName>style.visibility</p:attrName>
                                        </p:attrNameLst>
                                      </p:cBhvr>
                                      <p:to>
                                        <p:strVal val="visible"/>
                                      </p:to>
                                    </p:set>
                                    <p:animEffect transition="in" filter="checkerboard(across)">
                                      <p:cBhvr>
                                        <p:cTn id="69" dur="500"/>
                                        <p:tgtEl>
                                          <p:spTgt spid="21">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nodeType="clickEffect">
                                  <p:stCondLst>
                                    <p:cond delay="0"/>
                                  </p:stCondLst>
                                  <p:childTnLst>
                                    <p:set>
                                      <p:cBhvr>
                                        <p:cTn id="73" dur="1" fill="hold">
                                          <p:stCondLst>
                                            <p:cond delay="0"/>
                                          </p:stCondLst>
                                        </p:cTn>
                                        <p:tgtEl>
                                          <p:spTgt spid="2">
                                            <p:txEl>
                                              <p:pRg st="0" end="0"/>
                                            </p:txEl>
                                          </p:spTgt>
                                        </p:tgtEl>
                                        <p:attrNameLst>
                                          <p:attrName>style.visibility</p:attrName>
                                        </p:attrNameLst>
                                      </p:cBhvr>
                                      <p:to>
                                        <p:strVal val="visible"/>
                                      </p:to>
                                    </p:set>
                                    <p:animEffect transition="in" filter="checkerboard(across)">
                                      <p:cBhvr>
                                        <p:cTn id="74" dur="500"/>
                                        <p:tgtEl>
                                          <p:spTgt spid="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animEffect transition="in" filter="checkerboard(across)">
                                      <p:cBhvr>
                                        <p:cTn id="7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P spid="15" grpId="0"/>
      <p:bldP spid="16" grpId="0"/>
      <p:bldP spid="17" grpId="0"/>
      <p:bldP spid="19"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370693" y="2714171"/>
            <a:ext cx="9440034" cy="884170"/>
          </a:xfrm>
          <a:solidFill>
            <a:schemeClr val="accent1">
              <a:lumMod val="20000"/>
              <a:lumOff val="80000"/>
            </a:schemeClr>
          </a:solidFill>
        </p:spPr>
        <p:txBody>
          <a:bodyPr>
            <a:normAutofit fontScale="90000"/>
          </a:bodyPr>
          <a:lstStyle/>
          <a:p>
            <a:r>
              <a:rPr lang="fr-FR" b="1" dirty="0" smtClean="0">
                <a:solidFill>
                  <a:schemeClr val="tx1"/>
                </a:solidFill>
              </a:rPr>
              <a:t>I. Art et technique </a:t>
            </a:r>
            <a:endParaRPr lang="fr-FR" b="1" dirty="0">
              <a:solidFill>
                <a:schemeClr val="tx1"/>
              </a:solidFill>
            </a:endParaRPr>
          </a:p>
        </p:txBody>
      </p:sp>
      <p:sp>
        <p:nvSpPr>
          <p:cNvPr id="3" name="ZoneTexte 2"/>
          <p:cNvSpPr txBox="1"/>
          <p:nvPr/>
        </p:nvSpPr>
        <p:spPr>
          <a:xfrm>
            <a:off x="1370693" y="3947886"/>
            <a:ext cx="9440034" cy="646331"/>
          </a:xfrm>
          <a:prstGeom prst="rect">
            <a:avLst/>
          </a:prstGeom>
          <a:noFill/>
        </p:spPr>
        <p:txBody>
          <a:bodyPr wrap="square" rtlCol="0">
            <a:spAutoFit/>
          </a:bodyPr>
          <a:lstStyle/>
          <a:p>
            <a:pPr algn="ctr"/>
            <a:r>
              <a:rPr lang="fr-FR" sz="3600" i="1" dirty="0" smtClean="0"/>
              <a:t>Différences et similitudes</a:t>
            </a:r>
            <a:endParaRPr lang="fr-FR" sz="3600" i="1" dirty="0"/>
          </a:p>
        </p:txBody>
      </p:sp>
    </p:spTree>
    <p:extLst>
      <p:ext uri="{BB962C8B-B14F-4D97-AF65-F5344CB8AC3E}">
        <p14:creationId xmlns:p14="http://schemas.microsoft.com/office/powerpoint/2010/main" xmlns="" val="4606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315" y="3869264"/>
            <a:ext cx="6720114" cy="523220"/>
          </a:xfrm>
          <a:prstGeom prst="rect">
            <a:avLst/>
          </a:prstGeom>
        </p:spPr>
        <p:txBody>
          <a:bodyPr wrap="square">
            <a:spAutoFit/>
          </a:bodyPr>
          <a:lstStyle/>
          <a:p>
            <a:pPr algn="just">
              <a:spcBef>
                <a:spcPct val="50000"/>
              </a:spcBef>
            </a:pPr>
            <a:r>
              <a:rPr lang="fr-FR" sz="2800" b="1" dirty="0" smtClean="0"/>
              <a:t>Mais au sens restreint : les « beaux-arts » </a:t>
            </a:r>
            <a:endParaRPr lang="fr-FR" sz="2800" b="1" dirty="0"/>
          </a:p>
        </p:txBody>
      </p:sp>
      <p:sp>
        <p:nvSpPr>
          <p:cNvPr id="5" name="ZoneTexte 4"/>
          <p:cNvSpPr txBox="1"/>
          <p:nvPr/>
        </p:nvSpPr>
        <p:spPr>
          <a:xfrm>
            <a:off x="754743" y="566057"/>
            <a:ext cx="10842171" cy="523220"/>
          </a:xfrm>
          <a:prstGeom prst="rect">
            <a:avLst/>
          </a:prstGeom>
          <a:noFill/>
        </p:spPr>
        <p:txBody>
          <a:bodyPr wrap="square" rtlCol="0">
            <a:spAutoFit/>
          </a:bodyPr>
          <a:lstStyle/>
          <a:p>
            <a:pPr algn="just"/>
            <a:r>
              <a:rPr lang="fr-FR" sz="2800" b="1" dirty="0" smtClean="0">
                <a:latin typeface="+mj-lt"/>
              </a:rPr>
              <a:t>Etymologiquement et au sens large :  </a:t>
            </a:r>
            <a:endParaRPr lang="fr-FR" sz="2800" b="1" dirty="0">
              <a:latin typeface="+mj-lt"/>
            </a:endParaRPr>
          </a:p>
        </p:txBody>
      </p:sp>
      <p:sp>
        <p:nvSpPr>
          <p:cNvPr id="6" name="ZoneTexte 5"/>
          <p:cNvSpPr txBox="1"/>
          <p:nvPr/>
        </p:nvSpPr>
        <p:spPr>
          <a:xfrm>
            <a:off x="1023257" y="1894587"/>
            <a:ext cx="10174514" cy="492443"/>
          </a:xfrm>
          <a:prstGeom prst="rect">
            <a:avLst/>
          </a:prstGeom>
          <a:noFill/>
        </p:spPr>
        <p:txBody>
          <a:bodyPr wrap="square" rtlCol="0">
            <a:spAutoFit/>
          </a:bodyPr>
          <a:lstStyle/>
          <a:p>
            <a:r>
              <a:rPr lang="fr-FR" sz="2600" dirty="0" smtClean="0">
                <a:latin typeface="Calibri" panose="020F0502020204030204" pitchFamily="34" charset="0"/>
              </a:rPr>
              <a:t>▪ </a:t>
            </a:r>
            <a:r>
              <a:rPr lang="fr-FR" sz="2600" dirty="0" smtClean="0"/>
              <a:t>Activité qui requiert un </a:t>
            </a:r>
            <a:r>
              <a:rPr lang="fr-FR" sz="2600" b="1" dirty="0" smtClean="0"/>
              <a:t>savoir-faire </a:t>
            </a:r>
            <a:endParaRPr lang="fr-FR" sz="2600" b="1" dirty="0"/>
          </a:p>
        </p:txBody>
      </p:sp>
      <p:sp>
        <p:nvSpPr>
          <p:cNvPr id="7" name="ZoneTexte 6"/>
          <p:cNvSpPr txBox="1"/>
          <p:nvPr/>
        </p:nvSpPr>
        <p:spPr>
          <a:xfrm>
            <a:off x="1611086" y="1230322"/>
            <a:ext cx="9637485" cy="523220"/>
          </a:xfrm>
          <a:prstGeom prst="rect">
            <a:avLst/>
          </a:prstGeom>
          <a:noFill/>
        </p:spPr>
        <p:txBody>
          <a:bodyPr wrap="square" rtlCol="0">
            <a:spAutoFit/>
          </a:bodyPr>
          <a:lstStyle/>
          <a:p>
            <a:r>
              <a:rPr lang="fr-FR" sz="2800" dirty="0" smtClean="0">
                <a:latin typeface="Calibri" panose="020F0502020204030204" pitchFamily="34" charset="0"/>
              </a:rPr>
              <a:t>→ </a:t>
            </a:r>
            <a:r>
              <a:rPr lang="fr-FR" sz="2800" dirty="0" smtClean="0"/>
              <a:t>Synonyme de « technique » (en latin, </a:t>
            </a:r>
            <a:r>
              <a:rPr lang="fr-FR" sz="2800" i="1" dirty="0" smtClean="0"/>
              <a:t>ars</a:t>
            </a:r>
            <a:r>
              <a:rPr lang="fr-FR" sz="2800" dirty="0" smtClean="0"/>
              <a:t> ; en grec, </a:t>
            </a:r>
            <a:r>
              <a:rPr lang="fr-FR" sz="2800" i="1" dirty="0" err="1" smtClean="0"/>
              <a:t>techné</a:t>
            </a:r>
            <a:r>
              <a:rPr lang="fr-FR" sz="2800" dirty="0" smtClean="0"/>
              <a:t>)</a:t>
            </a:r>
            <a:endParaRPr lang="fr-FR" sz="2800" dirty="0"/>
          </a:p>
        </p:txBody>
      </p:sp>
      <p:sp>
        <p:nvSpPr>
          <p:cNvPr id="9" name="ZoneTexte 8"/>
          <p:cNvSpPr txBox="1"/>
          <p:nvPr/>
        </p:nvSpPr>
        <p:spPr>
          <a:xfrm>
            <a:off x="1012372" y="2563574"/>
            <a:ext cx="10174514" cy="492443"/>
          </a:xfrm>
          <a:prstGeom prst="rect">
            <a:avLst/>
          </a:prstGeom>
          <a:noFill/>
        </p:spPr>
        <p:txBody>
          <a:bodyPr wrap="square" rtlCol="0">
            <a:spAutoFit/>
          </a:bodyPr>
          <a:lstStyle/>
          <a:p>
            <a:r>
              <a:rPr lang="fr-FR" sz="2600" dirty="0" smtClean="0">
                <a:latin typeface="Calibri" panose="020F0502020204030204" pitchFamily="34" charset="0"/>
              </a:rPr>
              <a:t>▪ </a:t>
            </a:r>
            <a:r>
              <a:rPr lang="fr-FR" sz="2600" dirty="0" smtClean="0"/>
              <a:t>Activité qui suppose un </a:t>
            </a:r>
            <a:r>
              <a:rPr lang="fr-FR" sz="2600" b="1" dirty="0" smtClean="0"/>
              <a:t>apprentissage</a:t>
            </a:r>
            <a:endParaRPr lang="fr-FR" sz="2600" dirty="0"/>
          </a:p>
        </p:txBody>
      </p:sp>
      <p:sp>
        <p:nvSpPr>
          <p:cNvPr id="10" name="ZoneTexte 9"/>
          <p:cNvSpPr txBox="1"/>
          <p:nvPr/>
        </p:nvSpPr>
        <p:spPr>
          <a:xfrm>
            <a:off x="1066800" y="3274945"/>
            <a:ext cx="10174514" cy="492443"/>
          </a:xfrm>
          <a:prstGeom prst="rect">
            <a:avLst/>
          </a:prstGeom>
          <a:noFill/>
        </p:spPr>
        <p:txBody>
          <a:bodyPr wrap="square" rtlCol="0">
            <a:spAutoFit/>
          </a:bodyPr>
          <a:lstStyle/>
          <a:p>
            <a:r>
              <a:rPr lang="fr-FR" sz="2600" dirty="0" smtClean="0">
                <a:latin typeface="Calibri" panose="020F0502020204030204" pitchFamily="34" charset="0"/>
              </a:rPr>
              <a:t>▪ </a:t>
            </a:r>
            <a:r>
              <a:rPr lang="fr-FR" sz="2600" dirty="0" smtClean="0"/>
              <a:t>Activité de </a:t>
            </a:r>
            <a:r>
              <a:rPr lang="fr-FR" sz="2600" b="1" dirty="0" smtClean="0"/>
              <a:t>production</a:t>
            </a:r>
            <a:r>
              <a:rPr lang="fr-FR" sz="2600" dirty="0" smtClean="0"/>
              <a:t> qui suppose le </a:t>
            </a:r>
            <a:r>
              <a:rPr lang="fr-FR" sz="2600" b="1" dirty="0" smtClean="0"/>
              <a:t>respect de certaines règles</a:t>
            </a:r>
            <a:endParaRPr lang="fr-FR" sz="2600" b="1" dirty="0"/>
          </a:p>
        </p:txBody>
      </p:sp>
      <p:sp>
        <p:nvSpPr>
          <p:cNvPr id="12" name="ZoneTexte 11"/>
          <p:cNvSpPr txBox="1"/>
          <p:nvPr/>
        </p:nvSpPr>
        <p:spPr>
          <a:xfrm rot="448007">
            <a:off x="7522028" y="163286"/>
            <a:ext cx="4408715" cy="1323439"/>
          </a:xfrm>
          <a:prstGeom prst="rect">
            <a:avLst/>
          </a:prstGeom>
          <a:noFill/>
        </p:spPr>
        <p:txBody>
          <a:bodyPr wrap="square" rtlCol="0">
            <a:spAutoFit/>
          </a:bodyPr>
          <a:lstStyle/>
          <a:p>
            <a:pPr algn="ctr"/>
            <a:r>
              <a:rPr lang="fr-FR" sz="8000" b="1" dirty="0" smtClean="0">
                <a:solidFill>
                  <a:srgbClr val="FF0000"/>
                </a:solidFill>
                <a:latin typeface="Freestyle Script" pitchFamily="66" charset="0"/>
              </a:rPr>
              <a:t>RAPPEL</a:t>
            </a:r>
            <a:endParaRPr lang="fr-FR" sz="8000" b="1" dirty="0">
              <a:solidFill>
                <a:srgbClr val="FF0000"/>
              </a:solidFill>
              <a:latin typeface="Freestyle Script" pitchFamily="66" charset="0"/>
            </a:endParaRPr>
          </a:p>
        </p:txBody>
      </p:sp>
      <p:pic>
        <p:nvPicPr>
          <p:cNvPr id="55298" name="Picture 2" descr="Afficher l'image d'origine"/>
          <p:cNvPicPr>
            <a:picLocks noChangeAspect="1" noChangeArrowheads="1"/>
          </p:cNvPicPr>
          <p:nvPr/>
        </p:nvPicPr>
        <p:blipFill>
          <a:blip r:embed="rId2" cstate="print"/>
          <a:srcRect/>
          <a:stretch>
            <a:fillRect/>
          </a:stretch>
        </p:blipFill>
        <p:spPr bwMode="auto">
          <a:xfrm>
            <a:off x="7456635" y="3849995"/>
            <a:ext cx="2065782" cy="1678446"/>
          </a:xfrm>
          <a:prstGeom prst="rect">
            <a:avLst/>
          </a:prstGeom>
          <a:ln>
            <a:noFill/>
          </a:ln>
          <a:effectLst>
            <a:outerShdw blurRad="292100" dist="139700" dir="2700000" algn="tl" rotWithShape="0">
              <a:srgbClr val="333333">
                <a:alpha val="65000"/>
              </a:srgbClr>
            </a:outerShdw>
          </a:effectLst>
        </p:spPr>
      </p:pic>
      <p:pic>
        <p:nvPicPr>
          <p:cNvPr id="11" name="Picture 10" descr="http://jumanou-assistance.com/wp-content/uploads/2010/12/autre-photo-fotol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8825" y="5675866"/>
            <a:ext cx="1773726" cy="1182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3" name="Picture 12" descr="http://3.bp.blogspot.com/-zVJYcpZ8-NY/UEy8rMBHPZI/AAAAAAAAAEI/4Z8ELqG8f48/s1600/la-danse-le-ballet-de-l-opera-de-paris-2009-18919-72145289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821" y="4897820"/>
            <a:ext cx="2476500" cy="1649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4" name="Picture 8" descr="http://www.sowash.com/graphics/concert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05640" y="4559668"/>
            <a:ext cx="2623185" cy="1519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5" name="Picture 6" descr="http://athena.unige.ch/athena/baudelaire/images/vermeer_atelier_488x600.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800168" y="3905257"/>
            <a:ext cx="2132290" cy="2621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89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55298"/>
                                        </p:tgtEl>
                                        <p:attrNameLst>
                                          <p:attrName>style.visibility</p:attrName>
                                        </p:attrNameLst>
                                      </p:cBhvr>
                                      <p:to>
                                        <p:strVal val="visible"/>
                                      </p:to>
                                    </p:set>
                                    <p:animEffect transition="in" filter="checkerboard(across)">
                                      <p:cBhvr>
                                        <p:cTn id="53"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77371" y="1261333"/>
            <a:ext cx="11538857" cy="492443"/>
          </a:xfrm>
          <a:prstGeom prst="rect">
            <a:avLst/>
          </a:prstGeom>
          <a:noFill/>
        </p:spPr>
        <p:txBody>
          <a:bodyPr wrap="square" rtlCol="0">
            <a:spAutoFit/>
          </a:bodyPr>
          <a:lstStyle/>
          <a:p>
            <a:pPr algn="just"/>
            <a:r>
              <a:rPr lang="fr-FR" sz="2600" dirty="0" smtClean="0"/>
              <a:t>Dans les faits, la création artistique suppose bien…</a:t>
            </a:r>
          </a:p>
        </p:txBody>
      </p:sp>
      <p:sp>
        <p:nvSpPr>
          <p:cNvPr id="3" name="ZoneTexte 2"/>
          <p:cNvSpPr txBox="1"/>
          <p:nvPr/>
        </p:nvSpPr>
        <p:spPr>
          <a:xfrm>
            <a:off x="2656113" y="2473703"/>
            <a:ext cx="7852229" cy="461665"/>
          </a:xfrm>
          <a:prstGeom prst="rect">
            <a:avLst/>
          </a:prstGeom>
          <a:noFill/>
        </p:spPr>
        <p:txBody>
          <a:bodyPr wrap="square" rtlCol="0">
            <a:spAutoFit/>
          </a:bodyPr>
          <a:lstStyle/>
          <a:p>
            <a:pPr algn="just"/>
            <a:r>
              <a:rPr lang="fr-FR" sz="2400" dirty="0" smtClean="0"/>
              <a:t>Cette maîtrise  est </a:t>
            </a:r>
            <a:r>
              <a:rPr lang="fr-FR" sz="2400" b="1" dirty="0" smtClean="0">
                <a:solidFill>
                  <a:schemeClr val="accent1">
                    <a:lumMod val="75000"/>
                  </a:schemeClr>
                </a:solidFill>
              </a:rPr>
              <a:t>acquise</a:t>
            </a:r>
            <a:r>
              <a:rPr lang="fr-FR" sz="2400" dirty="0" smtClean="0"/>
              <a:t> suite à un certain travail</a:t>
            </a:r>
            <a:endParaRPr lang="fr-FR" sz="2400" dirty="0"/>
          </a:p>
        </p:txBody>
      </p:sp>
      <p:sp>
        <p:nvSpPr>
          <p:cNvPr id="4" name="ZoneTexte 3"/>
          <p:cNvSpPr txBox="1"/>
          <p:nvPr/>
        </p:nvSpPr>
        <p:spPr>
          <a:xfrm>
            <a:off x="2656113" y="3072235"/>
            <a:ext cx="9260115" cy="1200329"/>
          </a:xfrm>
          <a:prstGeom prst="rect">
            <a:avLst/>
          </a:prstGeom>
          <a:noFill/>
        </p:spPr>
        <p:txBody>
          <a:bodyPr wrap="square" rtlCol="0">
            <a:spAutoFit/>
          </a:bodyPr>
          <a:lstStyle/>
          <a:p>
            <a:pPr algn="just"/>
            <a:r>
              <a:rPr lang="fr-FR" sz="2400" dirty="0" smtClean="0"/>
              <a:t>Cet apprentissage consiste en une </a:t>
            </a:r>
            <a:r>
              <a:rPr lang="fr-FR" sz="2400" b="1" dirty="0" smtClean="0">
                <a:solidFill>
                  <a:schemeClr val="accent1">
                    <a:lumMod val="75000"/>
                  </a:schemeClr>
                </a:solidFill>
              </a:rPr>
              <a:t>répétition d’exercices qui visent le développement de certaines compétences « techniques » </a:t>
            </a:r>
            <a:r>
              <a:rPr lang="fr-FR" sz="2400" dirty="0" smtClean="0"/>
              <a:t>(manières de faire)</a:t>
            </a:r>
            <a:endParaRPr lang="fr-FR" sz="2400" dirty="0"/>
          </a:p>
        </p:txBody>
      </p:sp>
      <p:sp>
        <p:nvSpPr>
          <p:cNvPr id="5" name="ZoneTexte 4"/>
          <p:cNvSpPr txBox="1"/>
          <p:nvPr/>
        </p:nvSpPr>
        <p:spPr>
          <a:xfrm>
            <a:off x="377370" y="307226"/>
            <a:ext cx="11292115" cy="954107"/>
          </a:xfrm>
          <a:prstGeom prst="rect">
            <a:avLst/>
          </a:prstGeom>
          <a:noFill/>
        </p:spPr>
        <p:txBody>
          <a:bodyPr wrap="square" rtlCol="0">
            <a:spAutoFit/>
          </a:bodyPr>
          <a:lstStyle/>
          <a:p>
            <a:pPr algn="just"/>
            <a:r>
              <a:rPr lang="fr-FR" sz="2800" b="1" dirty="0" smtClean="0">
                <a:solidFill>
                  <a:srgbClr val="002060"/>
                </a:solidFill>
              </a:rPr>
              <a:t>Donc, a priori, il semble difficile de distinguer nettement « art » et « technique »… </a:t>
            </a:r>
            <a:endParaRPr lang="fr-FR" sz="2800" b="1" dirty="0">
              <a:solidFill>
                <a:srgbClr val="002060"/>
              </a:solidFill>
            </a:endParaRPr>
          </a:p>
        </p:txBody>
      </p:sp>
      <p:sp>
        <p:nvSpPr>
          <p:cNvPr id="6" name="ZoneTexte 5"/>
          <p:cNvSpPr txBox="1"/>
          <p:nvPr/>
        </p:nvSpPr>
        <p:spPr>
          <a:xfrm>
            <a:off x="2656113" y="4362383"/>
            <a:ext cx="9521372" cy="830997"/>
          </a:xfrm>
          <a:prstGeom prst="rect">
            <a:avLst/>
          </a:prstGeom>
          <a:noFill/>
        </p:spPr>
        <p:txBody>
          <a:bodyPr wrap="square" rtlCol="0">
            <a:spAutoFit/>
          </a:bodyPr>
          <a:lstStyle/>
          <a:p>
            <a:pPr algn="just"/>
            <a:r>
              <a:rPr lang="fr-FR" sz="2400" dirty="0" smtClean="0"/>
              <a:t>Activité qui aboutit bien à la </a:t>
            </a:r>
            <a:r>
              <a:rPr lang="fr-FR" sz="2400" b="1" dirty="0" smtClean="0">
                <a:solidFill>
                  <a:schemeClr val="accent1">
                    <a:lumMod val="75000"/>
                  </a:schemeClr>
                </a:solidFill>
              </a:rPr>
              <a:t>production d’un objet suite à la transformation d’un matériau brut</a:t>
            </a:r>
            <a:endParaRPr lang="fr-FR" sz="2400" b="1" dirty="0">
              <a:solidFill>
                <a:schemeClr val="accent1">
                  <a:lumMod val="75000"/>
                </a:schemeClr>
              </a:solidFill>
            </a:endParaRPr>
          </a:p>
        </p:txBody>
      </p:sp>
      <p:sp>
        <p:nvSpPr>
          <p:cNvPr id="7" name="Rectangle 6"/>
          <p:cNvSpPr/>
          <p:nvPr/>
        </p:nvSpPr>
        <p:spPr>
          <a:xfrm>
            <a:off x="2656113" y="1875171"/>
            <a:ext cx="9027887" cy="461665"/>
          </a:xfrm>
          <a:prstGeom prst="rect">
            <a:avLst/>
          </a:prstGeom>
        </p:spPr>
        <p:txBody>
          <a:bodyPr wrap="square">
            <a:spAutoFit/>
          </a:bodyPr>
          <a:lstStyle/>
          <a:p>
            <a:r>
              <a:rPr lang="fr-FR" sz="2400" dirty="0" smtClean="0"/>
              <a:t>La </a:t>
            </a:r>
            <a:r>
              <a:rPr lang="fr-FR" sz="2400" b="1" dirty="0">
                <a:solidFill>
                  <a:schemeClr val="accent1">
                    <a:lumMod val="75000"/>
                  </a:schemeClr>
                </a:solidFill>
              </a:rPr>
              <a:t>maîtrise de certaines règles d’exécution </a:t>
            </a:r>
            <a:r>
              <a:rPr lang="fr-FR" sz="2400" dirty="0"/>
              <a:t>(</a:t>
            </a:r>
            <a:r>
              <a:rPr lang="fr-FR" sz="2400" i="1" dirty="0"/>
              <a:t>i.e. </a:t>
            </a:r>
            <a:r>
              <a:rPr lang="fr-FR" sz="2400" dirty="0"/>
              <a:t>un </a:t>
            </a:r>
            <a:r>
              <a:rPr lang="fr-FR" sz="2400" b="1" dirty="0" smtClean="0">
                <a:solidFill>
                  <a:schemeClr val="accent1">
                    <a:lumMod val="75000"/>
                  </a:schemeClr>
                </a:solidFill>
              </a:rPr>
              <a:t>savoir-faire</a:t>
            </a:r>
            <a:r>
              <a:rPr lang="fr-FR" sz="2400" dirty="0" smtClean="0"/>
              <a:t>)</a:t>
            </a:r>
            <a:endParaRPr lang="fr-FR" sz="2400" dirty="0"/>
          </a:p>
        </p:txBody>
      </p:sp>
      <p:sp>
        <p:nvSpPr>
          <p:cNvPr id="8" name="ZoneTexte 7"/>
          <p:cNvSpPr txBox="1"/>
          <p:nvPr/>
        </p:nvSpPr>
        <p:spPr>
          <a:xfrm>
            <a:off x="624112" y="5406481"/>
            <a:ext cx="10798629" cy="523220"/>
          </a:xfrm>
          <a:prstGeom prst="rect">
            <a:avLst/>
          </a:prstGeom>
          <a:noFill/>
        </p:spPr>
        <p:txBody>
          <a:bodyPr wrap="square" rtlCol="0">
            <a:spAutoFit/>
          </a:bodyPr>
          <a:lstStyle/>
          <a:p>
            <a:pPr algn="ctr"/>
            <a:r>
              <a:rPr lang="fr-FR" sz="2800" b="1" dirty="0" smtClean="0"/>
              <a:t>La pratique artistique ne peut pas se faire sans technique.</a:t>
            </a:r>
            <a:endParaRPr lang="fr-FR" sz="2800" b="1" dirty="0"/>
          </a:p>
        </p:txBody>
      </p:sp>
      <p:pic>
        <p:nvPicPr>
          <p:cNvPr id="9" name="Image 8"/>
          <p:cNvPicPr>
            <a:picLocks noChangeAspect="1"/>
          </p:cNvPicPr>
          <p:nvPr/>
        </p:nvPicPr>
        <p:blipFill>
          <a:blip r:embed="rId2" cstate="print"/>
          <a:stretch>
            <a:fillRect/>
          </a:stretch>
        </p:blipFill>
        <p:spPr>
          <a:xfrm>
            <a:off x="261256" y="2064498"/>
            <a:ext cx="2247900" cy="2800428"/>
          </a:xfrm>
          <a:prstGeom prst="rect">
            <a:avLst/>
          </a:prstGeom>
        </p:spPr>
      </p:pic>
      <p:sp>
        <p:nvSpPr>
          <p:cNvPr id="10" name="Rectangle 9"/>
          <p:cNvSpPr/>
          <p:nvPr/>
        </p:nvSpPr>
        <p:spPr>
          <a:xfrm>
            <a:off x="624112" y="5395596"/>
            <a:ext cx="10688865" cy="523220"/>
          </a:xfrm>
          <a:prstGeom prst="rect">
            <a:avLst/>
          </a:prstGeom>
          <a:solidFill>
            <a:srgbClr val="F0F99F"/>
          </a:solidFill>
        </p:spPr>
        <p:txBody>
          <a:bodyPr wrap="square">
            <a:spAutoFit/>
          </a:bodyPr>
          <a:lstStyle/>
          <a:p>
            <a:pPr algn="ctr"/>
            <a:r>
              <a:rPr lang="fr-FR" sz="2800" b="1" dirty="0" smtClean="0">
                <a:solidFill>
                  <a:srgbClr val="C00000"/>
                </a:solidFill>
              </a:rPr>
              <a:t>Mais </a:t>
            </a:r>
            <a:r>
              <a:rPr lang="fr-FR" sz="2800" b="1" dirty="0">
                <a:solidFill>
                  <a:srgbClr val="C00000"/>
                </a:solidFill>
              </a:rPr>
              <a:t>peut-on pour autant réduire l’artiste à un simple technicien ? </a:t>
            </a:r>
          </a:p>
        </p:txBody>
      </p:sp>
      <p:sp>
        <p:nvSpPr>
          <p:cNvPr id="11" name="ZoneTexte 10"/>
          <p:cNvSpPr txBox="1"/>
          <p:nvPr/>
        </p:nvSpPr>
        <p:spPr>
          <a:xfrm>
            <a:off x="624111" y="5921123"/>
            <a:ext cx="10688866" cy="523220"/>
          </a:xfrm>
          <a:prstGeom prst="rect">
            <a:avLst/>
          </a:prstGeom>
          <a:solidFill>
            <a:srgbClr val="F0F99F"/>
          </a:solidFill>
        </p:spPr>
        <p:txBody>
          <a:bodyPr wrap="square" rtlCol="0">
            <a:spAutoFit/>
          </a:bodyPr>
          <a:lstStyle/>
          <a:p>
            <a:pPr algn="ctr"/>
            <a:r>
              <a:rPr lang="fr-FR" sz="2800" b="1" dirty="0" smtClean="0">
                <a:solidFill>
                  <a:srgbClr val="C00000"/>
                </a:solidFill>
              </a:rPr>
              <a:t>Et l’œuvre d’art à un simple objet technique ? </a:t>
            </a:r>
            <a:endParaRPr lang="fr-FR" sz="2800" b="1" dirty="0">
              <a:solidFill>
                <a:srgbClr val="C00000"/>
              </a:solidFill>
            </a:endParaRPr>
          </a:p>
        </p:txBody>
      </p:sp>
    </p:spTree>
    <p:extLst>
      <p:ext uri="{BB962C8B-B14F-4D97-AF65-F5344CB8AC3E}">
        <p14:creationId xmlns:p14="http://schemas.microsoft.com/office/powerpoint/2010/main" xmlns="" val="63808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stretch>
            <a:fillRect/>
          </a:stretch>
        </p:blipFill>
        <p:spPr>
          <a:xfrm>
            <a:off x="1082253" y="3740935"/>
            <a:ext cx="2236198" cy="2449408"/>
          </a:xfrm>
          <a:prstGeom prst="rect">
            <a:avLst/>
          </a:prstGeom>
        </p:spPr>
      </p:pic>
      <p:pic>
        <p:nvPicPr>
          <p:cNvPr id="4" name="Image 3"/>
          <p:cNvPicPr>
            <a:picLocks noChangeAspect="1"/>
          </p:cNvPicPr>
          <p:nvPr/>
        </p:nvPicPr>
        <p:blipFill rotWithShape="1">
          <a:blip r:embed="rId3" cstate="print"/>
          <a:srcRect l="16960" r="7047"/>
          <a:stretch/>
        </p:blipFill>
        <p:spPr>
          <a:xfrm>
            <a:off x="763437" y="552206"/>
            <a:ext cx="2873830" cy="2516554"/>
          </a:xfrm>
          <a:prstGeom prst="rect">
            <a:avLst/>
          </a:prstGeom>
        </p:spPr>
      </p:pic>
      <p:pic>
        <p:nvPicPr>
          <p:cNvPr id="5" name="Image 4"/>
          <p:cNvPicPr>
            <a:picLocks noChangeAspect="1"/>
          </p:cNvPicPr>
          <p:nvPr/>
        </p:nvPicPr>
        <p:blipFill>
          <a:blip r:embed="rId4" cstate="print"/>
          <a:stretch>
            <a:fillRect/>
          </a:stretch>
        </p:blipFill>
        <p:spPr>
          <a:xfrm>
            <a:off x="8196396" y="470900"/>
            <a:ext cx="1693006" cy="2466694"/>
          </a:xfrm>
          <a:prstGeom prst="rect">
            <a:avLst/>
          </a:prstGeom>
        </p:spPr>
      </p:pic>
      <p:pic>
        <p:nvPicPr>
          <p:cNvPr id="6" name="Image 5"/>
          <p:cNvPicPr>
            <a:picLocks noChangeAspect="1"/>
          </p:cNvPicPr>
          <p:nvPr/>
        </p:nvPicPr>
        <p:blipFill>
          <a:blip r:embed="rId5" cstate="print"/>
          <a:stretch>
            <a:fillRect/>
          </a:stretch>
        </p:blipFill>
        <p:spPr>
          <a:xfrm>
            <a:off x="7877582" y="3270060"/>
            <a:ext cx="2236198" cy="3391158"/>
          </a:xfrm>
          <a:prstGeom prst="rect">
            <a:avLst/>
          </a:prstGeom>
        </p:spPr>
      </p:pic>
      <p:sp>
        <p:nvSpPr>
          <p:cNvPr id="7" name="Flèche droite 6"/>
          <p:cNvSpPr/>
          <p:nvPr/>
        </p:nvSpPr>
        <p:spPr>
          <a:xfrm>
            <a:off x="3889829" y="1335906"/>
            <a:ext cx="3672114" cy="725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3889829" y="4602782"/>
            <a:ext cx="3672115" cy="725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6" cstate="print"/>
          <a:stretch>
            <a:fillRect/>
          </a:stretch>
        </p:blipFill>
        <p:spPr>
          <a:xfrm>
            <a:off x="4349912" y="527276"/>
            <a:ext cx="2541484" cy="2541484"/>
          </a:xfrm>
          <a:prstGeom prst="rect">
            <a:avLst/>
          </a:prstGeom>
        </p:spPr>
      </p:pic>
      <p:pic>
        <p:nvPicPr>
          <p:cNvPr id="10" name="Image 9"/>
          <p:cNvPicPr>
            <a:picLocks noChangeAspect="1"/>
          </p:cNvPicPr>
          <p:nvPr/>
        </p:nvPicPr>
        <p:blipFill>
          <a:blip r:embed="rId7" cstate="print"/>
          <a:stretch>
            <a:fillRect/>
          </a:stretch>
        </p:blipFill>
        <p:spPr>
          <a:xfrm>
            <a:off x="4349912" y="3989212"/>
            <a:ext cx="2604156" cy="2201131"/>
          </a:xfrm>
          <a:prstGeom prst="rect">
            <a:avLst/>
          </a:prstGeom>
        </p:spPr>
      </p:pic>
      <p:sp>
        <p:nvSpPr>
          <p:cNvPr id="11" name="ZoneTexte 10"/>
          <p:cNvSpPr txBox="1"/>
          <p:nvPr/>
        </p:nvSpPr>
        <p:spPr>
          <a:xfrm>
            <a:off x="3135086" y="3277435"/>
            <a:ext cx="5181600" cy="461665"/>
          </a:xfrm>
          <a:prstGeom prst="rect">
            <a:avLst/>
          </a:prstGeom>
          <a:noFill/>
        </p:spPr>
        <p:txBody>
          <a:bodyPr wrap="square" rtlCol="0">
            <a:spAutoFit/>
          </a:bodyPr>
          <a:lstStyle/>
          <a:p>
            <a:pPr algn="ctr"/>
            <a:r>
              <a:rPr lang="fr-FR" sz="2400" b="1" dirty="0" smtClean="0">
                <a:solidFill>
                  <a:srgbClr val="002060"/>
                </a:solidFill>
              </a:rPr>
              <a:t>Usage de certaines techniques </a:t>
            </a:r>
            <a:endParaRPr lang="fr-FR" sz="2400" b="1" dirty="0">
              <a:solidFill>
                <a:srgbClr val="002060"/>
              </a:solidFill>
            </a:endParaRPr>
          </a:p>
        </p:txBody>
      </p:sp>
      <p:sp>
        <p:nvSpPr>
          <p:cNvPr id="12" name="ZoneTexte 11"/>
          <p:cNvSpPr txBox="1"/>
          <p:nvPr/>
        </p:nvSpPr>
        <p:spPr>
          <a:xfrm>
            <a:off x="10160998" y="1335906"/>
            <a:ext cx="1740716" cy="830997"/>
          </a:xfrm>
          <a:prstGeom prst="rect">
            <a:avLst/>
          </a:prstGeom>
          <a:noFill/>
        </p:spPr>
        <p:txBody>
          <a:bodyPr wrap="square" rtlCol="0">
            <a:spAutoFit/>
          </a:bodyPr>
          <a:lstStyle/>
          <a:p>
            <a:pPr algn="ctr"/>
            <a:r>
              <a:rPr lang="fr-FR" sz="2400" b="1" dirty="0" smtClean="0"/>
              <a:t>Objet utilitaire</a:t>
            </a:r>
            <a:endParaRPr lang="fr-FR" sz="2400" b="1" dirty="0"/>
          </a:p>
        </p:txBody>
      </p:sp>
      <p:sp>
        <p:nvSpPr>
          <p:cNvPr id="13" name="ZoneTexte 12"/>
          <p:cNvSpPr txBox="1"/>
          <p:nvPr/>
        </p:nvSpPr>
        <p:spPr>
          <a:xfrm>
            <a:off x="10205040" y="4602782"/>
            <a:ext cx="2007295" cy="830997"/>
          </a:xfrm>
          <a:prstGeom prst="rect">
            <a:avLst/>
          </a:prstGeom>
          <a:noFill/>
        </p:spPr>
        <p:txBody>
          <a:bodyPr wrap="square" rtlCol="0">
            <a:spAutoFit/>
          </a:bodyPr>
          <a:lstStyle/>
          <a:p>
            <a:pPr algn="ctr"/>
            <a:r>
              <a:rPr lang="fr-FR" sz="2400" b="1" dirty="0" smtClean="0"/>
              <a:t>Objet </a:t>
            </a:r>
          </a:p>
          <a:p>
            <a:pPr algn="ctr"/>
            <a:r>
              <a:rPr lang="fr-FR" sz="2400" b="1" dirty="0" smtClean="0"/>
              <a:t>non-utilitaire</a:t>
            </a:r>
            <a:endParaRPr lang="fr-FR" sz="2400" b="1" dirty="0"/>
          </a:p>
        </p:txBody>
      </p:sp>
      <p:sp>
        <p:nvSpPr>
          <p:cNvPr id="14" name="ZoneTexte 13"/>
          <p:cNvSpPr txBox="1"/>
          <p:nvPr/>
        </p:nvSpPr>
        <p:spPr>
          <a:xfrm>
            <a:off x="9670178" y="2104393"/>
            <a:ext cx="2722355" cy="400110"/>
          </a:xfrm>
          <a:prstGeom prst="rect">
            <a:avLst/>
          </a:prstGeom>
          <a:noFill/>
        </p:spPr>
        <p:txBody>
          <a:bodyPr wrap="square" rtlCol="0">
            <a:spAutoFit/>
          </a:bodyPr>
          <a:lstStyle/>
          <a:p>
            <a:pPr algn="ctr"/>
            <a:r>
              <a:rPr lang="fr-FR" sz="2000" b="1" dirty="0" smtClean="0">
                <a:solidFill>
                  <a:srgbClr val="00B050"/>
                </a:solidFill>
              </a:rPr>
              <a:t>« Valeur d’usage »</a:t>
            </a:r>
            <a:endParaRPr lang="fr-FR" sz="2000" b="1" dirty="0">
              <a:solidFill>
                <a:srgbClr val="00B050"/>
              </a:solidFill>
            </a:endParaRPr>
          </a:p>
        </p:txBody>
      </p:sp>
      <p:sp>
        <p:nvSpPr>
          <p:cNvPr id="15" name="ZoneTexte 14"/>
          <p:cNvSpPr txBox="1"/>
          <p:nvPr/>
        </p:nvSpPr>
        <p:spPr>
          <a:xfrm>
            <a:off x="9889402" y="5433779"/>
            <a:ext cx="2545024" cy="707886"/>
          </a:xfrm>
          <a:prstGeom prst="rect">
            <a:avLst/>
          </a:prstGeom>
          <a:noFill/>
        </p:spPr>
        <p:txBody>
          <a:bodyPr wrap="square" rtlCol="0">
            <a:spAutoFit/>
          </a:bodyPr>
          <a:lstStyle/>
          <a:p>
            <a:pPr algn="ctr"/>
            <a:r>
              <a:rPr lang="fr-FR" sz="2000" b="1" dirty="0" smtClean="0">
                <a:solidFill>
                  <a:srgbClr val="FF0000"/>
                </a:solidFill>
              </a:rPr>
              <a:t>Valeur esthétique</a:t>
            </a:r>
          </a:p>
          <a:p>
            <a:pPr algn="ctr"/>
            <a:r>
              <a:rPr lang="fr-FR" sz="2000" b="1" dirty="0" smtClean="0">
                <a:solidFill>
                  <a:srgbClr val="FF0000"/>
                </a:solidFill>
              </a:rPr>
              <a:t>(beauté ?)</a:t>
            </a:r>
            <a:endParaRPr lang="fr-FR" sz="2000" b="1" dirty="0">
              <a:solidFill>
                <a:srgbClr val="FF0000"/>
              </a:solidFill>
            </a:endParaRPr>
          </a:p>
        </p:txBody>
      </p:sp>
    </p:spTree>
    <p:extLst>
      <p:ext uri="{BB962C8B-B14F-4D97-AF65-F5344CB8AC3E}">
        <p14:creationId xmlns:p14="http://schemas.microsoft.com/office/powerpoint/2010/main" xmlns="" val="29804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checkerboard(across)">
                                      <p:cBhvr>
                                        <p:cTn id="53" dur="500"/>
                                        <p:tgtEl>
                                          <p:spTgt spid="1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nodeType="clickEffect">
                                  <p:stCondLst>
                                    <p:cond delay="0"/>
                                  </p:stCondLst>
                                  <p:childTnLst>
                                    <p:set>
                                      <p:cBhvr>
                                        <p:cTn id="57" dur="1" fill="hold">
                                          <p:stCondLst>
                                            <p:cond delay="0"/>
                                          </p:stCondLst>
                                        </p:cTn>
                                        <p:tgtEl>
                                          <p:spTgt spid="15">
                                            <p:txEl>
                                              <p:pRg st="1" end="1"/>
                                            </p:txEl>
                                          </p:spTgt>
                                        </p:tgtEl>
                                        <p:attrNameLst>
                                          <p:attrName>style.visibility</p:attrName>
                                        </p:attrNameLst>
                                      </p:cBhvr>
                                      <p:to>
                                        <p:strVal val="visible"/>
                                      </p:to>
                                    </p:set>
                                    <p:animEffect transition="in" filter="checkerboard(across)">
                                      <p:cBhvr>
                                        <p:cTn id="58"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TM04033929[[fn=Ardoise]]</Template>
  <TotalTime>3303</TotalTime>
  <Words>318</Words>
  <Application>Microsoft Office PowerPoint</Application>
  <PresentationFormat>Personnalisé</PresentationFormat>
  <Paragraphs>121</Paragraphs>
  <Slides>6</Slides>
  <Notes>2</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Ardoise</vt:lpstr>
      <vt:lpstr>Diapositive 1</vt:lpstr>
      <vt:lpstr>Diapositive 2</vt:lpstr>
      <vt:lpstr>I. Art et technique </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Mickael Perre</dc:creator>
  <cp:lastModifiedBy>lartaud</cp:lastModifiedBy>
  <cp:revision>339</cp:revision>
  <dcterms:created xsi:type="dcterms:W3CDTF">2015-03-15T10:14:43Z</dcterms:created>
  <dcterms:modified xsi:type="dcterms:W3CDTF">2016-01-12T15:38:12Z</dcterms:modified>
</cp:coreProperties>
</file>