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4" r:id="rId7"/>
    <p:sldId id="267" r:id="rId8"/>
    <p:sldId id="265" r:id="rId9"/>
    <p:sldId id="269" r:id="rId10"/>
    <p:sldId id="268" r:id="rId11"/>
    <p:sldId id="270" r:id="rId12"/>
    <p:sldId id="266" r:id="rId13"/>
    <p:sldId id="271" r:id="rId14"/>
    <p:sldId id="272" r:id="rId15"/>
    <p:sldId id="273"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autoAdjust="0"/>
  </p:normalViewPr>
  <p:slideViewPr>
    <p:cSldViewPr snapToGrid="0">
      <p:cViewPr varScale="1">
        <p:scale>
          <a:sx n="67" d="100"/>
          <a:sy n="67" d="100"/>
        </p:scale>
        <p:origin x="85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1891920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295527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5251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291387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186311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153423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414243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3361238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157895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336128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5D786A-6A73-4D6C-812D-314B04B7F367}" type="datetimeFigureOut">
              <a:rPr lang="fr-FR" smtClean="0"/>
              <a:pPr/>
              <a:t>17/12/2015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80CC37-A9CD-442A-912B-554E10FCE785}" type="slidenum">
              <a:rPr lang="fr-FR" smtClean="0"/>
              <a:pPr/>
              <a:t>‹N°›</a:t>
            </a:fld>
            <a:endParaRPr lang="fr-FR"/>
          </a:p>
        </p:txBody>
      </p:sp>
    </p:spTree>
    <p:extLst>
      <p:ext uri="{BB962C8B-B14F-4D97-AF65-F5344CB8AC3E}">
        <p14:creationId xmlns:p14="http://schemas.microsoft.com/office/powerpoint/2010/main" val="29787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D786A-6A73-4D6C-812D-314B04B7F367}" type="datetimeFigureOut">
              <a:rPr lang="fr-FR" smtClean="0"/>
              <a:pPr/>
              <a:t>17/12/2015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0CC37-A9CD-442A-912B-554E10FCE785}" type="slidenum">
              <a:rPr lang="fr-FR" smtClean="0"/>
              <a:pPr/>
              <a:t>‹N°›</a:t>
            </a:fld>
            <a:endParaRPr lang="fr-FR"/>
          </a:p>
        </p:txBody>
      </p:sp>
    </p:spTree>
    <p:extLst>
      <p:ext uri="{BB962C8B-B14F-4D97-AF65-F5344CB8AC3E}">
        <p14:creationId xmlns:p14="http://schemas.microsoft.com/office/powerpoint/2010/main" val="35170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solidFill>
            <a:srgbClr val="FFC000"/>
          </a:solidFill>
        </p:spPr>
        <p:txBody>
          <a:bodyPr/>
          <a:lstStyle/>
          <a:p>
            <a:pPr algn="ctr"/>
            <a:r>
              <a:rPr lang="fr-FR" b="1" dirty="0" smtClean="0">
                <a:latin typeface="Times New Roman" panose="02020603050405020304" pitchFamily="18" charset="0"/>
                <a:cs typeface="Times New Roman" panose="02020603050405020304" pitchFamily="18" charset="0"/>
              </a:rPr>
              <a:t>L’absurde et la révolte </a:t>
            </a:r>
            <a:r>
              <a:rPr lang="fr-FR" dirty="0" smtClean="0">
                <a:latin typeface="Times New Roman" panose="02020603050405020304" pitchFamily="18" charset="0"/>
                <a:cs typeface="Times New Roman" panose="02020603050405020304" pitchFamily="18" charset="0"/>
              </a:rPr>
              <a:t/>
            </a:r>
            <a:br>
              <a:rPr lang="fr-FR" dirty="0" smtClean="0">
                <a:latin typeface="Times New Roman" panose="02020603050405020304" pitchFamily="18" charset="0"/>
                <a:cs typeface="Times New Roman" panose="02020603050405020304" pitchFamily="18" charset="0"/>
              </a:rPr>
            </a:br>
            <a:r>
              <a:rPr lang="fr-FR" i="1" dirty="0" smtClean="0">
                <a:latin typeface="Times New Roman" panose="02020603050405020304" pitchFamily="18" charset="0"/>
                <a:cs typeface="Times New Roman" panose="02020603050405020304" pitchFamily="18" charset="0"/>
              </a:rPr>
              <a:t>Introduction à la philosophie d’Albert Camus</a:t>
            </a:r>
            <a:endParaRPr lang="fr-FR" i="1" dirty="0">
              <a:latin typeface="Times New Roman" panose="02020603050405020304" pitchFamily="18" charset="0"/>
              <a:cs typeface="Times New Roman" panose="02020603050405020304" pitchFamily="18" charset="0"/>
            </a:endParaRPr>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865226"/>
            <a:ext cx="7199086" cy="4840236"/>
          </a:xfrm>
          <a:prstGeom prst="rect">
            <a:avLst/>
          </a:prstGeom>
        </p:spPr>
      </p:pic>
      <p:sp>
        <p:nvSpPr>
          <p:cNvPr id="13" name="ZoneTexte 12"/>
          <p:cNvSpPr txBox="1"/>
          <p:nvPr/>
        </p:nvSpPr>
        <p:spPr>
          <a:xfrm>
            <a:off x="8340272" y="2510962"/>
            <a:ext cx="3153229" cy="954107"/>
          </a:xfrm>
          <a:prstGeom prst="rect">
            <a:avLst/>
          </a:prstGeom>
          <a:noFill/>
        </p:spPr>
        <p:txBody>
          <a:bodyPr wrap="square" rtlCol="0">
            <a:spAutoFit/>
          </a:bodyPr>
          <a:lstStyle/>
          <a:p>
            <a:pPr algn="ctr"/>
            <a:r>
              <a:rPr lang="fr-FR" sz="2800" b="1" dirty="0" smtClean="0">
                <a:solidFill>
                  <a:srgbClr val="FF0000"/>
                </a:solidFill>
                <a:latin typeface="Times New Roman" panose="02020603050405020304" pitchFamily="18" charset="0"/>
                <a:cs typeface="Times New Roman" panose="02020603050405020304" pitchFamily="18" charset="0"/>
              </a:rPr>
              <a:t>Quel est le sens de ces concepts ? </a:t>
            </a:r>
            <a:endParaRPr lang="fr-FR" sz="2800" b="1" dirty="0">
              <a:solidFill>
                <a:srgbClr val="FF0000"/>
              </a:solidFill>
              <a:latin typeface="Times New Roman" panose="02020603050405020304" pitchFamily="18" charset="0"/>
              <a:cs typeface="Times New Roman" panose="02020603050405020304" pitchFamily="18" charset="0"/>
            </a:endParaRPr>
          </a:p>
        </p:txBody>
      </p:sp>
      <p:sp>
        <p:nvSpPr>
          <p:cNvPr id="14" name="ZoneTexte 13"/>
          <p:cNvSpPr txBox="1"/>
          <p:nvPr/>
        </p:nvSpPr>
        <p:spPr>
          <a:xfrm>
            <a:off x="8340271" y="3808289"/>
            <a:ext cx="3153229" cy="954107"/>
          </a:xfrm>
          <a:prstGeom prst="rect">
            <a:avLst/>
          </a:prstGeom>
          <a:noFill/>
        </p:spPr>
        <p:txBody>
          <a:bodyPr wrap="square" rtlCol="0">
            <a:spAutoFit/>
          </a:bodyPr>
          <a:lstStyle/>
          <a:p>
            <a:pPr algn="ctr"/>
            <a:r>
              <a:rPr lang="fr-FR" sz="2800" b="1" dirty="0" smtClean="0">
                <a:solidFill>
                  <a:srgbClr val="FF0000"/>
                </a:solidFill>
                <a:latin typeface="Times New Roman" panose="02020603050405020304" pitchFamily="18" charset="0"/>
                <a:cs typeface="Times New Roman" panose="02020603050405020304" pitchFamily="18" charset="0"/>
              </a:rPr>
              <a:t>Quel rôle jouent-ils dans </a:t>
            </a:r>
            <a:r>
              <a:rPr lang="fr-FR" sz="2800" b="1" i="1" dirty="0" smtClean="0">
                <a:solidFill>
                  <a:srgbClr val="FF0000"/>
                </a:solidFill>
                <a:latin typeface="Times New Roman" panose="02020603050405020304" pitchFamily="18" charset="0"/>
                <a:cs typeface="Times New Roman" panose="02020603050405020304" pitchFamily="18" charset="0"/>
              </a:rPr>
              <a:t>L’Étranger </a:t>
            </a:r>
            <a:r>
              <a:rPr lang="fr-FR" sz="2800" b="1" dirty="0" smtClean="0">
                <a:solidFill>
                  <a:srgbClr val="FF0000"/>
                </a:solidFill>
                <a:latin typeface="Times New Roman" panose="02020603050405020304" pitchFamily="18" charset="0"/>
                <a:cs typeface="Times New Roman" panose="02020603050405020304" pitchFamily="18" charset="0"/>
              </a:rPr>
              <a:t>? </a:t>
            </a:r>
            <a:endParaRPr lang="fr-FR" sz="2800" b="1" dirty="0">
              <a:solidFill>
                <a:srgbClr val="FF0000"/>
              </a:solidFill>
              <a:latin typeface="Times New Roman" panose="02020603050405020304" pitchFamily="18" charset="0"/>
              <a:cs typeface="Times New Roman" panose="02020603050405020304" pitchFamily="18" charset="0"/>
            </a:endParaRPr>
          </a:p>
        </p:txBody>
      </p:sp>
      <p:sp>
        <p:nvSpPr>
          <p:cNvPr id="15" name="ZoneTexte 14"/>
          <p:cNvSpPr txBox="1"/>
          <p:nvPr/>
        </p:nvSpPr>
        <p:spPr>
          <a:xfrm>
            <a:off x="8167915" y="5105616"/>
            <a:ext cx="3759201" cy="954107"/>
          </a:xfrm>
          <a:prstGeom prst="rect">
            <a:avLst/>
          </a:prstGeom>
          <a:noFill/>
        </p:spPr>
        <p:txBody>
          <a:bodyPr wrap="square" rtlCol="0">
            <a:spAutoFit/>
          </a:bodyPr>
          <a:lstStyle/>
          <a:p>
            <a:pPr algn="ctr"/>
            <a:r>
              <a:rPr lang="fr-FR" sz="2800" b="1" dirty="0" smtClean="0">
                <a:solidFill>
                  <a:srgbClr val="FF0000"/>
                </a:solidFill>
                <a:latin typeface="Times New Roman" panose="02020603050405020304" pitchFamily="18" charset="0"/>
                <a:cs typeface="Times New Roman" panose="02020603050405020304" pitchFamily="18" charset="0"/>
              </a:rPr>
              <a:t>L’origine mythologique de ces notions</a:t>
            </a:r>
            <a:endParaRPr lang="fr-FR"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719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94659" y="308103"/>
            <a:ext cx="10515600" cy="523220"/>
          </a:xfrm>
          <a:prstGeom prst="rect">
            <a:avLst/>
          </a:prstGeom>
          <a:noFill/>
        </p:spPr>
        <p:txBody>
          <a:bodyPr wrap="square" rtlCol="0">
            <a:spAutoFit/>
          </a:bodyPr>
          <a:lstStyle/>
          <a:p>
            <a:r>
              <a:rPr lang="fr-FR" sz="2800" b="1" dirty="0" smtClean="0">
                <a:latin typeface="Times New Roman" panose="02020603050405020304" pitchFamily="18" charset="0"/>
                <a:cs typeface="Times New Roman" panose="02020603050405020304" pitchFamily="18" charset="0"/>
              </a:rPr>
              <a:t>c. La mort et l’absence d’espoir </a:t>
            </a:r>
            <a:endParaRPr lang="fr-FR" sz="2800" b="1" dirty="0">
              <a:latin typeface="Times New Roman" panose="02020603050405020304" pitchFamily="18" charset="0"/>
              <a:cs typeface="Times New Roman" panose="02020603050405020304" pitchFamily="18" charset="0"/>
            </a:endParaRPr>
          </a:p>
        </p:txBody>
      </p:sp>
      <p:sp>
        <p:nvSpPr>
          <p:cNvPr id="6" name="ZoneTexte 5"/>
          <p:cNvSpPr txBox="1"/>
          <p:nvPr/>
        </p:nvSpPr>
        <p:spPr>
          <a:xfrm>
            <a:off x="1228277" y="1102391"/>
            <a:ext cx="9851564" cy="954107"/>
          </a:xfrm>
          <a:prstGeom prst="rect">
            <a:avLst/>
          </a:prstGeom>
          <a:noFill/>
        </p:spPr>
        <p:txBody>
          <a:bodyPr wrap="square" rtlCol="0">
            <a:spAutoFit/>
          </a:bodyPr>
          <a:lstStyle/>
          <a:p>
            <a:pPr algn="just"/>
            <a:r>
              <a:rPr lang="fr-FR" sz="2800" dirty="0" smtClean="0">
                <a:latin typeface="Calibri" panose="020F0502020204030204" pitchFamily="34" charset="0"/>
                <a:cs typeface="Times New Roman" panose="02020603050405020304" pitchFamily="18" charset="0"/>
              </a:rPr>
              <a:t>▪ </a:t>
            </a:r>
            <a:r>
              <a:rPr lang="fr-FR" sz="2800" dirty="0" smtClean="0">
                <a:latin typeface="Eras Medium ITC" panose="020B0602030504020804" pitchFamily="34" charset="0"/>
                <a:cs typeface="Times New Roman" panose="02020603050405020304" pitchFamily="18" charset="0"/>
              </a:rPr>
              <a:t>Le soleil marque le caractère inéluctable de la mort : il n’y a  « pas d’issue » </a:t>
            </a:r>
            <a:endParaRPr lang="fr-FR" sz="2800" dirty="0">
              <a:latin typeface="Eras Medium ITC" panose="020B0602030504020804" pitchFamily="34" charset="0"/>
              <a:cs typeface="Times New Roman" panose="02020603050405020304" pitchFamily="18" charset="0"/>
            </a:endParaRPr>
          </a:p>
        </p:txBody>
      </p:sp>
      <p:sp>
        <p:nvSpPr>
          <p:cNvPr id="7" name="ZoneTexte 6"/>
          <p:cNvSpPr txBox="1"/>
          <p:nvPr/>
        </p:nvSpPr>
        <p:spPr>
          <a:xfrm>
            <a:off x="2663373" y="2327566"/>
            <a:ext cx="6981371" cy="1815882"/>
          </a:xfrm>
          <a:prstGeom prst="rect">
            <a:avLst/>
          </a:prstGeom>
          <a:noFill/>
        </p:spPr>
        <p:txBody>
          <a:bodyPr wrap="square" rtlCol="0">
            <a:spAutoFit/>
          </a:bodyPr>
          <a:lstStyle/>
          <a:p>
            <a:pPr marL="285750" indent="-285750" algn="just">
              <a:buFontTx/>
              <a:buChar char="-"/>
            </a:pPr>
            <a:r>
              <a:rPr lang="fr-FR" sz="2800" b="1" dirty="0" smtClean="0">
                <a:solidFill>
                  <a:srgbClr val="0070C0"/>
                </a:solidFill>
              </a:rPr>
              <a:t>Lors </a:t>
            </a:r>
            <a:r>
              <a:rPr lang="fr-FR" sz="2800" b="1" dirty="0">
                <a:solidFill>
                  <a:srgbClr val="0070C0"/>
                </a:solidFill>
              </a:rPr>
              <a:t>de l’enterrement de </a:t>
            </a:r>
            <a:r>
              <a:rPr lang="fr-FR" sz="2800" b="1" dirty="0" smtClean="0">
                <a:solidFill>
                  <a:srgbClr val="0070C0"/>
                </a:solidFill>
              </a:rPr>
              <a:t>la </a:t>
            </a:r>
            <a:r>
              <a:rPr lang="fr-FR" sz="2800" b="1" dirty="0">
                <a:solidFill>
                  <a:srgbClr val="0070C0"/>
                </a:solidFill>
              </a:rPr>
              <a:t>mère </a:t>
            </a:r>
            <a:r>
              <a:rPr lang="fr-FR" sz="2800" b="1" dirty="0" smtClean="0">
                <a:solidFill>
                  <a:srgbClr val="0070C0"/>
                </a:solidFill>
              </a:rPr>
              <a:t> (p.30)</a:t>
            </a:r>
            <a:endParaRPr lang="fr-FR" sz="2800" b="1" dirty="0">
              <a:solidFill>
                <a:srgbClr val="0070C0"/>
              </a:solidFill>
            </a:endParaRPr>
          </a:p>
          <a:p>
            <a:pPr marL="285750" indent="-285750" algn="just">
              <a:buFontTx/>
              <a:buChar char="-"/>
            </a:pPr>
            <a:r>
              <a:rPr lang="fr-FR" sz="2800" b="1" dirty="0" smtClean="0">
                <a:solidFill>
                  <a:srgbClr val="0070C0"/>
                </a:solidFill>
              </a:rPr>
              <a:t>Lors </a:t>
            </a:r>
            <a:r>
              <a:rPr lang="fr-FR" sz="2800" b="1" dirty="0">
                <a:solidFill>
                  <a:srgbClr val="0070C0"/>
                </a:solidFill>
              </a:rPr>
              <a:t>du meurtre de l’Arabe (</a:t>
            </a:r>
            <a:r>
              <a:rPr lang="fr-FR" sz="2800" b="1" dirty="0" smtClean="0">
                <a:solidFill>
                  <a:srgbClr val="0070C0"/>
                </a:solidFill>
              </a:rPr>
              <a:t>p.94)</a:t>
            </a:r>
            <a:endParaRPr lang="fr-FR" sz="2800" b="1" dirty="0">
              <a:solidFill>
                <a:srgbClr val="0070C0"/>
              </a:solidFill>
            </a:endParaRPr>
          </a:p>
          <a:p>
            <a:pPr marL="285750" indent="-285750" algn="just">
              <a:buFontTx/>
              <a:buChar char="-"/>
            </a:pPr>
            <a:r>
              <a:rPr lang="fr-FR" sz="2800" b="1" dirty="0" smtClean="0">
                <a:solidFill>
                  <a:srgbClr val="0070C0"/>
                </a:solidFill>
              </a:rPr>
              <a:t>Dans </a:t>
            </a:r>
            <a:r>
              <a:rPr lang="fr-FR" sz="2800" b="1" dirty="0">
                <a:solidFill>
                  <a:srgbClr val="0070C0"/>
                </a:solidFill>
              </a:rPr>
              <a:t>la prison, </a:t>
            </a:r>
            <a:r>
              <a:rPr lang="fr-FR" sz="2800" b="1" dirty="0" smtClean="0">
                <a:solidFill>
                  <a:srgbClr val="0070C0"/>
                </a:solidFill>
              </a:rPr>
              <a:t>lorsque Meursault </a:t>
            </a:r>
            <a:r>
              <a:rPr lang="fr-FR" sz="2800" b="1" dirty="0">
                <a:solidFill>
                  <a:srgbClr val="0070C0"/>
                </a:solidFill>
              </a:rPr>
              <a:t>repense à sa condamnation à </a:t>
            </a:r>
            <a:r>
              <a:rPr lang="fr-FR" sz="2800" b="1" dirty="0" smtClean="0">
                <a:solidFill>
                  <a:srgbClr val="0070C0"/>
                </a:solidFill>
              </a:rPr>
              <a:t>mort (p.165)</a:t>
            </a:r>
            <a:endParaRPr lang="fr-FR" sz="2800" b="1" dirty="0">
              <a:solidFill>
                <a:srgbClr val="0070C0"/>
              </a:solidFill>
            </a:endParaRPr>
          </a:p>
        </p:txBody>
      </p:sp>
    </p:spTree>
    <p:extLst>
      <p:ext uri="{BB962C8B-B14F-4D97-AF65-F5344CB8AC3E}">
        <p14:creationId xmlns:p14="http://schemas.microsoft.com/office/powerpoint/2010/main" val="384637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ox(in)">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box(in)">
                                      <p:cBhvr>
                                        <p:cTn id="22" dur="5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box(in)">
                                      <p:cBhvr>
                                        <p:cTn id="2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lstStyle/>
          <a:p>
            <a:pPr algn="ctr"/>
            <a:r>
              <a:rPr lang="fr-FR" b="1" dirty="0" smtClean="0">
                <a:latin typeface="Times New Roman" panose="02020603050405020304" pitchFamily="18" charset="0"/>
                <a:cs typeface="Times New Roman" panose="02020603050405020304" pitchFamily="18" charset="0"/>
              </a:rPr>
              <a:t>II. Faire face à l’absurde : la révolte </a:t>
            </a:r>
            <a:endParaRPr lang="fr-FR" b="1" dirty="0">
              <a:latin typeface="Times New Roman" panose="02020603050405020304" pitchFamily="18" charset="0"/>
              <a:cs typeface="Times New Roman" panose="02020603050405020304" pitchFamily="18" charset="0"/>
            </a:endParaRPr>
          </a:p>
        </p:txBody>
      </p:sp>
      <p:sp>
        <p:nvSpPr>
          <p:cNvPr id="3" name="ZoneTexte 2"/>
          <p:cNvSpPr txBox="1"/>
          <p:nvPr/>
        </p:nvSpPr>
        <p:spPr>
          <a:xfrm>
            <a:off x="838200" y="1814285"/>
            <a:ext cx="10515600" cy="584775"/>
          </a:xfrm>
          <a:prstGeom prst="rect">
            <a:avLst/>
          </a:prstGeom>
          <a:solidFill>
            <a:schemeClr val="accent4">
              <a:lumMod val="40000"/>
              <a:lumOff val="60000"/>
            </a:schemeClr>
          </a:solidFill>
        </p:spPr>
        <p:txBody>
          <a:bodyPr wrap="square" rtlCol="0">
            <a:spAutoFit/>
          </a:bodyPr>
          <a:lstStyle/>
          <a:p>
            <a:pPr algn="ctr"/>
            <a:r>
              <a:rPr lang="fr-FR" sz="3200" b="1" dirty="0" smtClean="0">
                <a:latin typeface="Times New Roman" panose="02020603050405020304" pitchFamily="18" charset="0"/>
                <a:cs typeface="Times New Roman" panose="02020603050405020304" pitchFamily="18" charset="0"/>
              </a:rPr>
              <a:t>1) Les réactions possibles face à l’absurde dans le </a:t>
            </a:r>
            <a:r>
              <a:rPr lang="fr-FR" sz="3200" b="1" i="1" dirty="0" smtClean="0">
                <a:latin typeface="Times New Roman" panose="02020603050405020304" pitchFamily="18" charset="0"/>
                <a:cs typeface="Times New Roman" panose="02020603050405020304" pitchFamily="18" charset="0"/>
              </a:rPr>
              <a:t>MS</a:t>
            </a:r>
            <a:endParaRPr lang="fr-FR" sz="3200" b="1" i="1" dirty="0">
              <a:solidFill>
                <a:srgbClr val="FF0000"/>
              </a:solidFill>
              <a:latin typeface="Times New Roman" panose="02020603050405020304" pitchFamily="18" charset="0"/>
              <a:cs typeface="Times New Roman" panose="02020603050405020304" pitchFamily="18" charset="0"/>
            </a:endParaRPr>
          </a:p>
        </p:txBody>
      </p:sp>
      <p:pic>
        <p:nvPicPr>
          <p:cNvPr id="5" name="Image 4"/>
          <p:cNvPicPr>
            <a:picLocks noChangeAspect="1"/>
          </p:cNvPicPr>
          <p:nvPr/>
        </p:nvPicPr>
        <p:blipFill>
          <a:blip r:embed="rId2" cstate="print"/>
          <a:stretch>
            <a:fillRect/>
          </a:stretch>
        </p:blipFill>
        <p:spPr>
          <a:xfrm>
            <a:off x="838200" y="2628899"/>
            <a:ext cx="2847975" cy="1600200"/>
          </a:xfrm>
          <a:prstGeom prst="rect">
            <a:avLst/>
          </a:prstGeom>
        </p:spPr>
      </p:pic>
      <p:sp>
        <p:nvSpPr>
          <p:cNvPr id="6" name="ZoneTexte 5"/>
          <p:cNvSpPr txBox="1"/>
          <p:nvPr/>
        </p:nvSpPr>
        <p:spPr>
          <a:xfrm>
            <a:off x="3947886" y="2628899"/>
            <a:ext cx="7405914" cy="892552"/>
          </a:xfrm>
          <a:prstGeom prst="rect">
            <a:avLst/>
          </a:prstGeom>
          <a:noFill/>
        </p:spPr>
        <p:txBody>
          <a:bodyPr wrap="square" rtlCol="0">
            <a:spAutoFit/>
          </a:bodyPr>
          <a:lstStyle/>
          <a:p>
            <a:pPr algn="just"/>
            <a:r>
              <a:rPr lang="fr-FR" sz="2600" dirty="0" smtClean="0">
                <a:latin typeface="Times New Roman" panose="02020603050405020304" pitchFamily="18" charset="0"/>
                <a:cs typeface="Times New Roman" panose="02020603050405020304" pitchFamily="18" charset="0"/>
              </a:rPr>
              <a:t>La </a:t>
            </a:r>
            <a:r>
              <a:rPr lang="fr-FR" sz="2600" b="1" dirty="0" smtClean="0">
                <a:latin typeface="Times New Roman" panose="02020603050405020304" pitchFamily="18" charset="0"/>
                <a:cs typeface="Times New Roman" panose="02020603050405020304" pitchFamily="18" charset="0"/>
              </a:rPr>
              <a:t>religion</a:t>
            </a:r>
            <a:r>
              <a:rPr lang="fr-FR" sz="2600" dirty="0" smtClean="0">
                <a:latin typeface="Times New Roman" panose="02020603050405020304" pitchFamily="18" charset="0"/>
                <a:cs typeface="Times New Roman" panose="02020603050405020304" pitchFamily="18" charset="0"/>
              </a:rPr>
              <a:t> (croyance en Dieu et espoir d’une vie après la mort)</a:t>
            </a:r>
            <a:endParaRPr lang="fr-FR" sz="2600" dirty="0">
              <a:latin typeface="Times New Roman" panose="02020603050405020304" pitchFamily="18" charset="0"/>
              <a:cs typeface="Times New Roman" panose="02020603050405020304" pitchFamily="18" charset="0"/>
            </a:endParaRPr>
          </a:p>
        </p:txBody>
      </p:sp>
      <p:pic>
        <p:nvPicPr>
          <p:cNvPr id="8" name="Image 7"/>
          <p:cNvPicPr>
            <a:picLocks noChangeAspect="1"/>
          </p:cNvPicPr>
          <p:nvPr/>
        </p:nvPicPr>
        <p:blipFill>
          <a:blip r:embed="rId3" cstate="print"/>
          <a:stretch>
            <a:fillRect/>
          </a:stretch>
        </p:blipFill>
        <p:spPr>
          <a:xfrm>
            <a:off x="838199" y="4508242"/>
            <a:ext cx="2847975" cy="2034082"/>
          </a:xfrm>
          <a:prstGeom prst="rect">
            <a:avLst/>
          </a:prstGeom>
        </p:spPr>
      </p:pic>
      <p:pic>
        <p:nvPicPr>
          <p:cNvPr id="9" name="Image 8"/>
          <p:cNvPicPr>
            <a:picLocks noChangeAspect="1"/>
          </p:cNvPicPr>
          <p:nvPr/>
        </p:nvPicPr>
        <p:blipFill>
          <a:blip r:embed="rId4" cstate="print"/>
          <a:stretch>
            <a:fillRect/>
          </a:stretch>
        </p:blipFill>
        <p:spPr>
          <a:xfrm>
            <a:off x="9131526" y="3303738"/>
            <a:ext cx="2219325" cy="2057400"/>
          </a:xfrm>
          <a:prstGeom prst="rect">
            <a:avLst/>
          </a:prstGeom>
        </p:spPr>
      </p:pic>
      <p:sp>
        <p:nvSpPr>
          <p:cNvPr id="10" name="ZoneTexte 9"/>
          <p:cNvSpPr txBox="1"/>
          <p:nvPr/>
        </p:nvSpPr>
        <p:spPr>
          <a:xfrm>
            <a:off x="3947886" y="3686107"/>
            <a:ext cx="5068434" cy="1292662"/>
          </a:xfrm>
          <a:prstGeom prst="rect">
            <a:avLst/>
          </a:prstGeom>
          <a:noFill/>
        </p:spPr>
        <p:txBody>
          <a:bodyPr wrap="square" rtlCol="0">
            <a:spAutoFit/>
          </a:bodyPr>
          <a:lstStyle/>
          <a:p>
            <a:pPr algn="just"/>
            <a:r>
              <a:rPr lang="fr-FR" sz="2600" dirty="0" smtClean="0">
                <a:latin typeface="Times New Roman" panose="02020603050405020304" pitchFamily="18" charset="0"/>
                <a:cs typeface="Times New Roman" panose="02020603050405020304" pitchFamily="18" charset="0"/>
              </a:rPr>
              <a:t>Les </a:t>
            </a:r>
            <a:r>
              <a:rPr lang="fr-FR" sz="2600" b="1" dirty="0" smtClean="0">
                <a:latin typeface="Times New Roman" panose="02020603050405020304" pitchFamily="18" charset="0"/>
                <a:cs typeface="Times New Roman" panose="02020603050405020304" pitchFamily="18" charset="0"/>
              </a:rPr>
              <a:t>tentatives pour expliquer le monde de manière rationnelle </a:t>
            </a:r>
            <a:r>
              <a:rPr lang="fr-FR" sz="2600" dirty="0" smtClean="0">
                <a:latin typeface="Times New Roman" panose="02020603050405020304" pitchFamily="18" charset="0"/>
                <a:cs typeface="Times New Roman" panose="02020603050405020304" pitchFamily="18" charset="0"/>
              </a:rPr>
              <a:t>: science, philosophie… </a:t>
            </a:r>
            <a:endParaRPr lang="fr-FR" sz="2600" dirty="0">
              <a:latin typeface="Times New Roman" panose="02020603050405020304" pitchFamily="18" charset="0"/>
              <a:cs typeface="Times New Roman" panose="02020603050405020304" pitchFamily="18" charset="0"/>
            </a:endParaRPr>
          </a:p>
        </p:txBody>
      </p:sp>
      <p:sp>
        <p:nvSpPr>
          <p:cNvPr id="11" name="ZoneTexte 10"/>
          <p:cNvSpPr txBox="1"/>
          <p:nvPr/>
        </p:nvSpPr>
        <p:spPr>
          <a:xfrm>
            <a:off x="3947886" y="5361138"/>
            <a:ext cx="7405914" cy="492443"/>
          </a:xfrm>
          <a:prstGeom prst="rect">
            <a:avLst/>
          </a:prstGeom>
          <a:noFill/>
        </p:spPr>
        <p:txBody>
          <a:bodyPr wrap="square" rtlCol="0">
            <a:spAutoFit/>
          </a:bodyPr>
          <a:lstStyle/>
          <a:p>
            <a:pPr algn="just"/>
            <a:r>
              <a:rPr lang="fr-FR" sz="2600" dirty="0" smtClean="0">
                <a:latin typeface="Times New Roman" panose="02020603050405020304" pitchFamily="18" charset="0"/>
                <a:cs typeface="Times New Roman" panose="02020603050405020304" pitchFamily="18" charset="0"/>
              </a:rPr>
              <a:t>Le </a:t>
            </a:r>
            <a:r>
              <a:rPr lang="fr-FR" sz="2600" b="1" dirty="0" smtClean="0">
                <a:latin typeface="Times New Roman" panose="02020603050405020304" pitchFamily="18" charset="0"/>
                <a:cs typeface="Times New Roman" panose="02020603050405020304" pitchFamily="18" charset="0"/>
              </a:rPr>
              <a:t>suicide </a:t>
            </a:r>
            <a:r>
              <a:rPr lang="fr-FR" sz="2600" dirty="0" smtClean="0">
                <a:latin typeface="Times New Roman" panose="02020603050405020304" pitchFamily="18" charset="0"/>
                <a:cs typeface="Times New Roman" panose="02020603050405020304" pitchFamily="18" charset="0"/>
              </a:rPr>
              <a:t>(</a:t>
            </a:r>
            <a:r>
              <a:rPr lang="fr-FR" sz="2600" b="1" dirty="0" smtClean="0">
                <a:solidFill>
                  <a:srgbClr val="0070C0"/>
                </a:solidFill>
                <a:latin typeface="Times New Roman" panose="02020603050405020304" pitchFamily="18" charset="0"/>
                <a:cs typeface="Times New Roman" panose="02020603050405020304" pitchFamily="18" charset="0"/>
              </a:rPr>
              <a:t>« esquive mortelle »</a:t>
            </a:r>
            <a:r>
              <a:rPr lang="fr-FR" sz="2600" dirty="0" smtClean="0">
                <a:latin typeface="Times New Roman" panose="02020603050405020304" pitchFamily="18" charset="0"/>
                <a:cs typeface="Times New Roman" panose="02020603050405020304" pitchFamily="18" charset="0"/>
              </a:rPr>
              <a:t>)</a:t>
            </a:r>
            <a:endParaRPr lang="fr-F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7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heckerboard(across)">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ox(in)">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heckerboard(across)">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17600" y="508000"/>
            <a:ext cx="9942286" cy="107721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Mais ces réactions ne sont pas satisfaisantes car elles évitent le problème de l’absurde… </a:t>
            </a:r>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5" name="ZoneTexte 4"/>
          <p:cNvSpPr txBox="1"/>
          <p:nvPr/>
        </p:nvSpPr>
        <p:spPr>
          <a:xfrm>
            <a:off x="1567542" y="1795046"/>
            <a:ext cx="9942286" cy="584775"/>
          </a:xfrm>
          <a:prstGeom prst="rect">
            <a:avLst/>
          </a:prstGeom>
          <a:noFill/>
        </p:spPr>
        <p:txBody>
          <a:bodyPr wrap="square" rtlCol="0">
            <a:spAutoFit/>
          </a:bodyPr>
          <a:lstStyle/>
          <a:p>
            <a:pPr algn="just"/>
            <a:r>
              <a:rPr lang="fr-FR" sz="3200" dirty="0" smtClean="0">
                <a:latin typeface="Times New Roman" panose="02020603050405020304" pitchFamily="18" charset="0"/>
                <a:cs typeface="Times New Roman" panose="02020603050405020304" pitchFamily="18" charset="0"/>
              </a:rPr>
              <a:t>- Soit </a:t>
            </a:r>
            <a:r>
              <a:rPr lang="fr-FR" sz="3200" b="1" dirty="0" smtClean="0">
                <a:latin typeface="Times New Roman" panose="02020603050405020304" pitchFamily="18" charset="0"/>
                <a:cs typeface="Times New Roman" panose="02020603050405020304" pitchFamily="18" charset="0"/>
              </a:rPr>
              <a:t>en supposant que le monde a un sens</a:t>
            </a:r>
            <a:endParaRPr lang="fr-FR" sz="3200" b="1" dirty="0">
              <a:latin typeface="Times New Roman" panose="02020603050405020304" pitchFamily="18" charset="0"/>
              <a:cs typeface="Times New Roman" panose="02020603050405020304" pitchFamily="18" charset="0"/>
            </a:endParaRPr>
          </a:p>
        </p:txBody>
      </p:sp>
      <p:sp>
        <p:nvSpPr>
          <p:cNvPr id="6" name="ZoneTexte 5"/>
          <p:cNvSpPr txBox="1"/>
          <p:nvPr/>
        </p:nvSpPr>
        <p:spPr>
          <a:xfrm>
            <a:off x="1567542" y="2589649"/>
            <a:ext cx="9942286" cy="584775"/>
          </a:xfrm>
          <a:prstGeom prst="rect">
            <a:avLst/>
          </a:prstGeom>
          <a:noFill/>
        </p:spPr>
        <p:txBody>
          <a:bodyPr wrap="square" rtlCol="0">
            <a:spAutoFit/>
          </a:bodyPr>
          <a:lstStyle/>
          <a:p>
            <a:pPr algn="just"/>
            <a:r>
              <a:rPr lang="fr-FR" sz="3200" dirty="0" smtClean="0">
                <a:latin typeface="Times New Roman" panose="02020603050405020304" pitchFamily="18" charset="0"/>
                <a:cs typeface="Times New Roman" panose="02020603050405020304" pitchFamily="18" charset="0"/>
              </a:rPr>
              <a:t>- Soit </a:t>
            </a:r>
            <a:r>
              <a:rPr lang="fr-FR" sz="3200" b="1" dirty="0" smtClean="0">
                <a:latin typeface="Times New Roman" panose="02020603050405020304" pitchFamily="18" charset="0"/>
                <a:cs typeface="Times New Roman" panose="02020603050405020304" pitchFamily="18" charset="0"/>
              </a:rPr>
              <a:t>en se supprimant soi-même </a:t>
            </a:r>
            <a:endParaRPr lang="fr-FR" sz="3200" b="1" dirty="0">
              <a:latin typeface="Times New Roman" panose="02020603050405020304" pitchFamily="18" charset="0"/>
              <a:cs typeface="Times New Roman" panose="02020603050405020304" pitchFamily="18" charset="0"/>
            </a:endParaRPr>
          </a:p>
        </p:txBody>
      </p:sp>
      <p:pic>
        <p:nvPicPr>
          <p:cNvPr id="9" name="Image 8"/>
          <p:cNvPicPr>
            <a:picLocks noChangeAspect="1"/>
          </p:cNvPicPr>
          <p:nvPr/>
        </p:nvPicPr>
        <p:blipFill>
          <a:blip r:embed="rId2" cstate="print"/>
          <a:stretch>
            <a:fillRect/>
          </a:stretch>
        </p:blipFill>
        <p:spPr>
          <a:xfrm>
            <a:off x="615494" y="3657601"/>
            <a:ext cx="3248717" cy="2238005"/>
          </a:xfrm>
          <a:prstGeom prst="rect">
            <a:avLst/>
          </a:prstGeom>
        </p:spPr>
      </p:pic>
      <p:sp>
        <p:nvSpPr>
          <p:cNvPr id="10" name="Bulle ronde 9"/>
          <p:cNvSpPr/>
          <p:nvPr/>
        </p:nvSpPr>
        <p:spPr>
          <a:xfrm>
            <a:off x="3926115" y="3365381"/>
            <a:ext cx="4325256" cy="2694410"/>
          </a:xfrm>
          <a:prstGeom prst="wedgeEllipseCallout">
            <a:avLst>
              <a:gd name="adj1" fmla="val -70190"/>
              <a:gd name="adj2" fmla="val -33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dirty="0" smtClean="0">
                <a:latin typeface="Times New Roman" panose="02020603050405020304" pitchFamily="18" charset="0"/>
                <a:cs typeface="Times New Roman" panose="02020603050405020304" pitchFamily="18" charset="0"/>
              </a:rPr>
              <a:t>« Vivre, c’est faire vivre l’absurde. Le faire vivre, c’est avant tout le regarder. »</a:t>
            </a:r>
            <a:endParaRPr lang="fr-FR" sz="2600" dirty="0">
              <a:latin typeface="Times New Roman" panose="02020603050405020304" pitchFamily="18" charset="0"/>
              <a:cs typeface="Times New Roman" panose="02020603050405020304" pitchFamily="18" charset="0"/>
            </a:endParaRPr>
          </a:p>
        </p:txBody>
      </p:sp>
      <p:sp>
        <p:nvSpPr>
          <p:cNvPr id="11" name="Ellipse 10"/>
          <p:cNvSpPr/>
          <p:nvPr/>
        </p:nvSpPr>
        <p:spPr>
          <a:xfrm>
            <a:off x="6995884" y="4296229"/>
            <a:ext cx="4978401" cy="21820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FR" sz="2400" dirty="0" smtClean="0">
              <a:solidFill>
                <a:prstClr val="white"/>
              </a:solidFill>
              <a:latin typeface="Times New Roman" panose="02020603050405020304" pitchFamily="18" charset="0"/>
              <a:cs typeface="Times New Roman" panose="02020603050405020304" pitchFamily="18" charset="0"/>
            </a:endParaRPr>
          </a:p>
          <a:p>
            <a:pPr lvl="0" algn="ctr"/>
            <a:r>
              <a:rPr lang="fr-FR" sz="2600" dirty="0" smtClean="0">
                <a:solidFill>
                  <a:prstClr val="white"/>
                </a:solidFill>
                <a:latin typeface="Times New Roman" panose="02020603050405020304" pitchFamily="18" charset="0"/>
                <a:cs typeface="Times New Roman" panose="02020603050405020304" pitchFamily="18" charset="0"/>
              </a:rPr>
              <a:t>« L’une des seules positions philosophiques cohérentes, c’est ainsi la révolte. »</a:t>
            </a:r>
            <a:endParaRPr lang="fr-FR" sz="2600" dirty="0">
              <a:solidFill>
                <a:prstClr val="white"/>
              </a:solidFill>
              <a:latin typeface="Times New Roman" panose="02020603050405020304" pitchFamily="18" charset="0"/>
              <a:cs typeface="Times New Roman" panose="02020603050405020304" pitchFamily="18" charset="0"/>
            </a:endParaRPr>
          </a:p>
          <a:p>
            <a:pPr algn="ctr"/>
            <a:endParaRPr lang="fr-FR" dirty="0"/>
          </a:p>
        </p:txBody>
      </p:sp>
    </p:spTree>
    <p:extLst>
      <p:ext uri="{BB962C8B-B14F-4D97-AF65-F5344CB8AC3E}">
        <p14:creationId xmlns:p14="http://schemas.microsoft.com/office/powerpoint/2010/main" val="7083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ox(i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ox(in)">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38200" y="246742"/>
            <a:ext cx="10515600" cy="584775"/>
          </a:xfrm>
          <a:prstGeom prst="rect">
            <a:avLst/>
          </a:prstGeom>
          <a:solidFill>
            <a:schemeClr val="accent4">
              <a:lumMod val="40000"/>
              <a:lumOff val="60000"/>
            </a:schemeClr>
          </a:solidFill>
        </p:spPr>
        <p:txBody>
          <a:bodyPr wrap="square" rtlCol="0">
            <a:spAutoFit/>
          </a:bodyPr>
          <a:lstStyle/>
          <a:p>
            <a:pPr algn="ctr"/>
            <a:r>
              <a:rPr lang="fr-FR" sz="3200" b="1" dirty="0" smtClean="0">
                <a:latin typeface="Times New Roman" panose="02020603050405020304" pitchFamily="18" charset="0"/>
                <a:cs typeface="Times New Roman" panose="02020603050405020304" pitchFamily="18" charset="0"/>
              </a:rPr>
              <a:t>2) Sisyphe et Meursault : des « hommes révoltés » ? </a:t>
            </a:r>
            <a:endParaRPr lang="fr-FR" sz="3200" b="1" i="1" dirty="0">
              <a:solidFill>
                <a:srgbClr val="FF0000"/>
              </a:solidFill>
              <a:latin typeface="Times New Roman" panose="02020603050405020304" pitchFamily="18" charset="0"/>
              <a:cs typeface="Times New Roman" panose="02020603050405020304" pitchFamily="18" charset="0"/>
            </a:endParaRPr>
          </a:p>
        </p:txBody>
      </p:sp>
      <p:pic>
        <p:nvPicPr>
          <p:cNvPr id="7" name="Image 6"/>
          <p:cNvPicPr>
            <a:picLocks noChangeAspect="1"/>
          </p:cNvPicPr>
          <p:nvPr/>
        </p:nvPicPr>
        <p:blipFill>
          <a:blip r:embed="rId2" cstate="print"/>
          <a:stretch>
            <a:fillRect/>
          </a:stretch>
        </p:blipFill>
        <p:spPr>
          <a:xfrm>
            <a:off x="838200" y="1737136"/>
            <a:ext cx="4412343" cy="4528411"/>
          </a:xfrm>
          <a:prstGeom prst="rect">
            <a:avLst/>
          </a:prstGeom>
        </p:spPr>
      </p:pic>
      <p:sp>
        <p:nvSpPr>
          <p:cNvPr id="8" name="ZoneTexte 7"/>
          <p:cNvSpPr txBox="1"/>
          <p:nvPr/>
        </p:nvSpPr>
        <p:spPr>
          <a:xfrm>
            <a:off x="5486400" y="1737136"/>
            <a:ext cx="5707742" cy="2893100"/>
          </a:xfrm>
          <a:prstGeom prst="rect">
            <a:avLst/>
          </a:prstGeom>
          <a:noFill/>
        </p:spPr>
        <p:txBody>
          <a:bodyPr wrap="square" rtlCol="0">
            <a:spAutoFit/>
          </a:bodyPr>
          <a:lstStyle/>
          <a:p>
            <a:pPr algn="just"/>
            <a:r>
              <a:rPr lang="fr-FR" sz="2600" dirty="0" smtClean="0">
                <a:latin typeface="Times New Roman" panose="02020603050405020304" pitchFamily="18" charset="0"/>
                <a:cs typeface="Times New Roman" panose="02020603050405020304" pitchFamily="18" charset="0"/>
              </a:rPr>
              <a:t>“ Les dieux avaient condamné Sisyphe à rouler sans cesse un rocher jusqu’au sommet d’une montagne d’où la pierre retombait par son propre poids. Ils avaient pensé avec quelque raison qu’il n’est pas de punition plus terrible que le travail inutile et sans espoir. ”</a:t>
            </a:r>
            <a:endParaRPr lang="fr-FR" sz="2600" dirty="0">
              <a:latin typeface="Times New Roman" panose="02020603050405020304" pitchFamily="18" charset="0"/>
              <a:cs typeface="Times New Roman" panose="02020603050405020304" pitchFamily="18" charset="0"/>
            </a:endParaRPr>
          </a:p>
        </p:txBody>
      </p:sp>
      <p:sp>
        <p:nvSpPr>
          <p:cNvPr id="9" name="ZoneTexte 8"/>
          <p:cNvSpPr txBox="1"/>
          <p:nvPr/>
        </p:nvSpPr>
        <p:spPr>
          <a:xfrm>
            <a:off x="838201" y="933344"/>
            <a:ext cx="10515600" cy="584775"/>
          </a:xfrm>
          <a:prstGeom prst="rect">
            <a:avLst/>
          </a:prstGeom>
          <a:solidFill>
            <a:schemeClr val="accent4">
              <a:lumMod val="20000"/>
              <a:lumOff val="80000"/>
            </a:schemeClr>
          </a:solidFill>
        </p:spPr>
        <p:txBody>
          <a:bodyPr wrap="square" rtlCol="0">
            <a:spAutoFit/>
          </a:bodyPr>
          <a:lstStyle/>
          <a:p>
            <a:pPr algn="ctr"/>
            <a:r>
              <a:rPr lang="fr-FR" sz="3200" b="1" dirty="0">
                <a:latin typeface="Times New Roman" panose="02020603050405020304" pitchFamily="18" charset="0"/>
                <a:cs typeface="Times New Roman" panose="02020603050405020304" pitchFamily="18" charset="0"/>
              </a:rPr>
              <a:t>a</a:t>
            </a:r>
            <a:r>
              <a:rPr lang="fr-FR" sz="3200" b="1" dirty="0" smtClean="0">
                <a:latin typeface="Times New Roman" panose="02020603050405020304" pitchFamily="18" charset="0"/>
                <a:cs typeface="Times New Roman" panose="02020603050405020304" pitchFamily="18" charset="0"/>
              </a:rPr>
              <a:t>. Le contenu du mythe </a:t>
            </a:r>
            <a:endParaRPr lang="fr-FR" sz="3200" b="1" dirty="0">
              <a:latin typeface="Times New Roman" panose="02020603050405020304" pitchFamily="18" charset="0"/>
              <a:cs typeface="Times New Roman" panose="02020603050405020304" pitchFamily="18" charset="0"/>
            </a:endParaRPr>
          </a:p>
        </p:txBody>
      </p:sp>
      <p:sp>
        <p:nvSpPr>
          <p:cNvPr id="11" name="ZoneTexte 10"/>
          <p:cNvSpPr txBox="1"/>
          <p:nvPr/>
        </p:nvSpPr>
        <p:spPr>
          <a:xfrm>
            <a:off x="5254171" y="4571047"/>
            <a:ext cx="6633029" cy="461665"/>
          </a:xfrm>
          <a:prstGeom prst="rect">
            <a:avLst/>
          </a:prstGeom>
          <a:noFill/>
        </p:spPr>
        <p:txBody>
          <a:bodyPr wrap="square" rtlCol="0">
            <a:spAutoFit/>
          </a:bodyPr>
          <a:lstStyle/>
          <a:p>
            <a:pPr algn="ctr"/>
            <a:r>
              <a:rPr lang="fr-FR" sz="2400" b="1" dirty="0" smtClean="0">
                <a:solidFill>
                  <a:srgbClr val="FF0000"/>
                </a:solidFill>
              </a:rPr>
              <a:t>Raisons de ce châtiment divin ? </a:t>
            </a:r>
            <a:endParaRPr lang="fr-FR" sz="2400" b="1" dirty="0">
              <a:solidFill>
                <a:srgbClr val="FF0000"/>
              </a:solidFill>
            </a:endParaRPr>
          </a:p>
        </p:txBody>
      </p:sp>
      <p:sp>
        <p:nvSpPr>
          <p:cNvPr id="12" name="ZoneTexte 11"/>
          <p:cNvSpPr txBox="1"/>
          <p:nvPr/>
        </p:nvSpPr>
        <p:spPr>
          <a:xfrm>
            <a:off x="5486400" y="5065218"/>
            <a:ext cx="5939971" cy="1200329"/>
          </a:xfrm>
          <a:prstGeom prst="rect">
            <a:avLst/>
          </a:prstGeom>
          <a:solidFill>
            <a:schemeClr val="bg1">
              <a:lumMod val="95000"/>
            </a:schemeClr>
          </a:solidFill>
        </p:spPr>
        <p:txBody>
          <a:bodyPr wrap="square" rtlCol="0">
            <a:spAutoFit/>
          </a:bodyPr>
          <a:lstStyle/>
          <a:p>
            <a:pPr marL="285750" indent="-285750">
              <a:buFontTx/>
              <a:buChar char="-"/>
            </a:pPr>
            <a:r>
              <a:rPr lang="fr-FR" sz="2400" dirty="0" smtClean="0"/>
              <a:t>Il aurait révélé le secret des dieux</a:t>
            </a:r>
          </a:p>
          <a:p>
            <a:pPr marL="285750" indent="-285750">
              <a:buFontTx/>
              <a:buChar char="-"/>
            </a:pPr>
            <a:r>
              <a:rPr lang="fr-FR" sz="2400" dirty="0" smtClean="0"/>
              <a:t>Il aurait vaincu la Mort</a:t>
            </a:r>
          </a:p>
          <a:p>
            <a:pPr marL="285750" indent="-285750">
              <a:buFontTx/>
              <a:buChar char="-"/>
            </a:pPr>
            <a:r>
              <a:rPr lang="fr-FR" sz="2400" dirty="0" smtClean="0"/>
              <a:t>Il aurait refusé de descendre aux enfers</a:t>
            </a:r>
            <a:endParaRPr lang="fr-FR" sz="2400" dirty="0"/>
          </a:p>
        </p:txBody>
      </p:sp>
    </p:spTree>
    <p:extLst>
      <p:ext uri="{BB962C8B-B14F-4D97-AF65-F5344CB8AC3E}">
        <p14:creationId xmlns:p14="http://schemas.microsoft.com/office/powerpoint/2010/main" val="34158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heckerboard(across)">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heckerboard(across)">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2">
                                            <p:bg/>
                                          </p:spTgt>
                                        </p:tgtEl>
                                        <p:attrNameLst>
                                          <p:attrName>style.visibility</p:attrName>
                                        </p:attrNameLst>
                                      </p:cBhvr>
                                      <p:to>
                                        <p:strVal val="visible"/>
                                      </p:to>
                                    </p:set>
                                    <p:animEffect transition="in" filter="checkerboard(across)">
                                      <p:cBhvr>
                                        <p:cTn id="25" dur="500"/>
                                        <p:tgtEl>
                                          <p:spTgt spid="12">
                                            <p:bg/>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Effect transition="in" filter="checkerboard(across)">
                                      <p:cBhvr>
                                        <p:cTn id="28" dur="500"/>
                                        <p:tgtEl>
                                          <p:spTgt spid="1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12">
                                            <p:txEl>
                                              <p:pRg st="1" end="1"/>
                                            </p:txEl>
                                          </p:spTgt>
                                        </p:tgtEl>
                                        <p:attrNameLst>
                                          <p:attrName>style.visibility</p:attrName>
                                        </p:attrNameLst>
                                      </p:cBhvr>
                                      <p:to>
                                        <p:strVal val="visible"/>
                                      </p:to>
                                    </p:set>
                                    <p:animEffect transition="in" filter="checkerboard(across)">
                                      <p:cBhvr>
                                        <p:cTn id="33" dur="500"/>
                                        <p:tgtEl>
                                          <p:spTgt spid="12">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12">
                                            <p:txEl>
                                              <p:pRg st="2" end="2"/>
                                            </p:txEl>
                                          </p:spTgt>
                                        </p:tgtEl>
                                        <p:attrNameLst>
                                          <p:attrName>style.visibility</p:attrName>
                                        </p:attrNameLst>
                                      </p:cBhvr>
                                      <p:to>
                                        <p:strVal val="visible"/>
                                      </p:to>
                                    </p:set>
                                    <p:animEffect transition="in" filter="checkerboard(across)">
                                      <p:cBhvr>
                                        <p:cTn id="38"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p:bldP spid="12" grpId="0" uiExpand="1"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38200" y="352772"/>
            <a:ext cx="10515600" cy="584775"/>
          </a:xfrm>
          <a:prstGeom prst="rect">
            <a:avLst/>
          </a:prstGeom>
          <a:solidFill>
            <a:schemeClr val="accent4">
              <a:lumMod val="20000"/>
              <a:lumOff val="80000"/>
            </a:schemeClr>
          </a:solidFill>
        </p:spPr>
        <p:txBody>
          <a:bodyPr wrap="square" rtlCol="0">
            <a:spAutoFit/>
          </a:bodyPr>
          <a:lstStyle/>
          <a:p>
            <a:pPr algn="ctr"/>
            <a:r>
              <a:rPr lang="fr-FR" sz="3200" b="1" dirty="0" smtClean="0">
                <a:latin typeface="Times New Roman" panose="02020603050405020304" pitchFamily="18" charset="0"/>
                <a:cs typeface="Times New Roman" panose="02020603050405020304" pitchFamily="18" charset="0"/>
              </a:rPr>
              <a:t>b. Les enseignements du mythe selon Camus </a:t>
            </a:r>
            <a:endParaRPr lang="fr-FR" sz="3200" b="1" dirty="0">
              <a:latin typeface="Times New Roman" panose="02020603050405020304" pitchFamily="18" charset="0"/>
              <a:cs typeface="Times New Roman" panose="02020603050405020304" pitchFamily="18" charset="0"/>
            </a:endParaRPr>
          </a:p>
        </p:txBody>
      </p:sp>
      <p:sp>
        <p:nvSpPr>
          <p:cNvPr id="4" name="ZoneTexte 3"/>
          <p:cNvSpPr txBox="1"/>
          <p:nvPr/>
        </p:nvSpPr>
        <p:spPr>
          <a:xfrm>
            <a:off x="3523343" y="2098090"/>
            <a:ext cx="10515600" cy="523220"/>
          </a:xfrm>
          <a:prstGeom prst="rect">
            <a:avLst/>
          </a:prstGeom>
          <a:noFill/>
        </p:spPr>
        <p:txBody>
          <a:bodyPr wrap="square" rtlCol="0">
            <a:spAutoFit/>
          </a:bodyPr>
          <a:lstStyle/>
          <a:p>
            <a:r>
              <a:rPr lang="fr-FR" sz="2800" dirty="0" smtClean="0">
                <a:latin typeface="Times New Roman" panose="02020603050405020304" pitchFamily="18" charset="0"/>
                <a:cs typeface="Times New Roman" panose="02020603050405020304" pitchFamily="18" charset="0"/>
              </a:rPr>
              <a:t>→ Sisyphe est </a:t>
            </a:r>
            <a:r>
              <a:rPr lang="fr-FR" sz="2800" b="1" dirty="0" smtClean="0">
                <a:latin typeface="Times New Roman" panose="02020603050405020304" pitchFamily="18" charset="0"/>
                <a:cs typeface="Times New Roman" panose="02020603050405020304" pitchFamily="18" charset="0"/>
              </a:rPr>
              <a:t>conscient</a:t>
            </a:r>
            <a:r>
              <a:rPr lang="fr-FR" sz="2800" dirty="0" smtClean="0">
                <a:latin typeface="Times New Roman" panose="02020603050405020304" pitchFamily="18" charset="0"/>
                <a:cs typeface="Times New Roman" panose="02020603050405020304" pitchFamily="18" charset="0"/>
              </a:rPr>
              <a:t> de l’absurdité de sa vie</a:t>
            </a:r>
            <a:endParaRPr lang="fr-FR" sz="2800" dirty="0">
              <a:latin typeface="Times New Roman" panose="02020603050405020304" pitchFamily="18" charset="0"/>
              <a:cs typeface="Times New Roman" panose="02020603050405020304" pitchFamily="18" charset="0"/>
            </a:endParaRPr>
          </a:p>
        </p:txBody>
      </p:sp>
      <p:sp>
        <p:nvSpPr>
          <p:cNvPr id="5" name="ZoneTexte 4"/>
          <p:cNvSpPr txBox="1"/>
          <p:nvPr/>
        </p:nvSpPr>
        <p:spPr>
          <a:xfrm>
            <a:off x="3523343" y="2634155"/>
            <a:ext cx="10515600" cy="523220"/>
          </a:xfrm>
          <a:prstGeom prst="rect">
            <a:avLst/>
          </a:prstGeom>
          <a:noFill/>
        </p:spPr>
        <p:txBody>
          <a:bodyPr wrap="square" rtlCol="0">
            <a:spAutoFit/>
          </a:bodyPr>
          <a:lstStyle/>
          <a:p>
            <a:r>
              <a:rPr lang="fr-FR" sz="2800" dirty="0" smtClean="0">
                <a:latin typeface="Times New Roman" panose="02020603050405020304" pitchFamily="18" charset="0"/>
                <a:cs typeface="Times New Roman" panose="02020603050405020304" pitchFamily="18" charset="0"/>
              </a:rPr>
              <a:t>→ Sisyphe incarne la </a:t>
            </a:r>
            <a:r>
              <a:rPr lang="fr-FR" sz="2800" b="1" dirty="0" smtClean="0">
                <a:latin typeface="Times New Roman" panose="02020603050405020304" pitchFamily="18" charset="0"/>
                <a:cs typeface="Times New Roman" panose="02020603050405020304" pitchFamily="18" charset="0"/>
              </a:rPr>
              <a:t>persévérance</a:t>
            </a:r>
            <a:r>
              <a:rPr lang="fr-FR" sz="2800" dirty="0" smtClean="0">
                <a:latin typeface="Times New Roman" panose="02020603050405020304" pitchFamily="18" charset="0"/>
                <a:cs typeface="Times New Roman" panose="02020603050405020304" pitchFamily="18" charset="0"/>
              </a:rPr>
              <a:t> et la lutte </a:t>
            </a:r>
            <a:endParaRPr lang="fr-FR" sz="2800" dirty="0">
              <a:latin typeface="Times New Roman" panose="02020603050405020304" pitchFamily="18" charset="0"/>
              <a:cs typeface="Times New Roman" panose="02020603050405020304" pitchFamily="18" charset="0"/>
            </a:endParaRPr>
          </a:p>
        </p:txBody>
      </p:sp>
      <p:sp>
        <p:nvSpPr>
          <p:cNvPr id="6" name="ZoneTexte 5"/>
          <p:cNvSpPr txBox="1"/>
          <p:nvPr/>
        </p:nvSpPr>
        <p:spPr>
          <a:xfrm>
            <a:off x="3534100" y="3191736"/>
            <a:ext cx="8465457" cy="954107"/>
          </a:xfrm>
          <a:prstGeom prst="rect">
            <a:avLst/>
          </a:prstGeom>
          <a:noFill/>
        </p:spPr>
        <p:txBody>
          <a:bodyPr wrap="square" rtlCol="0">
            <a:spAutoFit/>
          </a:bodyPr>
          <a:lstStyle/>
          <a:p>
            <a:r>
              <a:rPr lang="fr-FR" sz="2800" dirty="0" smtClean="0">
                <a:latin typeface="Times New Roman" panose="02020603050405020304" pitchFamily="18" charset="0"/>
                <a:cs typeface="Times New Roman" panose="02020603050405020304" pitchFamily="18" charset="0"/>
              </a:rPr>
              <a:t>→ Sisyphe incarne la </a:t>
            </a:r>
            <a:r>
              <a:rPr lang="fr-FR" sz="2800" b="1" dirty="0" smtClean="0">
                <a:latin typeface="Times New Roman" panose="02020603050405020304" pitchFamily="18" charset="0"/>
                <a:cs typeface="Times New Roman" panose="02020603050405020304" pitchFamily="18" charset="0"/>
              </a:rPr>
              <a:t>possibilité d’un bonheur dans ce monde</a:t>
            </a:r>
            <a:endParaRPr lang="fr-FR" sz="2800" dirty="0">
              <a:latin typeface="Times New Roman" panose="02020603050405020304" pitchFamily="18" charset="0"/>
              <a:cs typeface="Times New Roman" panose="02020603050405020304" pitchFamily="18" charset="0"/>
            </a:endParaRPr>
          </a:p>
        </p:txBody>
      </p:sp>
      <p:pic>
        <p:nvPicPr>
          <p:cNvPr id="8" name="Image 7"/>
          <p:cNvPicPr>
            <a:picLocks noChangeAspect="1"/>
          </p:cNvPicPr>
          <p:nvPr/>
        </p:nvPicPr>
        <p:blipFill>
          <a:blip r:embed="rId2" cstate="print"/>
          <a:stretch>
            <a:fillRect/>
          </a:stretch>
        </p:blipFill>
        <p:spPr>
          <a:xfrm>
            <a:off x="838200" y="2093204"/>
            <a:ext cx="2529114" cy="2971709"/>
          </a:xfrm>
          <a:prstGeom prst="rect">
            <a:avLst/>
          </a:prstGeom>
        </p:spPr>
      </p:pic>
      <p:sp>
        <p:nvSpPr>
          <p:cNvPr id="9" name="ZoneTexte 8"/>
          <p:cNvSpPr txBox="1"/>
          <p:nvPr/>
        </p:nvSpPr>
        <p:spPr>
          <a:xfrm>
            <a:off x="838200" y="1028541"/>
            <a:ext cx="10515600" cy="954107"/>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just"/>
            <a:r>
              <a:rPr lang="fr-FR" sz="2800" b="1" dirty="0" smtClean="0">
                <a:ln/>
                <a:solidFill>
                  <a:srgbClr val="0070C0"/>
                </a:solidFill>
              </a:rPr>
              <a:t>Sisyphe est un personnage qui incarne à la fois l’absurde et la résistance à l’absurde. </a:t>
            </a:r>
            <a:endParaRPr lang="fr-FR" sz="2800" b="1" dirty="0">
              <a:ln/>
              <a:solidFill>
                <a:srgbClr val="0070C0"/>
              </a:solidFill>
            </a:endParaRPr>
          </a:p>
        </p:txBody>
      </p:sp>
      <p:sp>
        <p:nvSpPr>
          <p:cNvPr id="10" name="ZoneTexte 9"/>
          <p:cNvSpPr txBox="1"/>
          <p:nvPr/>
        </p:nvSpPr>
        <p:spPr>
          <a:xfrm>
            <a:off x="838200" y="5325184"/>
            <a:ext cx="10947400" cy="892552"/>
          </a:xfrm>
          <a:prstGeom prst="rect">
            <a:avLst/>
          </a:prstGeom>
          <a:solidFill>
            <a:srgbClr val="FFFF00"/>
          </a:solidFill>
        </p:spPr>
        <p:txBody>
          <a:bodyPr wrap="square" rtlCol="0">
            <a:spAutoFit/>
          </a:bodyPr>
          <a:lstStyle/>
          <a:p>
            <a:pPr algn="just"/>
            <a:r>
              <a:rPr lang="fr-FR" sz="2600" b="1" dirty="0" smtClean="0">
                <a:latin typeface="Times New Roman" panose="02020603050405020304" pitchFamily="18" charset="0"/>
                <a:cs typeface="Times New Roman" panose="02020603050405020304" pitchFamily="18" charset="0"/>
              </a:rPr>
              <a:t>C’est donc en luttant que </a:t>
            </a:r>
            <a:r>
              <a:rPr lang="fr-FR" sz="2600" b="1" dirty="0">
                <a:latin typeface="Times New Roman" panose="02020603050405020304" pitchFamily="18" charset="0"/>
                <a:cs typeface="Times New Roman" panose="02020603050405020304" pitchFamily="18" charset="0"/>
              </a:rPr>
              <a:t>S</a:t>
            </a:r>
            <a:r>
              <a:rPr lang="fr-FR" sz="2600" b="1" dirty="0" smtClean="0">
                <a:latin typeface="Times New Roman" panose="02020603050405020304" pitchFamily="18" charset="0"/>
                <a:cs typeface="Times New Roman" panose="02020603050405020304" pitchFamily="18" charset="0"/>
              </a:rPr>
              <a:t>isyphe parvient à accepter sa condition et à jouir d’un certain bonheur.  </a:t>
            </a:r>
            <a:endParaRPr lang="fr-FR" sz="2600" b="1" dirty="0">
              <a:latin typeface="Times New Roman" panose="02020603050405020304" pitchFamily="18" charset="0"/>
              <a:cs typeface="Times New Roman" panose="02020603050405020304" pitchFamily="18" charset="0"/>
            </a:endParaRPr>
          </a:p>
        </p:txBody>
      </p:sp>
      <p:sp>
        <p:nvSpPr>
          <p:cNvPr id="2049" name="Rectangle 1"/>
          <p:cNvSpPr>
            <a:spLocks noChangeArrowheads="1"/>
          </p:cNvSpPr>
          <p:nvPr/>
        </p:nvSpPr>
        <p:spPr bwMode="auto">
          <a:xfrm>
            <a:off x="3969571" y="4223737"/>
            <a:ext cx="7616414" cy="830997"/>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71663" algn="l"/>
              </a:tabLst>
            </a:pP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lutte elle-même vers les sommets suffit </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remplir un c</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œ</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 d</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homme. Il faut imaginer Sisyphe heureux</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062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2049"/>
                                        </p:tgtEl>
                                        <p:attrNameLst>
                                          <p:attrName>style.visibility</p:attrName>
                                        </p:attrNameLst>
                                      </p:cBhvr>
                                      <p:to>
                                        <p:strVal val="visible"/>
                                      </p:to>
                                    </p:set>
                                    <p:animEffect transition="in" filter="diamond(in)">
                                      <p:cBhvr>
                                        <p:cTn id="30" dur="2000"/>
                                        <p:tgtEl>
                                          <p:spTgt spid="204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10" grpId="0" animBg="1"/>
      <p:bldP spid="204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38200" y="352772"/>
            <a:ext cx="10515600" cy="584775"/>
          </a:xfrm>
          <a:prstGeom prst="rect">
            <a:avLst/>
          </a:prstGeom>
          <a:solidFill>
            <a:schemeClr val="accent4">
              <a:lumMod val="20000"/>
              <a:lumOff val="80000"/>
            </a:schemeClr>
          </a:solidFill>
        </p:spPr>
        <p:txBody>
          <a:bodyPr wrap="square" rtlCol="0">
            <a:spAutoFit/>
          </a:bodyPr>
          <a:lstStyle/>
          <a:p>
            <a:pPr algn="ctr"/>
            <a:r>
              <a:rPr lang="fr-FR" sz="3200" b="1" dirty="0" smtClean="0">
                <a:latin typeface="Times New Roman" panose="02020603050405020304" pitchFamily="18" charset="0"/>
                <a:cs typeface="Times New Roman" panose="02020603050405020304" pitchFamily="18" charset="0"/>
              </a:rPr>
              <a:t>c. Meursault, un Sisyphe moderne ? </a:t>
            </a:r>
            <a:endParaRPr lang="fr-FR" sz="3200" b="1" dirty="0">
              <a:latin typeface="Times New Roman" panose="02020603050405020304" pitchFamily="18" charset="0"/>
              <a:cs typeface="Times New Roman" panose="02020603050405020304" pitchFamily="18" charset="0"/>
            </a:endParaRPr>
          </a:p>
        </p:txBody>
      </p:sp>
      <p:sp>
        <p:nvSpPr>
          <p:cNvPr id="3" name="ZoneTexte 2"/>
          <p:cNvSpPr txBox="1"/>
          <p:nvPr/>
        </p:nvSpPr>
        <p:spPr>
          <a:xfrm>
            <a:off x="827689" y="1150133"/>
            <a:ext cx="10515600" cy="830997"/>
          </a:xfrm>
          <a:prstGeom prst="rect">
            <a:avLst/>
          </a:prstGeom>
          <a:noFill/>
        </p:spPr>
        <p:txBody>
          <a:bodyPr wrap="square" rtlCol="0">
            <a:spAutoFit/>
          </a:bodyPr>
          <a:lstStyle/>
          <a:p>
            <a:r>
              <a:rPr lang="fr-FR" sz="2400" dirty="0" smtClean="0">
                <a:latin typeface="Times New Roman" pitchFamily="18" charset="0"/>
                <a:cs typeface="Times New Roman" pitchFamily="18" charset="0"/>
              </a:rPr>
              <a:t>Dernier chapitre, dialogue avec l’aumônier  = évolution du personnage </a:t>
            </a:r>
          </a:p>
          <a:p>
            <a:r>
              <a:rPr lang="fr-FR" sz="2400" dirty="0" smtClean="0">
                <a:latin typeface="Times New Roman" pitchFamily="18" charset="0"/>
                <a:cs typeface="Times New Roman" pitchFamily="18" charset="0"/>
              </a:rPr>
              <a:t>                                                                      = « réécriture » du mythe ?  </a:t>
            </a:r>
            <a:endParaRPr lang="fr-FR" sz="2400" dirty="0">
              <a:latin typeface="Times New Roman" pitchFamily="18" charset="0"/>
              <a:cs typeface="Times New Roman" pitchFamily="18" charset="0"/>
            </a:endParaRPr>
          </a:p>
        </p:txBody>
      </p:sp>
      <p:sp>
        <p:nvSpPr>
          <p:cNvPr id="5" name="ZoneTexte 4"/>
          <p:cNvSpPr txBox="1"/>
          <p:nvPr/>
        </p:nvSpPr>
        <p:spPr>
          <a:xfrm>
            <a:off x="3424051" y="2238433"/>
            <a:ext cx="10515600" cy="523220"/>
          </a:xfrm>
          <a:prstGeom prst="rect">
            <a:avLst/>
          </a:prstGeom>
          <a:noFill/>
        </p:spPr>
        <p:txBody>
          <a:bodyPr wrap="square" rtlCol="0">
            <a:spAutoFit/>
          </a:bodyPr>
          <a:lstStyle/>
          <a:p>
            <a:r>
              <a:rPr lang="fr-FR" sz="2800" dirty="0" smtClean="0">
                <a:latin typeface="Times New Roman" panose="02020603050405020304" pitchFamily="18" charset="0"/>
                <a:cs typeface="Times New Roman" panose="02020603050405020304" pitchFamily="18" charset="0"/>
              </a:rPr>
              <a:t>→ Meursault s’élève à la </a:t>
            </a:r>
            <a:r>
              <a:rPr lang="fr-FR" sz="2800" b="1" dirty="0" smtClean="0">
                <a:latin typeface="Times New Roman" panose="02020603050405020304" pitchFamily="18" charset="0"/>
                <a:cs typeface="Times New Roman" panose="02020603050405020304" pitchFamily="18" charset="0"/>
              </a:rPr>
              <a:t>conscience</a:t>
            </a:r>
            <a:r>
              <a:rPr lang="fr-FR" sz="2800" dirty="0" smtClean="0">
                <a:latin typeface="Times New Roman" panose="02020603050405020304" pitchFamily="18" charset="0"/>
                <a:cs typeface="Times New Roman" panose="02020603050405020304" pitchFamily="18" charset="0"/>
              </a:rPr>
              <a:t> de l’absurde</a:t>
            </a:r>
            <a:endParaRPr lang="fr-FR" sz="2800" dirty="0">
              <a:latin typeface="Times New Roman" panose="02020603050405020304" pitchFamily="18" charset="0"/>
              <a:cs typeface="Times New Roman" panose="02020603050405020304" pitchFamily="18" charset="0"/>
            </a:endParaRPr>
          </a:p>
        </p:txBody>
      </p:sp>
      <p:sp>
        <p:nvSpPr>
          <p:cNvPr id="6" name="ZoneTexte 5"/>
          <p:cNvSpPr txBox="1"/>
          <p:nvPr/>
        </p:nvSpPr>
        <p:spPr>
          <a:xfrm>
            <a:off x="3424051" y="2932696"/>
            <a:ext cx="10515600" cy="523220"/>
          </a:xfrm>
          <a:prstGeom prst="rect">
            <a:avLst/>
          </a:prstGeom>
          <a:noFill/>
        </p:spPr>
        <p:txBody>
          <a:bodyPr wrap="square" rtlCol="0">
            <a:spAutoFit/>
          </a:bodyPr>
          <a:lstStyle/>
          <a:p>
            <a:r>
              <a:rPr lang="fr-FR" sz="2800" dirty="0" smtClean="0">
                <a:latin typeface="Times New Roman" panose="02020603050405020304" pitchFamily="18" charset="0"/>
                <a:cs typeface="Times New Roman" panose="02020603050405020304" pitchFamily="18" charset="0"/>
              </a:rPr>
              <a:t>→ « La grande colère » ou la </a:t>
            </a:r>
            <a:r>
              <a:rPr lang="fr-FR" sz="2800" b="1" dirty="0" smtClean="0">
                <a:latin typeface="Times New Roman" panose="02020603050405020304" pitchFamily="18" charset="0"/>
                <a:cs typeface="Times New Roman" panose="02020603050405020304" pitchFamily="18" charset="0"/>
              </a:rPr>
              <a:t>révolte</a:t>
            </a:r>
            <a:r>
              <a:rPr lang="fr-FR" sz="2800" dirty="0" smtClean="0">
                <a:latin typeface="Times New Roman" panose="02020603050405020304" pitchFamily="18" charset="0"/>
                <a:cs typeface="Times New Roman" panose="02020603050405020304" pitchFamily="18" charset="0"/>
              </a:rPr>
              <a:t> de Meursault  </a:t>
            </a:r>
            <a:endParaRPr lang="fr-FR" sz="2800" dirty="0">
              <a:latin typeface="Times New Roman" panose="02020603050405020304" pitchFamily="18" charset="0"/>
              <a:cs typeface="Times New Roman" panose="02020603050405020304" pitchFamily="18" charset="0"/>
            </a:endParaRPr>
          </a:p>
        </p:txBody>
      </p:sp>
      <p:sp>
        <p:nvSpPr>
          <p:cNvPr id="7" name="ZoneTexte 6"/>
          <p:cNvSpPr txBox="1"/>
          <p:nvPr/>
        </p:nvSpPr>
        <p:spPr>
          <a:xfrm>
            <a:off x="3424051" y="4734479"/>
            <a:ext cx="10515600" cy="523220"/>
          </a:xfrm>
          <a:prstGeom prst="rect">
            <a:avLst/>
          </a:prstGeom>
          <a:noFill/>
        </p:spPr>
        <p:txBody>
          <a:bodyPr wrap="square" rtlCol="0">
            <a:spAutoFit/>
          </a:bodyPr>
          <a:lstStyle/>
          <a:p>
            <a:r>
              <a:rPr lang="fr-FR" sz="2800" dirty="0" smtClean="0">
                <a:latin typeface="Times New Roman" panose="02020603050405020304" pitchFamily="18" charset="0"/>
                <a:cs typeface="Times New Roman" panose="02020603050405020304" pitchFamily="18" charset="0"/>
              </a:rPr>
              <a:t>→ Meursault accède à une forme de </a:t>
            </a:r>
            <a:r>
              <a:rPr lang="fr-FR" sz="2800" b="1" dirty="0" smtClean="0">
                <a:latin typeface="Times New Roman" panose="02020603050405020304" pitchFamily="18" charset="0"/>
                <a:cs typeface="Times New Roman" panose="02020603050405020304" pitchFamily="18" charset="0"/>
              </a:rPr>
              <a:t>bonheur</a:t>
            </a:r>
            <a:endParaRPr lang="fr-FR" sz="2800" b="1"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4760816" y="3467029"/>
            <a:ext cx="6139413" cy="1200329"/>
          </a:xfrm>
          <a:prstGeom prst="rect">
            <a:avLst/>
          </a:prstGeom>
          <a:noFill/>
        </p:spPr>
        <p:txBody>
          <a:bodyPr wrap="square" rtlCol="0">
            <a:spAutoFit/>
          </a:bodyPr>
          <a:lstStyle/>
          <a:p>
            <a:pPr marL="285750" indent="-285750">
              <a:buFontTx/>
              <a:buChar char="-"/>
            </a:pPr>
            <a:r>
              <a:rPr lang="fr-FR" sz="2400" b="1" dirty="0" smtClean="0">
                <a:solidFill>
                  <a:srgbClr val="0070C0"/>
                </a:solidFill>
              </a:rPr>
              <a:t>Refuse l’idée Dieu (pp.176-177)</a:t>
            </a:r>
          </a:p>
          <a:p>
            <a:pPr marL="285750" indent="-285750" algn="just">
              <a:buFontTx/>
              <a:buChar char="-"/>
            </a:pPr>
            <a:r>
              <a:rPr lang="fr-FR" sz="2400" b="1" dirty="0" smtClean="0">
                <a:solidFill>
                  <a:srgbClr val="0070C0"/>
                </a:solidFill>
              </a:rPr>
              <a:t>Refuse l’idée que le monde a un sens (p.180)</a:t>
            </a:r>
          </a:p>
          <a:p>
            <a:pPr marL="285750" indent="-285750">
              <a:buFontTx/>
              <a:buChar char="-"/>
            </a:pPr>
            <a:r>
              <a:rPr lang="fr-FR" sz="2400" b="1" dirty="0" smtClean="0">
                <a:solidFill>
                  <a:srgbClr val="0070C0"/>
                </a:solidFill>
              </a:rPr>
              <a:t>Refuse tout espoir (p.185)</a:t>
            </a:r>
            <a:endParaRPr lang="fr-FR" sz="2400" b="1" dirty="0">
              <a:solidFill>
                <a:srgbClr val="0070C0"/>
              </a:solidFill>
            </a:endParaRPr>
          </a:p>
        </p:txBody>
      </p:sp>
      <p:pic>
        <p:nvPicPr>
          <p:cNvPr id="1026" name="Picture 2" descr="http://ts1.mm.bing.net/th?&amp;id=HN.608028401654367563&amp;w=300&amp;h=300&amp;c=0&amp;pid=1.9&amp;rs=0&amp;p=0"/>
          <p:cNvPicPr>
            <a:picLocks noChangeAspect="1" noChangeArrowheads="1"/>
          </p:cNvPicPr>
          <p:nvPr/>
        </p:nvPicPr>
        <p:blipFill>
          <a:blip r:embed="rId2" cstate="print"/>
          <a:srcRect/>
          <a:stretch>
            <a:fillRect/>
          </a:stretch>
        </p:blipFill>
        <p:spPr bwMode="auto">
          <a:xfrm>
            <a:off x="391904" y="1981130"/>
            <a:ext cx="2953724" cy="3268601"/>
          </a:xfrm>
          <a:prstGeom prst="rect">
            <a:avLst/>
          </a:prstGeom>
          <a:noFill/>
        </p:spPr>
      </p:pic>
      <p:sp>
        <p:nvSpPr>
          <p:cNvPr id="9" name="ZoneTexte 8"/>
          <p:cNvSpPr txBox="1"/>
          <p:nvPr/>
        </p:nvSpPr>
        <p:spPr>
          <a:xfrm>
            <a:off x="419548" y="5314277"/>
            <a:ext cx="4356847" cy="523220"/>
          </a:xfrm>
          <a:prstGeom prst="rect">
            <a:avLst/>
          </a:prstGeom>
          <a:noFill/>
        </p:spPr>
        <p:txBody>
          <a:bodyPr wrap="square" rtlCol="0">
            <a:spAutoFit/>
          </a:bodyPr>
          <a:lstStyle/>
          <a:p>
            <a:r>
              <a:rPr lang="fr-FR" sz="2800" b="1" dirty="0" smtClean="0">
                <a:ln w="10541" cmpd="sng">
                  <a:solidFill>
                    <a:schemeClr val="accent1">
                      <a:shade val="88000"/>
                      <a:satMod val="110000"/>
                    </a:schemeClr>
                  </a:solidFill>
                  <a:prstDash val="solid"/>
                </a:ln>
                <a:solidFill>
                  <a:srgbClr val="FF0000"/>
                </a:solidFill>
              </a:rPr>
              <a:t>Conditions de ce bonheur ?  </a:t>
            </a:r>
            <a:endParaRPr lang="fr-FR" sz="2800" dirty="0">
              <a:ln w="10541" cmpd="sng">
                <a:solidFill>
                  <a:srgbClr val="FF0000"/>
                </a:solidFill>
                <a:prstDash val="solid"/>
              </a:ln>
              <a:solidFill>
                <a:srgbClr val="FF0000"/>
              </a:solidFill>
            </a:endParaRPr>
          </a:p>
        </p:txBody>
      </p:sp>
      <p:sp>
        <p:nvSpPr>
          <p:cNvPr id="10" name="ZoneTexte 9"/>
          <p:cNvSpPr txBox="1"/>
          <p:nvPr/>
        </p:nvSpPr>
        <p:spPr>
          <a:xfrm>
            <a:off x="2065468" y="5884432"/>
            <a:ext cx="8616876" cy="523220"/>
          </a:xfrm>
          <a:prstGeom prst="rect">
            <a:avLst/>
          </a:prstGeom>
          <a:noFill/>
        </p:spPr>
        <p:txBody>
          <a:bodyPr wrap="square" rtlCol="0">
            <a:spAutoFit/>
          </a:bodyPr>
          <a:lstStyle/>
          <a:p>
            <a:pPr algn="ctr"/>
            <a:r>
              <a:rPr lang="fr-F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Absence totale d’espoir et adhésion au présent. </a:t>
            </a:r>
            <a:endPar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2752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checkerboard(across)">
                                      <p:cBhvr>
                                        <p:cTn id="17" dur="500"/>
                                        <p:tgtEl>
                                          <p:spTgt spid="1026"/>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checkerboard(across)">
                                      <p:cBhvr>
                                        <p:cTn id="30" dur="500"/>
                                        <p:tgtEl>
                                          <p:spTgt spid="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animEffect transition="in" filter="checkerboard(across)">
                                      <p:cBhvr>
                                        <p:cTn id="35" dur="500"/>
                                        <p:tgtEl>
                                          <p:spTgt spid="8">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checkerboard(across)">
                                      <p:cBhvr>
                                        <p:cTn id="40" dur="500"/>
                                        <p:tgtEl>
                                          <p:spTgt spid="8">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box(in)">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checkerboard(across)">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checkerboard(across)">
                                      <p:cBhvr>
                                        <p:cTn id="5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lstStyle/>
          <a:p>
            <a:pPr algn="ct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I. Qu’est-ce que l’absurde selon Camus ? </a:t>
            </a:r>
            <a:endParaRPr lang="fr-FR" b="1" i="1" dirty="0">
              <a:latin typeface="Times New Roman" panose="02020603050405020304" pitchFamily="18" charset="0"/>
              <a:cs typeface="Times New Roman" panose="02020603050405020304" pitchFamily="18" charset="0"/>
            </a:endParaRPr>
          </a:p>
        </p:txBody>
      </p:sp>
      <p:pic>
        <p:nvPicPr>
          <p:cNvPr id="3" name="Image 2"/>
          <p:cNvPicPr>
            <a:picLocks noChangeAspect="1"/>
          </p:cNvPicPr>
          <p:nvPr/>
        </p:nvPicPr>
        <p:blipFill>
          <a:blip r:embed="rId2" cstate="print"/>
          <a:stretch>
            <a:fillRect/>
          </a:stretch>
        </p:blipFill>
        <p:spPr>
          <a:xfrm>
            <a:off x="234260" y="2588986"/>
            <a:ext cx="3900495" cy="3900495"/>
          </a:xfrm>
          <a:prstGeom prst="rect">
            <a:avLst/>
          </a:prstGeom>
        </p:spPr>
      </p:pic>
      <p:sp>
        <p:nvSpPr>
          <p:cNvPr id="4" name="ZoneTexte 3"/>
          <p:cNvSpPr txBox="1"/>
          <p:nvPr/>
        </p:nvSpPr>
        <p:spPr>
          <a:xfrm>
            <a:off x="838200" y="1878227"/>
            <a:ext cx="10515600" cy="523220"/>
          </a:xfrm>
          <a:prstGeom prst="rect">
            <a:avLst/>
          </a:prstGeom>
          <a:solidFill>
            <a:schemeClr val="accent4">
              <a:lumMod val="40000"/>
              <a:lumOff val="60000"/>
            </a:schemeClr>
          </a:solidFill>
        </p:spPr>
        <p:txBody>
          <a:bodyPr wrap="square" rtlCol="0">
            <a:spAutoFit/>
          </a:bodyPr>
          <a:lstStyle/>
          <a:p>
            <a:pPr algn="ctr"/>
            <a:r>
              <a:rPr lang="fr-FR" sz="2800" b="1" dirty="0" smtClean="0">
                <a:latin typeface="Times New Roman" panose="02020603050405020304" pitchFamily="18" charset="0"/>
                <a:cs typeface="Times New Roman" panose="02020603050405020304" pitchFamily="18" charset="0"/>
              </a:rPr>
              <a:t>1) La définition de l’absurde dans </a:t>
            </a:r>
            <a:r>
              <a:rPr lang="fr-FR" sz="2800" b="1" i="1" dirty="0" smtClean="0">
                <a:latin typeface="Times New Roman" panose="02020603050405020304" pitchFamily="18" charset="0"/>
                <a:cs typeface="Times New Roman" panose="02020603050405020304" pitchFamily="18" charset="0"/>
              </a:rPr>
              <a:t>Le Mythe de Sisyphe </a:t>
            </a:r>
            <a:r>
              <a:rPr lang="fr-FR" sz="2800" b="1" dirty="0" smtClean="0">
                <a:latin typeface="Times New Roman" panose="02020603050405020304" pitchFamily="18" charset="0"/>
                <a:cs typeface="Times New Roman" panose="02020603050405020304" pitchFamily="18" charset="0"/>
              </a:rPr>
              <a:t>(1942)</a:t>
            </a:r>
            <a:endParaRPr lang="fr-FR" sz="2800" b="1" dirty="0">
              <a:latin typeface="Times New Roman" panose="02020603050405020304" pitchFamily="18" charset="0"/>
              <a:cs typeface="Times New Roman" panose="02020603050405020304" pitchFamily="18" charset="0"/>
            </a:endParaRPr>
          </a:p>
        </p:txBody>
      </p:sp>
      <p:sp>
        <p:nvSpPr>
          <p:cNvPr id="5" name="ZoneTexte 4"/>
          <p:cNvSpPr txBox="1"/>
          <p:nvPr/>
        </p:nvSpPr>
        <p:spPr>
          <a:xfrm>
            <a:off x="3701142" y="2718768"/>
            <a:ext cx="7652657" cy="492443"/>
          </a:xfrm>
          <a:prstGeom prst="rect">
            <a:avLst/>
          </a:prstGeom>
          <a:noFill/>
        </p:spPr>
        <p:txBody>
          <a:bodyPr wrap="square" rtlCol="0">
            <a:spAutoFit/>
          </a:bodyPr>
          <a:lstStyle/>
          <a:p>
            <a:r>
              <a:rPr lang="fr-FR" sz="2600" dirty="0" smtClean="0">
                <a:latin typeface="Times New Roman" panose="02020603050405020304" pitchFamily="18" charset="0"/>
                <a:cs typeface="Times New Roman" panose="02020603050405020304" pitchFamily="18" charset="0"/>
              </a:rPr>
              <a:t>▪ Sous-titré : « Essai sur l’absurde » </a:t>
            </a:r>
            <a:endParaRPr lang="fr-FR" sz="2600" dirty="0">
              <a:latin typeface="Times New Roman" panose="02020603050405020304" pitchFamily="18" charset="0"/>
              <a:cs typeface="Times New Roman" panose="02020603050405020304" pitchFamily="18" charset="0"/>
            </a:endParaRPr>
          </a:p>
        </p:txBody>
      </p:sp>
      <p:sp>
        <p:nvSpPr>
          <p:cNvPr id="6" name="ZoneTexte 5"/>
          <p:cNvSpPr txBox="1"/>
          <p:nvPr/>
        </p:nvSpPr>
        <p:spPr>
          <a:xfrm>
            <a:off x="3701142" y="3358580"/>
            <a:ext cx="7652657" cy="492443"/>
          </a:xfrm>
          <a:prstGeom prst="rect">
            <a:avLst/>
          </a:prstGeom>
          <a:noFill/>
        </p:spPr>
        <p:txBody>
          <a:bodyPr wrap="square" rtlCol="0">
            <a:spAutoFit/>
          </a:bodyPr>
          <a:lstStyle/>
          <a:p>
            <a:r>
              <a:rPr lang="fr-FR" sz="2600" dirty="0" smtClean="0">
                <a:latin typeface="Times New Roman" panose="02020603050405020304" pitchFamily="18" charset="0"/>
                <a:cs typeface="Times New Roman" panose="02020603050405020304" pitchFamily="18" charset="0"/>
              </a:rPr>
              <a:t>▪ Publié la même année que </a:t>
            </a:r>
            <a:r>
              <a:rPr lang="fr-FR" sz="2600" i="1" dirty="0" smtClean="0">
                <a:latin typeface="Times New Roman" panose="02020603050405020304" pitchFamily="18" charset="0"/>
                <a:cs typeface="Times New Roman" panose="02020603050405020304" pitchFamily="18" charset="0"/>
              </a:rPr>
              <a:t>L’Étranger</a:t>
            </a:r>
            <a:endParaRPr lang="fr-FR" sz="2600" i="1" dirty="0">
              <a:latin typeface="Times New Roman" panose="02020603050405020304" pitchFamily="18" charset="0"/>
              <a:cs typeface="Times New Roman" panose="02020603050405020304" pitchFamily="18" charset="0"/>
            </a:endParaRPr>
          </a:p>
        </p:txBody>
      </p:sp>
      <p:sp>
        <p:nvSpPr>
          <p:cNvPr id="7" name="ZoneTexte 6"/>
          <p:cNvSpPr txBox="1"/>
          <p:nvPr/>
        </p:nvSpPr>
        <p:spPr>
          <a:xfrm>
            <a:off x="3701142" y="3998392"/>
            <a:ext cx="7652657" cy="1815882"/>
          </a:xfrm>
          <a:prstGeom prst="rect">
            <a:avLst/>
          </a:prstGeom>
          <a:noFill/>
        </p:spPr>
        <p:txBody>
          <a:bodyPr wrap="square" rtlCol="0">
            <a:spAutoFit/>
          </a:bodyPr>
          <a:lstStyle/>
          <a:p>
            <a:pPr algn="ctr"/>
            <a:r>
              <a:rPr lang="fr-FR" sz="2800" dirty="0" smtClean="0">
                <a:solidFill>
                  <a:srgbClr val="002060"/>
                </a:solidFill>
                <a:latin typeface="Times New Roman" panose="02020603050405020304" pitchFamily="18" charset="0"/>
                <a:cs typeface="Times New Roman" panose="02020603050405020304" pitchFamily="18" charset="0"/>
              </a:rPr>
              <a:t>« Un roman n’est jamais qu’une philosophie mise en images (…) dans un bon roman, toute la philosophie est passée dans les images » </a:t>
            </a:r>
          </a:p>
          <a:p>
            <a:pPr algn="ctr"/>
            <a:r>
              <a:rPr lang="fr-FR" sz="2400" dirty="0" smtClean="0">
                <a:latin typeface="Times New Roman" panose="02020603050405020304" pitchFamily="18" charset="0"/>
                <a:cs typeface="Times New Roman" panose="02020603050405020304" pitchFamily="18" charset="0"/>
              </a:rPr>
              <a:t>(compte-rendu du livre </a:t>
            </a:r>
            <a:r>
              <a:rPr lang="fr-FR" sz="2400" i="1" dirty="0" smtClean="0">
                <a:latin typeface="Times New Roman" panose="02020603050405020304" pitchFamily="18" charset="0"/>
                <a:cs typeface="Times New Roman" panose="02020603050405020304" pitchFamily="18" charset="0"/>
              </a:rPr>
              <a:t>La Nausée </a:t>
            </a:r>
            <a:r>
              <a:rPr lang="fr-FR" sz="2400" dirty="0" smtClean="0">
                <a:latin typeface="Times New Roman" panose="02020603050405020304" pitchFamily="18" charset="0"/>
                <a:cs typeface="Times New Roman" panose="02020603050405020304" pitchFamily="18" charset="0"/>
              </a:rPr>
              <a:t>de J.-P. </a:t>
            </a:r>
            <a:r>
              <a:rPr lang="fr-FR" sz="2400" b="1" dirty="0" smtClean="0">
                <a:latin typeface="Times New Roman" panose="02020603050405020304" pitchFamily="18" charset="0"/>
                <a:cs typeface="Times New Roman" panose="02020603050405020304" pitchFamily="18" charset="0"/>
              </a:rPr>
              <a:t>Sartre</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3666216" y="5997038"/>
            <a:ext cx="8156123" cy="492443"/>
          </a:xfrm>
          <a:prstGeom prst="rect">
            <a:avLst/>
          </a:prstGeom>
          <a:solidFill>
            <a:srgbClr val="FFFF00"/>
          </a:solidFill>
        </p:spPr>
        <p:txBody>
          <a:bodyPr wrap="square" rtlCol="0">
            <a:spAutoFit/>
          </a:bodyPr>
          <a:lstStyle/>
          <a:p>
            <a:pPr algn="just"/>
            <a:r>
              <a:rPr lang="fr-FR" sz="2600" i="1" dirty="0" smtClean="0">
                <a:latin typeface="Times New Roman" panose="02020603050405020304" pitchFamily="18" charset="0"/>
                <a:cs typeface="Times New Roman" panose="02020603050405020304" pitchFamily="18" charset="0"/>
              </a:rPr>
              <a:t>E</a:t>
            </a:r>
            <a:r>
              <a:rPr lang="fr-FR" sz="2600" dirty="0" smtClean="0">
                <a:latin typeface="Times New Roman" panose="02020603050405020304" pitchFamily="18" charset="0"/>
                <a:cs typeface="Times New Roman" panose="02020603050405020304" pitchFamily="18" charset="0"/>
              </a:rPr>
              <a:t> =˃ « mise en images » de la philosophie exposée dans </a:t>
            </a:r>
            <a:r>
              <a:rPr lang="fr-FR" sz="2600" i="1" dirty="0" smtClean="0">
                <a:latin typeface="Times New Roman" panose="02020603050405020304" pitchFamily="18" charset="0"/>
                <a:cs typeface="Times New Roman" panose="02020603050405020304" pitchFamily="18" charset="0"/>
              </a:rPr>
              <a:t>MS</a:t>
            </a:r>
            <a:endParaRPr lang="fr-FR" sz="2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86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ox(in)">
                                      <p:cBhvr>
                                        <p:cTn id="25" dur="500"/>
                                        <p:tgtEl>
                                          <p:spTgt spid="7">
                                            <p:txEl>
                                              <p:pRg st="0" end="0"/>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box(in)">
                                      <p:cBhvr>
                                        <p:cTn id="28" dur="5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4209143" y="261257"/>
            <a:ext cx="3773715" cy="206465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800" b="1" dirty="0" smtClean="0">
                <a:latin typeface="Times New Roman" panose="02020603050405020304" pitchFamily="18" charset="0"/>
                <a:cs typeface="Times New Roman" panose="02020603050405020304" pitchFamily="18" charset="0"/>
              </a:rPr>
              <a:t>L’absurde</a:t>
            </a:r>
            <a:endParaRPr lang="fr-FR" sz="2800" b="1" dirty="0">
              <a:latin typeface="Times New Roman" panose="02020603050405020304" pitchFamily="18" charset="0"/>
              <a:cs typeface="Times New Roman" panose="02020603050405020304" pitchFamily="18" charset="0"/>
            </a:endParaRPr>
          </a:p>
        </p:txBody>
      </p:sp>
      <p:sp>
        <p:nvSpPr>
          <p:cNvPr id="4" name="Ellipse 3"/>
          <p:cNvSpPr/>
          <p:nvPr/>
        </p:nvSpPr>
        <p:spPr>
          <a:xfrm>
            <a:off x="1607458" y="2656114"/>
            <a:ext cx="2416628" cy="191588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400" dirty="0" smtClean="0">
                <a:latin typeface="Times New Roman" panose="02020603050405020304" pitchFamily="18" charset="0"/>
                <a:cs typeface="Times New Roman" panose="02020603050405020304" pitchFamily="18" charset="0"/>
              </a:rPr>
              <a:t>La relation de l’homme au monde </a:t>
            </a:r>
            <a:endParaRPr lang="fr-FR" sz="2400" dirty="0">
              <a:latin typeface="Times New Roman" panose="02020603050405020304" pitchFamily="18" charset="0"/>
              <a:cs typeface="Times New Roman" panose="02020603050405020304" pitchFamily="18" charset="0"/>
            </a:endParaRPr>
          </a:p>
        </p:txBody>
      </p:sp>
      <p:sp>
        <p:nvSpPr>
          <p:cNvPr id="5" name="Ellipse 4"/>
          <p:cNvSpPr/>
          <p:nvPr/>
        </p:nvSpPr>
        <p:spPr>
          <a:xfrm>
            <a:off x="4702628" y="3992164"/>
            <a:ext cx="2452914" cy="191588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400" dirty="0" smtClean="0">
                <a:latin typeface="Times New Roman" panose="02020603050405020304" pitchFamily="18" charset="0"/>
                <a:cs typeface="Times New Roman" panose="02020603050405020304" pitchFamily="18" charset="0"/>
              </a:rPr>
              <a:t>Une prise de conscience</a:t>
            </a:r>
            <a:endParaRPr lang="fr-FR" sz="2400" dirty="0">
              <a:latin typeface="Times New Roman" panose="02020603050405020304" pitchFamily="18" charset="0"/>
              <a:cs typeface="Times New Roman" panose="02020603050405020304" pitchFamily="18" charset="0"/>
            </a:endParaRPr>
          </a:p>
        </p:txBody>
      </p:sp>
      <p:sp>
        <p:nvSpPr>
          <p:cNvPr id="6" name="Ellipse 5"/>
          <p:cNvSpPr/>
          <p:nvPr/>
        </p:nvSpPr>
        <p:spPr>
          <a:xfrm>
            <a:off x="8189686" y="2656114"/>
            <a:ext cx="2594427" cy="191588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400" dirty="0" smtClean="0">
                <a:latin typeface="Times New Roman" panose="02020603050405020304" pitchFamily="18" charset="0"/>
                <a:cs typeface="Times New Roman" panose="02020603050405020304" pitchFamily="18" charset="0"/>
              </a:rPr>
              <a:t>Un sentiment</a:t>
            </a:r>
            <a:endParaRPr lang="fr-FR" sz="2400" dirty="0">
              <a:latin typeface="Times New Roman" panose="02020603050405020304" pitchFamily="18" charset="0"/>
              <a:cs typeface="Times New Roman" panose="02020603050405020304" pitchFamily="18" charset="0"/>
            </a:endParaRPr>
          </a:p>
        </p:txBody>
      </p:sp>
      <p:sp>
        <p:nvSpPr>
          <p:cNvPr id="7" name="Flèche droite 6"/>
          <p:cNvSpPr/>
          <p:nvPr/>
        </p:nvSpPr>
        <p:spPr>
          <a:xfrm rot="7942789">
            <a:off x="3480306" y="2127284"/>
            <a:ext cx="1098721" cy="478971"/>
          </a:xfrm>
          <a:prstGeom prst="rightArrow">
            <a:avLst/>
          </a:prstGeom>
          <a:solidFill>
            <a:schemeClr val="accent4">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rot="5400000">
            <a:off x="5285382" y="2919554"/>
            <a:ext cx="1287407" cy="478971"/>
          </a:xfrm>
          <a:prstGeom prst="rightArrow">
            <a:avLst/>
          </a:prstGeom>
          <a:solidFill>
            <a:schemeClr val="accent4">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rot="2671756">
            <a:off x="7612975" y="2127284"/>
            <a:ext cx="1098721" cy="478971"/>
          </a:xfrm>
          <a:prstGeom prst="rightArrow">
            <a:avLst/>
          </a:prstGeom>
          <a:solidFill>
            <a:schemeClr val="accent4">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798286" y="4746172"/>
            <a:ext cx="3565071" cy="461665"/>
          </a:xfrm>
          <a:prstGeom prst="rect">
            <a:avLst/>
          </a:prstGeom>
          <a:noFill/>
        </p:spPr>
        <p:txBody>
          <a:bodyPr wrap="square" rtlCol="0">
            <a:spAutoFit/>
          </a:bodyPr>
          <a:lstStyle/>
          <a:p>
            <a:pPr algn="ctr"/>
            <a:r>
              <a:rPr lang="fr-FR" sz="2400" dirty="0" smtClean="0">
                <a:solidFill>
                  <a:srgbClr val="0070C0"/>
                </a:solidFill>
                <a:latin typeface="Times New Roman" panose="02020603050405020304" pitchFamily="18" charset="0"/>
                <a:cs typeface="Times New Roman" panose="02020603050405020304" pitchFamily="18" charset="0"/>
              </a:rPr>
              <a:t>« la notion de l’absurde »</a:t>
            </a:r>
            <a:endParaRPr lang="fr-FR" sz="2400" dirty="0">
              <a:solidFill>
                <a:srgbClr val="0070C0"/>
              </a:solidFill>
              <a:latin typeface="Times New Roman" panose="02020603050405020304" pitchFamily="18" charset="0"/>
              <a:cs typeface="Times New Roman" panose="02020603050405020304" pitchFamily="18" charset="0"/>
            </a:endParaRPr>
          </a:p>
        </p:txBody>
      </p:sp>
      <p:sp>
        <p:nvSpPr>
          <p:cNvPr id="11" name="ZoneTexte 10"/>
          <p:cNvSpPr txBox="1"/>
          <p:nvPr/>
        </p:nvSpPr>
        <p:spPr>
          <a:xfrm>
            <a:off x="7602755" y="5312229"/>
            <a:ext cx="3878045" cy="1200329"/>
          </a:xfrm>
          <a:prstGeom prst="rect">
            <a:avLst/>
          </a:prstGeom>
          <a:noFill/>
        </p:spPr>
        <p:txBody>
          <a:bodyPr wrap="square" rtlCol="0">
            <a:spAutoFit/>
          </a:bodyPr>
          <a:lstStyle/>
          <a:p>
            <a:pPr algn="ctr"/>
            <a:r>
              <a:rPr lang="fr-FR" sz="2400" dirty="0" smtClean="0">
                <a:solidFill>
                  <a:srgbClr val="0070C0"/>
                </a:solidFill>
                <a:latin typeface="Times New Roman" panose="02020603050405020304" pitchFamily="18" charset="0"/>
                <a:cs typeface="Times New Roman" panose="02020603050405020304" pitchFamily="18" charset="0"/>
              </a:rPr>
              <a:t>L’absurde tel qu’il est vécu par l’homme </a:t>
            </a:r>
            <a:endParaRPr lang="fr-FR" sz="2400" dirty="0">
              <a:solidFill>
                <a:srgbClr val="0070C0"/>
              </a:solidFill>
              <a:latin typeface="Times New Roman" panose="02020603050405020304" pitchFamily="18" charset="0"/>
              <a:cs typeface="Times New Roman" panose="02020603050405020304" pitchFamily="18" charset="0"/>
            </a:endParaRPr>
          </a:p>
          <a:p>
            <a:pPr algn="ctr"/>
            <a:r>
              <a:rPr lang="fr-FR" sz="2400" dirty="0" smtClean="0">
                <a:solidFill>
                  <a:srgbClr val="0070C0"/>
                </a:solidFill>
                <a:latin typeface="Times New Roman" panose="02020603050405020304" pitchFamily="18" charset="0"/>
                <a:cs typeface="Times New Roman" panose="02020603050405020304" pitchFamily="18" charset="0"/>
              </a:rPr>
              <a:t>(« l’homme absurde »)</a:t>
            </a:r>
            <a:endParaRPr lang="fr-FR" sz="2400" dirty="0">
              <a:solidFill>
                <a:srgbClr val="0070C0"/>
              </a:solidFill>
              <a:latin typeface="Times New Roman" panose="02020603050405020304" pitchFamily="18" charset="0"/>
              <a:cs typeface="Times New Roman" panose="02020603050405020304" pitchFamily="18" charset="0"/>
            </a:endParaRPr>
          </a:p>
        </p:txBody>
      </p:sp>
      <p:sp>
        <p:nvSpPr>
          <p:cNvPr id="14" name="Flèche droite 13"/>
          <p:cNvSpPr/>
          <p:nvPr/>
        </p:nvSpPr>
        <p:spPr>
          <a:xfrm rot="5400000">
            <a:off x="9138555" y="4746172"/>
            <a:ext cx="696686" cy="461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droite 14"/>
          <p:cNvSpPr/>
          <p:nvPr/>
        </p:nvSpPr>
        <p:spPr>
          <a:xfrm>
            <a:off x="7060778" y="5446385"/>
            <a:ext cx="696686" cy="461665"/>
          </a:xfrm>
          <a:prstGeom prst="rightArrow">
            <a:avLst>
              <a:gd name="adj1" fmla="val 50000"/>
              <a:gd name="adj2" fmla="val 531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2200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heckerboard(across)">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heckerboard(across)">
                                      <p:cBhvr>
                                        <p:cTn id="20" dur="500"/>
                                        <p:tgtEl>
                                          <p:spTgt spid="8"/>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heckerboard(across)">
                                      <p:cBhvr>
                                        <p:cTn id="28" dur="500"/>
                                        <p:tgtEl>
                                          <p:spTgt spid="9"/>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heckerboard(across)">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checkerboard(across)">
                                      <p:cBhvr>
                                        <p:cTn id="36" dur="500"/>
                                        <p:tgtEl>
                                          <p:spTgt spid="14"/>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checkerboard(across)">
                                      <p:cBhvr>
                                        <p:cTn id="39" dur="500"/>
                                        <p:tgtEl>
                                          <p:spTgt spid="15"/>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heckerboard(across)">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6400" y="348343"/>
            <a:ext cx="11582399" cy="584775"/>
          </a:xfrm>
          <a:prstGeom prst="rect">
            <a:avLst/>
          </a:prstGeom>
          <a:solidFill>
            <a:schemeClr val="accent4">
              <a:lumMod val="20000"/>
              <a:lumOff val="80000"/>
            </a:schemeClr>
          </a:solidFill>
        </p:spPr>
        <p:txBody>
          <a:bodyPr wrap="square" rtlCol="0">
            <a:spAutoFit/>
          </a:bodyPr>
          <a:lstStyle/>
          <a:p>
            <a:pPr algn="ctr"/>
            <a:r>
              <a:rPr lang="fr-FR" sz="3200" b="1" dirty="0" smtClean="0">
                <a:latin typeface="Times New Roman" panose="02020603050405020304" pitchFamily="18" charset="0"/>
                <a:cs typeface="Times New Roman" panose="02020603050405020304" pitchFamily="18" charset="0"/>
              </a:rPr>
              <a:t>a. L’absurde comme relation de l’homme au monde</a:t>
            </a:r>
            <a:endParaRPr lang="fr-FR" sz="3200" b="1" dirty="0">
              <a:latin typeface="Times New Roman" panose="02020603050405020304" pitchFamily="18" charset="0"/>
              <a:cs typeface="Times New Roman" panose="02020603050405020304" pitchFamily="18" charset="0"/>
            </a:endParaRPr>
          </a:p>
        </p:txBody>
      </p:sp>
      <p:sp>
        <p:nvSpPr>
          <p:cNvPr id="4" name="ZoneTexte 3"/>
          <p:cNvSpPr txBox="1"/>
          <p:nvPr/>
        </p:nvSpPr>
        <p:spPr>
          <a:xfrm>
            <a:off x="1124356" y="990534"/>
            <a:ext cx="10377714" cy="52322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fr-FR" sz="2800" b="1" dirty="0" smtClean="0">
                <a:ln/>
                <a:solidFill>
                  <a:srgbClr val="0070C0"/>
                </a:solidFill>
              </a:rPr>
              <a:t>L’absurde = ce qui se passe entre l’homme </a:t>
            </a:r>
            <a:r>
              <a:rPr lang="fr-FR" sz="2800" b="1" i="1" dirty="0" smtClean="0">
                <a:ln/>
                <a:solidFill>
                  <a:srgbClr val="0070C0"/>
                </a:solidFill>
              </a:rPr>
              <a:t>et</a:t>
            </a:r>
            <a:r>
              <a:rPr lang="fr-FR" sz="2800" b="1" dirty="0" smtClean="0">
                <a:ln/>
                <a:solidFill>
                  <a:srgbClr val="0070C0"/>
                </a:solidFill>
              </a:rPr>
              <a:t> le monde</a:t>
            </a:r>
            <a:endParaRPr lang="fr-FR" sz="2800" b="1" dirty="0">
              <a:ln/>
              <a:solidFill>
                <a:srgbClr val="0070C0"/>
              </a:solidFill>
            </a:endParaRPr>
          </a:p>
        </p:txBody>
      </p:sp>
      <p:pic>
        <p:nvPicPr>
          <p:cNvPr id="7" name="Image 6"/>
          <p:cNvPicPr>
            <a:picLocks noChangeAspect="1"/>
          </p:cNvPicPr>
          <p:nvPr/>
        </p:nvPicPr>
        <p:blipFill>
          <a:blip r:embed="rId2" cstate="print"/>
          <a:stretch>
            <a:fillRect/>
          </a:stretch>
        </p:blipFill>
        <p:spPr>
          <a:xfrm>
            <a:off x="1089572" y="1598445"/>
            <a:ext cx="2883338" cy="1730004"/>
          </a:xfrm>
          <a:prstGeom prst="rect">
            <a:avLst/>
          </a:prstGeom>
        </p:spPr>
      </p:pic>
      <p:sp>
        <p:nvSpPr>
          <p:cNvPr id="8" name="Bulle ronde 7"/>
          <p:cNvSpPr/>
          <p:nvPr/>
        </p:nvSpPr>
        <p:spPr>
          <a:xfrm>
            <a:off x="4117052" y="1561160"/>
            <a:ext cx="3713155" cy="1951295"/>
          </a:xfrm>
          <a:prstGeom prst="wedgeEllipseCallout">
            <a:avLst>
              <a:gd name="adj1" fmla="val -81062"/>
              <a:gd name="adj2" fmla="val 68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200" dirty="0" smtClean="0">
              <a:latin typeface="Times New Roman" panose="02020603050405020304" pitchFamily="18" charset="0"/>
              <a:cs typeface="Times New Roman" panose="02020603050405020304" pitchFamily="18" charset="0"/>
            </a:endParaRPr>
          </a:p>
          <a:p>
            <a:pPr algn="ctr"/>
            <a:r>
              <a:rPr lang="fr-FR" sz="2200" dirty="0" smtClean="0">
                <a:latin typeface="Times New Roman" panose="02020603050405020304" pitchFamily="18" charset="0"/>
                <a:cs typeface="Times New Roman" panose="02020603050405020304" pitchFamily="18" charset="0"/>
              </a:rPr>
              <a:t>«  L’absurde n’est pas dans l’homme, ni dans le monde, mais dans leur présence commune. » </a:t>
            </a:r>
          </a:p>
          <a:p>
            <a:pPr algn="ctr"/>
            <a:endParaRPr lang="fr-FR" sz="2200" dirty="0">
              <a:latin typeface="Times New Roman" panose="02020603050405020304" pitchFamily="18" charset="0"/>
              <a:cs typeface="Times New Roman" panose="02020603050405020304" pitchFamily="18" charset="0"/>
            </a:endParaRPr>
          </a:p>
        </p:txBody>
      </p:sp>
      <p:sp>
        <p:nvSpPr>
          <p:cNvPr id="10" name="Ellipse 9"/>
          <p:cNvSpPr/>
          <p:nvPr/>
        </p:nvSpPr>
        <p:spPr>
          <a:xfrm>
            <a:off x="7243128" y="1603953"/>
            <a:ext cx="2950406" cy="1839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FR" sz="2200" dirty="0" smtClean="0">
              <a:solidFill>
                <a:prstClr val="white"/>
              </a:solidFill>
              <a:latin typeface="Times New Roman" panose="02020603050405020304" pitchFamily="18" charset="0"/>
              <a:cs typeface="Times New Roman" panose="02020603050405020304" pitchFamily="18" charset="0"/>
            </a:endParaRPr>
          </a:p>
          <a:p>
            <a:pPr lvl="0" algn="ctr"/>
            <a:r>
              <a:rPr lang="fr-FR" sz="2200" dirty="0" smtClean="0">
                <a:solidFill>
                  <a:prstClr val="white"/>
                </a:solidFill>
                <a:latin typeface="Times New Roman" panose="02020603050405020304" pitchFamily="18" charset="0"/>
                <a:cs typeface="Times New Roman" panose="02020603050405020304" pitchFamily="18" charset="0"/>
              </a:rPr>
              <a:t>«</a:t>
            </a:r>
            <a:r>
              <a:rPr lang="fr-FR" sz="2200" dirty="0">
                <a:solidFill>
                  <a:prstClr val="white"/>
                </a:solidFill>
                <a:latin typeface="Times New Roman" panose="02020603050405020304" pitchFamily="18" charset="0"/>
                <a:cs typeface="Times New Roman" panose="02020603050405020304" pitchFamily="18" charset="0"/>
              </a:rPr>
              <a:t> L’absurde dépend autant de l’homme que du monde »</a:t>
            </a:r>
          </a:p>
          <a:p>
            <a:pPr algn="ctr"/>
            <a:endParaRPr lang="fr-FR" sz="2200" dirty="0"/>
          </a:p>
        </p:txBody>
      </p:sp>
      <p:sp>
        <p:nvSpPr>
          <p:cNvPr id="9" name="ZoneTexte 8"/>
          <p:cNvSpPr txBox="1"/>
          <p:nvPr/>
        </p:nvSpPr>
        <p:spPr>
          <a:xfrm>
            <a:off x="613727" y="3605799"/>
            <a:ext cx="10863944" cy="954107"/>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just"/>
            <a:r>
              <a:rPr lang="fr-FR" sz="2800" b="1" dirty="0" smtClean="0">
                <a:ln/>
                <a:solidFill>
                  <a:srgbClr val="0070C0"/>
                </a:solidFill>
              </a:rPr>
              <a:t>Cette relation entre l’homme et le monde est décrite par Camus comme un « divorce » ou une « confrontation ».</a:t>
            </a:r>
            <a:endParaRPr lang="fr-FR" sz="2800" b="1" dirty="0">
              <a:ln/>
              <a:solidFill>
                <a:srgbClr val="0070C0"/>
              </a:solidFill>
            </a:endParaRPr>
          </a:p>
        </p:txBody>
      </p:sp>
      <p:sp>
        <p:nvSpPr>
          <p:cNvPr id="11" name="Rectangle 10"/>
          <p:cNvSpPr/>
          <p:nvPr/>
        </p:nvSpPr>
        <p:spPr>
          <a:xfrm>
            <a:off x="1644393" y="4671030"/>
            <a:ext cx="8858515" cy="461665"/>
          </a:xfrm>
          <a:prstGeom prst="rect">
            <a:avLst/>
          </a:prstGeom>
        </p:spPr>
        <p:txBody>
          <a:bodyPr wrap="none">
            <a:spAutoFit/>
          </a:bodyPr>
          <a:lstStyle/>
          <a:p>
            <a:r>
              <a:rPr lang="fr-FR" sz="2400" b="1" dirty="0"/>
              <a:t>O</a:t>
            </a:r>
            <a:r>
              <a:rPr lang="fr-FR" sz="2400" b="1" dirty="0" smtClean="0"/>
              <a:t>pposition, contradiction, rencontre entre deux choses contraires… </a:t>
            </a:r>
            <a:endParaRPr lang="fr-FR" sz="2400" b="1" dirty="0"/>
          </a:p>
        </p:txBody>
      </p:sp>
      <p:sp>
        <p:nvSpPr>
          <p:cNvPr id="12" name="ZoneTexte 11"/>
          <p:cNvSpPr txBox="1"/>
          <p:nvPr/>
        </p:nvSpPr>
        <p:spPr>
          <a:xfrm>
            <a:off x="1036144" y="5098147"/>
            <a:ext cx="3962400" cy="1077218"/>
          </a:xfrm>
          <a:prstGeom prst="rect">
            <a:avLst/>
          </a:prstGeom>
          <a:noFill/>
        </p:spPr>
        <p:txBody>
          <a:bodyPr wrap="square" rtlCol="0">
            <a:spAutoFit/>
          </a:bodyPr>
          <a:lstStyle/>
          <a:p>
            <a:pPr algn="ctr"/>
            <a:r>
              <a:rPr lang="fr-FR" sz="2800" dirty="0" smtClean="0"/>
              <a:t>Notre</a:t>
            </a:r>
            <a:r>
              <a:rPr lang="fr-FR" sz="3200" dirty="0" smtClean="0"/>
              <a:t> </a:t>
            </a:r>
            <a:r>
              <a:rPr lang="fr-FR" sz="3200" b="1" dirty="0" smtClean="0">
                <a:ln w="12700" cmpd="sng">
                  <a:solidFill>
                    <a:srgbClr val="00B050"/>
                  </a:solidFill>
                  <a:prstDash val="solid"/>
                </a:ln>
                <a:solidFill>
                  <a:srgbClr val="00B050"/>
                </a:solidFill>
              </a:rPr>
              <a:t>désir de trouver un sens</a:t>
            </a:r>
            <a:endParaRPr lang="fr-FR" sz="3200" dirty="0" smtClean="0"/>
          </a:p>
        </p:txBody>
      </p:sp>
      <p:sp>
        <p:nvSpPr>
          <p:cNvPr id="13" name="Double flèche horizontale 12"/>
          <p:cNvSpPr/>
          <p:nvPr/>
        </p:nvSpPr>
        <p:spPr>
          <a:xfrm>
            <a:off x="5147565" y="5376166"/>
            <a:ext cx="1944915" cy="590878"/>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7296932" y="5161707"/>
            <a:ext cx="3911599" cy="1077218"/>
          </a:xfrm>
          <a:prstGeom prst="rect">
            <a:avLst/>
          </a:prstGeom>
          <a:noFill/>
        </p:spPr>
        <p:txBody>
          <a:bodyPr wrap="square" rtlCol="0">
            <a:spAutoFit/>
          </a:bodyPr>
          <a:lstStyle/>
          <a:p>
            <a:pPr algn="ctr"/>
            <a:r>
              <a:rPr lang="fr-FR" sz="2800" dirty="0" smtClean="0"/>
              <a:t>Et l’</a:t>
            </a:r>
            <a:r>
              <a:rPr lang="fr-FR" sz="3200" dirty="0" smtClean="0">
                <a:ln w="22225">
                  <a:solidFill>
                    <a:srgbClr val="FF0000"/>
                  </a:solidFill>
                  <a:prstDash val="solid"/>
                </a:ln>
                <a:solidFill>
                  <a:srgbClr val="FF0000"/>
                </a:solidFill>
              </a:rPr>
              <a:t>absence de sens du monde </a:t>
            </a:r>
          </a:p>
        </p:txBody>
      </p:sp>
      <p:cxnSp>
        <p:nvCxnSpPr>
          <p:cNvPr id="15" name="Connecteur droit avec flèche 14"/>
          <p:cNvCxnSpPr/>
          <p:nvPr/>
        </p:nvCxnSpPr>
        <p:spPr>
          <a:xfrm>
            <a:off x="2148885" y="4476574"/>
            <a:ext cx="342442" cy="271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H="1">
            <a:off x="4540843" y="4454803"/>
            <a:ext cx="97095" cy="292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88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ox(i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ox(in)">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checkerboard(across)">
                                      <p:cBhvr>
                                        <p:cTn id="30" dur="500"/>
                                        <p:tgtEl>
                                          <p:spTgt spid="15"/>
                                        </p:tgtEl>
                                      </p:cBhvr>
                                    </p:animEffect>
                                  </p:childTnLst>
                                </p:cTn>
                              </p:par>
                              <p:par>
                                <p:cTn id="31" presetID="5" presetClass="entr" presetSubtype="1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checkerboard(across)">
                                      <p:cBhvr>
                                        <p:cTn id="33" dur="500"/>
                                        <p:tgtEl>
                                          <p:spTgt spid="17"/>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checkerboard(across)">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checkerboard(across)">
                                      <p:cBhvr>
                                        <p:cTn id="41" dur="500"/>
                                        <p:tgtEl>
                                          <p:spTgt spid="12"/>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box(in)">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checkerboard(across)">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10" grpId="0" animBg="1"/>
      <p:bldP spid="9" grpId="0"/>
      <p:bldP spid="11" grpId="0"/>
      <p:bldP spid="12" grpId="0"/>
      <p:bldP spid="13"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51543" y="638629"/>
            <a:ext cx="11219543" cy="646331"/>
          </a:xfrm>
          <a:prstGeom prst="rect">
            <a:avLst/>
          </a:prstGeom>
          <a:noFill/>
        </p:spPr>
        <p:txBody>
          <a:bodyPr wrap="square" rtlCol="0">
            <a:spAutoFit/>
          </a:bodyPr>
          <a:lstStyle/>
          <a:p>
            <a:r>
              <a:rPr lang="fr-FR" sz="3600" dirty="0" smtClean="0">
                <a:latin typeface="Times New Roman" panose="02020603050405020304" pitchFamily="18" charset="0"/>
                <a:cs typeface="Times New Roman" panose="02020603050405020304" pitchFamily="18" charset="0"/>
              </a:rPr>
              <a:t>L’</a:t>
            </a:r>
            <a:r>
              <a:rPr lang="fr-FR" sz="3600" b="1" dirty="0" smtClean="0">
                <a:ln>
                  <a:solidFill>
                    <a:srgbClr val="0070C0"/>
                  </a:solidFill>
                </a:ln>
                <a:solidFill>
                  <a:srgbClr val="0070C0"/>
                </a:solidFill>
                <a:latin typeface="Times New Roman" panose="02020603050405020304" pitchFamily="18" charset="0"/>
                <a:cs typeface="Times New Roman" panose="02020603050405020304" pitchFamily="18" charset="0"/>
              </a:rPr>
              <a:t>absurde</a:t>
            </a:r>
            <a:r>
              <a:rPr lang="fr-FR" sz="3600" dirty="0" smtClean="0">
                <a:latin typeface="Times New Roman" panose="02020603050405020304" pitchFamily="18" charset="0"/>
                <a:cs typeface="Times New Roman" panose="02020603050405020304" pitchFamily="18" charset="0"/>
              </a:rPr>
              <a:t> est la </a:t>
            </a:r>
            <a:r>
              <a:rPr lang="fr-FR" sz="3600" b="1" dirty="0" smtClean="0">
                <a:ln w="12700" cmpd="sng">
                  <a:solidFill>
                    <a:srgbClr val="0070C0"/>
                  </a:solidFill>
                  <a:prstDash val="solid"/>
                </a:ln>
                <a:solidFill>
                  <a:srgbClr val="0070C0"/>
                </a:solidFill>
                <a:latin typeface="Times New Roman" panose="02020603050405020304" pitchFamily="18" charset="0"/>
                <a:cs typeface="Times New Roman" panose="02020603050405020304" pitchFamily="18" charset="0"/>
              </a:rPr>
              <a:t>confrontation entre</a:t>
            </a:r>
            <a:r>
              <a:rPr lang="fr-FR" sz="36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r>
              <a:rPr lang="fr-FR" sz="3600" b="1" dirty="0" smtClean="0">
                <a:ln w="12700" cmpd="sng">
                  <a:solidFill>
                    <a:srgbClr val="0070C0"/>
                  </a:solidFill>
                  <a:prstDash val="solid"/>
                </a:ln>
                <a:solidFill>
                  <a:srgbClr val="0070C0"/>
                </a:solidFill>
                <a:latin typeface="Times New Roman" panose="02020603050405020304" pitchFamily="18" charset="0"/>
                <a:cs typeface="Times New Roman" panose="02020603050405020304" pitchFamily="18" charset="0"/>
              </a:rPr>
              <a:t> </a:t>
            </a:r>
            <a:endParaRPr lang="fr-FR" sz="3600" b="1" dirty="0">
              <a:ln w="12700" cmpd="sng">
                <a:solidFill>
                  <a:srgbClr val="0070C0"/>
                </a:solidFill>
                <a:prstDash val="solid"/>
              </a:ln>
              <a:solidFill>
                <a:srgbClr val="0070C0"/>
              </a:solidFill>
              <a:latin typeface="Times New Roman" panose="02020603050405020304" pitchFamily="18" charset="0"/>
              <a:cs typeface="Times New Roman" panose="02020603050405020304" pitchFamily="18" charset="0"/>
            </a:endParaRPr>
          </a:p>
        </p:txBody>
      </p:sp>
      <p:sp>
        <p:nvSpPr>
          <p:cNvPr id="5" name="ZoneTexte 4"/>
          <p:cNvSpPr txBox="1"/>
          <p:nvPr/>
        </p:nvSpPr>
        <p:spPr>
          <a:xfrm>
            <a:off x="1320801" y="1509486"/>
            <a:ext cx="10029371" cy="646331"/>
          </a:xfrm>
          <a:prstGeom prst="rect">
            <a:avLst/>
          </a:prstGeom>
          <a:noFill/>
        </p:spPr>
        <p:txBody>
          <a:bodyPr wrap="square" rtlCol="0">
            <a:spAutoFit/>
          </a:bodyPr>
          <a:lstStyle/>
          <a:p>
            <a:r>
              <a:rPr lang="fr-FR" sz="2400" dirty="0" smtClean="0"/>
              <a:t>● </a:t>
            </a:r>
            <a:r>
              <a:rPr lang="fr-FR" sz="3600" dirty="0" smtClean="0">
                <a:latin typeface="Times New Roman" panose="02020603050405020304" pitchFamily="18" charset="0"/>
                <a:cs typeface="Times New Roman" panose="02020603050405020304" pitchFamily="18" charset="0"/>
              </a:rPr>
              <a:t>La </a:t>
            </a:r>
            <a:r>
              <a:rPr lang="fr-FR" sz="3600" b="1" dirty="0" smtClean="0">
                <a:ln w="12700" cmpd="sng">
                  <a:solidFill>
                    <a:srgbClr val="0070C0"/>
                  </a:solidFill>
                  <a:prstDash val="solid"/>
                </a:ln>
                <a:solidFill>
                  <a:srgbClr val="0070C0"/>
                </a:solidFill>
                <a:latin typeface="Times New Roman" panose="02020603050405020304" pitchFamily="18" charset="0"/>
                <a:cs typeface="Times New Roman" panose="02020603050405020304" pitchFamily="18" charset="0"/>
              </a:rPr>
              <a:t>quête de sens de l’homme</a:t>
            </a:r>
            <a:endParaRPr lang="fr-FR" sz="2400" b="1" dirty="0">
              <a:ln w="12700" cmpd="sng">
                <a:solidFill>
                  <a:srgbClr val="0070C0"/>
                </a:solidFill>
                <a:prstDash val="solid"/>
              </a:ln>
              <a:solidFill>
                <a:srgbClr val="0070C0"/>
              </a:solidFill>
            </a:endParaRPr>
          </a:p>
        </p:txBody>
      </p:sp>
      <p:sp>
        <p:nvSpPr>
          <p:cNvPr id="7" name="ZoneTexte 6"/>
          <p:cNvSpPr txBox="1"/>
          <p:nvPr/>
        </p:nvSpPr>
        <p:spPr>
          <a:xfrm>
            <a:off x="1320801" y="2380343"/>
            <a:ext cx="10029371" cy="646331"/>
          </a:xfrm>
          <a:prstGeom prst="rect">
            <a:avLst/>
          </a:prstGeom>
          <a:noFill/>
        </p:spPr>
        <p:txBody>
          <a:bodyPr wrap="square" rtlCol="0">
            <a:spAutoFit/>
          </a:bodyPr>
          <a:lstStyle/>
          <a:p>
            <a:r>
              <a:rPr lang="fr-FR" sz="2400" dirty="0" smtClean="0"/>
              <a:t>● </a:t>
            </a:r>
            <a:r>
              <a:rPr lang="fr-FR" sz="3600" dirty="0" smtClean="0">
                <a:latin typeface="Times New Roman" panose="02020603050405020304" pitchFamily="18" charset="0"/>
                <a:cs typeface="Times New Roman" panose="02020603050405020304" pitchFamily="18" charset="0"/>
              </a:rPr>
              <a:t>Le </a:t>
            </a:r>
            <a:r>
              <a:rPr lang="fr-FR" sz="3600" b="1" dirty="0" smtClean="0">
                <a:ln w="9525">
                  <a:solidFill>
                    <a:srgbClr val="0070C0"/>
                  </a:solidFill>
                  <a:prstDash val="solid"/>
                </a:ln>
                <a:solidFill>
                  <a:srgbClr val="0070C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non-sens de la vie</a:t>
            </a:r>
            <a:endParaRPr lang="fr-FR" sz="2400" b="1" dirty="0">
              <a:ln w="9525">
                <a:solidFill>
                  <a:srgbClr val="0070C0"/>
                </a:solidFill>
                <a:prstDash val="solid"/>
              </a:ln>
              <a:solidFill>
                <a:srgbClr val="0070C0"/>
              </a:solidFill>
              <a:effectLst>
                <a:outerShdw blurRad="12700" dist="38100" dir="2700000" algn="tl" rotWithShape="0">
                  <a:schemeClr val="accent5">
                    <a:lumMod val="60000"/>
                    <a:lumOff val="40000"/>
                  </a:schemeClr>
                </a:outerShdw>
              </a:effectLst>
            </a:endParaRPr>
          </a:p>
        </p:txBody>
      </p:sp>
      <p:sp>
        <p:nvSpPr>
          <p:cNvPr id="8" name="ZoneTexte 7"/>
          <p:cNvSpPr txBox="1"/>
          <p:nvPr/>
        </p:nvSpPr>
        <p:spPr>
          <a:xfrm>
            <a:off x="6691086" y="2180549"/>
            <a:ext cx="5080000" cy="1200329"/>
          </a:xfrm>
          <a:prstGeom prst="rect">
            <a:avLst/>
          </a:prstGeom>
          <a:solidFill>
            <a:srgbClr val="FFFF00"/>
          </a:solidFill>
        </p:spPr>
        <p:txBody>
          <a:bodyPr wrap="square" rtlCol="0">
            <a:spAutoFit/>
          </a:bodyPr>
          <a:lstStyle/>
          <a:p>
            <a:r>
              <a:rPr lang="fr-FR" sz="2400" dirty="0" smtClean="0">
                <a:latin typeface="Times New Roman" panose="02020603050405020304" pitchFamily="18" charset="0"/>
                <a:cs typeface="Times New Roman" panose="02020603050405020304" pitchFamily="18" charset="0"/>
              </a:rPr>
              <a:t>Sens courant du mot « absurde » : </a:t>
            </a:r>
          </a:p>
          <a:p>
            <a:pPr algn="just"/>
            <a:r>
              <a:rPr lang="fr-FR" sz="2400" dirty="0" smtClean="0">
                <a:latin typeface="Times New Roman" panose="02020603050405020304" pitchFamily="18" charset="0"/>
                <a:cs typeface="Times New Roman" panose="02020603050405020304" pitchFamily="18" charset="0"/>
              </a:rPr>
              <a:t>Est absurde, ce qui est dépourvu de sens…</a:t>
            </a:r>
            <a:endParaRPr lang="fr-FR" sz="2400" dirty="0">
              <a:latin typeface="Times New Roman" panose="02020603050405020304" pitchFamily="18" charset="0"/>
              <a:cs typeface="Times New Roman" panose="02020603050405020304" pitchFamily="18" charset="0"/>
            </a:endParaRPr>
          </a:p>
        </p:txBody>
      </p:sp>
      <p:pic>
        <p:nvPicPr>
          <p:cNvPr id="9" name="Image 8"/>
          <p:cNvPicPr>
            <a:picLocks noChangeAspect="1"/>
          </p:cNvPicPr>
          <p:nvPr/>
        </p:nvPicPr>
        <p:blipFill>
          <a:blip r:embed="rId2" cstate="print"/>
          <a:stretch>
            <a:fillRect/>
          </a:stretch>
        </p:blipFill>
        <p:spPr>
          <a:xfrm>
            <a:off x="551543" y="4028773"/>
            <a:ext cx="3410858" cy="2046515"/>
          </a:xfrm>
          <a:prstGeom prst="rect">
            <a:avLst/>
          </a:prstGeom>
        </p:spPr>
      </p:pic>
      <p:sp>
        <p:nvSpPr>
          <p:cNvPr id="10" name="Bulle ronde 9"/>
          <p:cNvSpPr/>
          <p:nvPr/>
        </p:nvSpPr>
        <p:spPr>
          <a:xfrm>
            <a:off x="4078516" y="3580672"/>
            <a:ext cx="4325256" cy="2694410"/>
          </a:xfrm>
          <a:prstGeom prst="wedgeEllipseCallout">
            <a:avLst>
              <a:gd name="adj1" fmla="val -68848"/>
              <a:gd name="adj2" fmla="val 171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dirty="0" smtClean="0">
                <a:latin typeface="Times New Roman" panose="02020603050405020304" pitchFamily="18" charset="0"/>
                <a:cs typeface="Times New Roman" panose="02020603050405020304" pitchFamily="18" charset="0"/>
              </a:rPr>
              <a:t>« L’absurde naît de cette confrontation entre l’appel humain et le silence déraisonnable du monde »</a:t>
            </a:r>
            <a:endParaRPr lang="fr-FR" sz="2600" dirty="0">
              <a:latin typeface="Times New Roman" panose="02020603050405020304" pitchFamily="18" charset="0"/>
              <a:cs typeface="Times New Roman" panose="02020603050405020304" pitchFamily="18" charset="0"/>
            </a:endParaRPr>
          </a:p>
        </p:txBody>
      </p:sp>
      <p:sp>
        <p:nvSpPr>
          <p:cNvPr id="11" name="Ellipse 10"/>
          <p:cNvSpPr/>
          <p:nvPr/>
        </p:nvSpPr>
        <p:spPr>
          <a:xfrm>
            <a:off x="7765142" y="3715657"/>
            <a:ext cx="3701144" cy="2559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FR" sz="2400" dirty="0" smtClean="0">
              <a:solidFill>
                <a:prstClr val="white"/>
              </a:solidFill>
              <a:latin typeface="Times New Roman" panose="02020603050405020304" pitchFamily="18" charset="0"/>
              <a:cs typeface="Times New Roman" panose="02020603050405020304" pitchFamily="18" charset="0"/>
            </a:endParaRPr>
          </a:p>
          <a:p>
            <a:pPr lvl="0" algn="ctr"/>
            <a:r>
              <a:rPr lang="fr-FR" sz="2600" dirty="0" smtClean="0">
                <a:solidFill>
                  <a:prstClr val="white"/>
                </a:solidFill>
                <a:latin typeface="Times New Roman" panose="02020603050405020304" pitchFamily="18" charset="0"/>
                <a:cs typeface="Times New Roman" panose="02020603050405020304" pitchFamily="18" charset="0"/>
              </a:rPr>
              <a:t>« C’est ce divorce entre l’esprit qui désire et le monde qui déçoit »</a:t>
            </a:r>
            <a:endParaRPr lang="fr-FR" sz="2600" dirty="0">
              <a:solidFill>
                <a:prstClr val="white"/>
              </a:solidFill>
              <a:latin typeface="Times New Roman" panose="02020603050405020304" pitchFamily="18" charset="0"/>
              <a:cs typeface="Times New Roman" panose="02020603050405020304" pitchFamily="18" charset="0"/>
            </a:endParaRPr>
          </a:p>
          <a:p>
            <a:pPr algn="ctr"/>
            <a:endParaRPr lang="fr-FR" dirty="0"/>
          </a:p>
        </p:txBody>
      </p:sp>
      <p:sp>
        <p:nvSpPr>
          <p:cNvPr id="12" name="Flèche droite 11"/>
          <p:cNvSpPr/>
          <p:nvPr/>
        </p:nvSpPr>
        <p:spPr>
          <a:xfrm>
            <a:off x="6159062" y="2648607"/>
            <a:ext cx="420414" cy="210207"/>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1281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ox(i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6400" y="348343"/>
            <a:ext cx="11582399" cy="584775"/>
          </a:xfrm>
          <a:prstGeom prst="rect">
            <a:avLst/>
          </a:prstGeom>
          <a:solidFill>
            <a:schemeClr val="accent4">
              <a:lumMod val="20000"/>
              <a:lumOff val="80000"/>
            </a:schemeClr>
          </a:solidFill>
        </p:spPr>
        <p:txBody>
          <a:bodyPr wrap="square" rtlCol="0">
            <a:spAutoFit/>
          </a:bodyPr>
          <a:lstStyle/>
          <a:p>
            <a:pPr algn="ctr"/>
            <a:r>
              <a:rPr lang="fr-FR" sz="3200" b="1" dirty="0" smtClean="0">
                <a:latin typeface="Times New Roman" panose="02020603050405020304" pitchFamily="18" charset="0"/>
                <a:cs typeface="Times New Roman" panose="02020603050405020304" pitchFamily="18" charset="0"/>
              </a:rPr>
              <a:t>b. L’absurde comme prise de conscience et sentiment vécu</a:t>
            </a:r>
            <a:endParaRPr lang="fr-FR" sz="3200" b="1" dirty="0">
              <a:latin typeface="Times New Roman" panose="02020603050405020304" pitchFamily="18" charset="0"/>
              <a:cs typeface="Times New Roman" panose="02020603050405020304" pitchFamily="18" charset="0"/>
            </a:endParaRPr>
          </a:p>
        </p:txBody>
      </p:sp>
      <p:sp>
        <p:nvSpPr>
          <p:cNvPr id="4" name="ZoneTexte 3"/>
          <p:cNvSpPr txBox="1"/>
          <p:nvPr/>
        </p:nvSpPr>
        <p:spPr>
          <a:xfrm>
            <a:off x="406400" y="1235843"/>
            <a:ext cx="11582399" cy="1077218"/>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just"/>
            <a:r>
              <a:rPr lang="fr-FR" sz="3200" b="1" dirty="0" smtClean="0">
                <a:ln/>
                <a:solidFill>
                  <a:srgbClr val="0070C0"/>
                </a:solidFill>
              </a:rPr>
              <a:t>C’est en éprouvant le sentiment de l’absurde que l’homme parvient à prendre conscience de plusieurs choses…</a:t>
            </a:r>
            <a:endParaRPr lang="fr-FR" sz="3200" b="1" dirty="0">
              <a:ln/>
              <a:solidFill>
                <a:srgbClr val="0070C0"/>
              </a:solidFill>
            </a:endParaRPr>
          </a:p>
        </p:txBody>
      </p:sp>
      <p:sp>
        <p:nvSpPr>
          <p:cNvPr id="5" name="ZoneTexte 4"/>
          <p:cNvSpPr txBox="1"/>
          <p:nvPr/>
        </p:nvSpPr>
        <p:spPr>
          <a:xfrm>
            <a:off x="1465946" y="5203339"/>
            <a:ext cx="10522852" cy="892552"/>
          </a:xfrm>
          <a:prstGeom prst="rect">
            <a:avLst/>
          </a:prstGeom>
          <a:noFill/>
        </p:spPr>
        <p:txBody>
          <a:bodyPr wrap="square" rtlCol="0">
            <a:spAutoFit/>
          </a:bodyPr>
          <a:lstStyle/>
          <a:p>
            <a:pPr algn="just"/>
            <a:r>
              <a:rPr lang="fr-FR" sz="2600" dirty="0" smtClean="0">
                <a:latin typeface="Times New Roman" panose="02020603050405020304" pitchFamily="18" charset="0"/>
                <a:cs typeface="Times New Roman" panose="02020603050405020304" pitchFamily="18" charset="0"/>
              </a:rPr>
              <a:t>Prendre conscience du </a:t>
            </a:r>
            <a:r>
              <a:rPr lang="fr-FR" sz="2600" b="1" dirty="0" smtClean="0">
                <a:latin typeface="Times New Roman" panose="02020603050405020304" pitchFamily="18" charset="0"/>
                <a:cs typeface="Times New Roman" panose="02020603050405020304" pitchFamily="18" charset="0"/>
              </a:rPr>
              <a:t>caractère insensé de nos habitudes </a:t>
            </a:r>
            <a:r>
              <a:rPr lang="fr-FR" sz="2600" dirty="0" smtClean="0">
                <a:latin typeface="Times New Roman" panose="02020603050405020304" pitchFamily="18" charset="0"/>
                <a:cs typeface="Times New Roman" panose="02020603050405020304" pitchFamily="18" charset="0"/>
              </a:rPr>
              <a:t>et de nos occupations quotidiennes (</a:t>
            </a:r>
            <a:r>
              <a:rPr lang="fr-FR" sz="2600" b="1" dirty="0" smtClean="0">
                <a:solidFill>
                  <a:srgbClr val="0070C0"/>
                </a:solidFill>
                <a:latin typeface="Times New Roman" panose="02020603050405020304" pitchFamily="18" charset="0"/>
                <a:cs typeface="Times New Roman" panose="02020603050405020304" pitchFamily="18" charset="0"/>
              </a:rPr>
              <a:t>texte 6</a:t>
            </a:r>
            <a:r>
              <a:rPr lang="fr-FR" sz="2600" dirty="0" smtClean="0">
                <a:latin typeface="Times New Roman" panose="02020603050405020304" pitchFamily="18" charset="0"/>
                <a:cs typeface="Times New Roman" panose="02020603050405020304" pitchFamily="18" charset="0"/>
              </a:rPr>
              <a:t>)</a:t>
            </a:r>
            <a:endParaRPr lang="fr-FR" sz="2600" dirty="0">
              <a:latin typeface="Times New Roman" panose="02020603050405020304" pitchFamily="18" charset="0"/>
              <a:cs typeface="Times New Roman" panose="02020603050405020304" pitchFamily="18" charset="0"/>
            </a:endParaRPr>
          </a:p>
        </p:txBody>
      </p:sp>
      <p:sp>
        <p:nvSpPr>
          <p:cNvPr id="6" name="ZoneTexte 5"/>
          <p:cNvSpPr txBox="1"/>
          <p:nvPr/>
        </p:nvSpPr>
        <p:spPr>
          <a:xfrm>
            <a:off x="1378853" y="3897993"/>
            <a:ext cx="10813147" cy="492443"/>
          </a:xfrm>
          <a:prstGeom prst="rect">
            <a:avLst/>
          </a:prstGeom>
          <a:solidFill>
            <a:schemeClr val="bg1"/>
          </a:solidFill>
        </p:spPr>
        <p:txBody>
          <a:bodyPr wrap="square" rtlCol="0">
            <a:spAutoFit/>
          </a:bodyPr>
          <a:lstStyle/>
          <a:p>
            <a:pPr algn="just"/>
            <a:r>
              <a:rPr lang="fr-FR" sz="2600" b="1" dirty="0" smtClean="0">
                <a:latin typeface="Times New Roman" panose="02020603050405020304" pitchFamily="18" charset="0"/>
                <a:cs typeface="Times New Roman" panose="02020603050405020304" pitchFamily="18" charset="0"/>
              </a:rPr>
              <a:t>D’abord</a:t>
            </a:r>
            <a:r>
              <a:rPr lang="fr-FR" sz="2600" dirty="0" smtClean="0">
                <a:latin typeface="Times New Roman" panose="02020603050405020304" pitchFamily="18" charset="0"/>
                <a:cs typeface="Times New Roman" panose="02020603050405020304" pitchFamily="18" charset="0"/>
              </a:rPr>
              <a:t>, un </a:t>
            </a:r>
            <a:r>
              <a:rPr lang="fr-FR" sz="2600" b="1" dirty="0" smtClean="0">
                <a:latin typeface="Times New Roman" panose="02020603050405020304" pitchFamily="18" charset="0"/>
                <a:cs typeface="Times New Roman" panose="02020603050405020304" pitchFamily="18" charset="0"/>
              </a:rPr>
              <a:t>sentiment de lassitude </a:t>
            </a:r>
            <a:r>
              <a:rPr lang="fr-FR" sz="2600" dirty="0" smtClean="0">
                <a:latin typeface="Times New Roman" panose="02020603050405020304" pitchFamily="18" charset="0"/>
                <a:cs typeface="Times New Roman" panose="02020603050405020304" pitchFamily="18" charset="0"/>
              </a:rPr>
              <a:t>devant la banalité du quotidien</a:t>
            </a:r>
            <a:endParaRPr lang="fr-FR" sz="2600"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1052285" y="2374500"/>
            <a:ext cx="10290625" cy="1261884"/>
          </a:xfrm>
          <a:prstGeom prst="rect">
            <a:avLst/>
          </a:prstGeom>
          <a:noFill/>
        </p:spPr>
        <p:txBody>
          <a:bodyPr wrap="square" rtlCol="0">
            <a:spAutoFit/>
          </a:bodyPr>
          <a:lstStyle/>
          <a:p>
            <a:pPr algn="ctr"/>
            <a:r>
              <a:rPr lang="fr-FR" sz="3800" dirty="0" smtClean="0">
                <a:ln w="22225">
                  <a:solidFill>
                    <a:srgbClr val="FF0000"/>
                  </a:solidFill>
                  <a:prstDash val="solid"/>
                </a:ln>
                <a:solidFill>
                  <a:srgbClr val="FF0000"/>
                </a:solidFill>
              </a:rPr>
              <a:t>En quoi consiste le sentiment de l’absurde ? </a:t>
            </a:r>
          </a:p>
          <a:p>
            <a:pPr algn="ctr"/>
            <a:r>
              <a:rPr lang="fr-FR" sz="3800" dirty="0" smtClean="0">
                <a:ln w="22225">
                  <a:solidFill>
                    <a:srgbClr val="FF0000"/>
                  </a:solidFill>
                  <a:prstDash val="solid"/>
                </a:ln>
                <a:solidFill>
                  <a:srgbClr val="FF0000"/>
                </a:solidFill>
              </a:rPr>
              <a:t>De quoi </a:t>
            </a:r>
            <a:r>
              <a:rPr lang="fr-FR" sz="3800" dirty="0" err="1" smtClean="0">
                <a:ln w="22225">
                  <a:solidFill>
                    <a:srgbClr val="FF0000"/>
                  </a:solidFill>
                  <a:prstDash val="solid"/>
                </a:ln>
                <a:solidFill>
                  <a:srgbClr val="FF0000"/>
                </a:solidFill>
              </a:rPr>
              <a:t>prend-on</a:t>
            </a:r>
            <a:r>
              <a:rPr lang="fr-FR" sz="3800" dirty="0" smtClean="0">
                <a:ln w="22225">
                  <a:solidFill>
                    <a:srgbClr val="FF0000"/>
                  </a:solidFill>
                  <a:prstDash val="solid"/>
                </a:ln>
                <a:solidFill>
                  <a:srgbClr val="FF0000"/>
                </a:solidFill>
              </a:rPr>
              <a:t> conscience ? </a:t>
            </a:r>
            <a:endParaRPr lang="fr-FR" sz="3800" dirty="0">
              <a:ln w="22225">
                <a:solidFill>
                  <a:srgbClr val="FF0000"/>
                </a:solidFill>
                <a:prstDash val="solid"/>
              </a:ln>
              <a:solidFill>
                <a:srgbClr val="FF0000"/>
              </a:solidFill>
            </a:endParaRPr>
          </a:p>
        </p:txBody>
      </p:sp>
      <p:sp>
        <p:nvSpPr>
          <p:cNvPr id="10" name="Flèche courbée vers la droite 9"/>
          <p:cNvSpPr/>
          <p:nvPr/>
        </p:nvSpPr>
        <p:spPr>
          <a:xfrm>
            <a:off x="442686" y="4078514"/>
            <a:ext cx="936167" cy="17864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174171" y="4600507"/>
            <a:ext cx="1756228" cy="461665"/>
          </a:xfrm>
          <a:prstGeom prst="rect">
            <a:avLst/>
          </a:prstGeom>
          <a:solidFill>
            <a:schemeClr val="accent2">
              <a:lumMod val="20000"/>
              <a:lumOff val="80000"/>
            </a:schemeClr>
          </a:solidFill>
        </p:spPr>
        <p:txBody>
          <a:bodyPr wrap="square" rtlCol="0">
            <a:spAutoFit/>
          </a:bodyPr>
          <a:lstStyle/>
          <a:p>
            <a:r>
              <a:rPr lang="fr-FR" sz="2400" dirty="0" smtClean="0"/>
              <a:t>Conduit à… </a:t>
            </a:r>
            <a:endParaRPr lang="fr-FR" sz="2400" dirty="0"/>
          </a:p>
        </p:txBody>
      </p:sp>
    </p:spTree>
    <p:extLst>
      <p:ext uri="{BB962C8B-B14F-4D97-AF65-F5344CB8AC3E}">
        <p14:creationId xmlns:p14="http://schemas.microsoft.com/office/powerpoint/2010/main" val="393503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heckerboard(across)">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heckerboard(across)">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8" grpId="0"/>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90171" y="478971"/>
            <a:ext cx="10566400" cy="492443"/>
          </a:xfrm>
          <a:prstGeom prst="rect">
            <a:avLst/>
          </a:prstGeom>
          <a:noFill/>
        </p:spPr>
        <p:txBody>
          <a:bodyPr wrap="square" rtlCol="0">
            <a:spAutoFit/>
          </a:bodyPr>
          <a:lstStyle/>
          <a:p>
            <a:r>
              <a:rPr lang="fr-FR" sz="2600" b="1" dirty="0" smtClean="0">
                <a:latin typeface="Times New Roman" panose="02020603050405020304" pitchFamily="18" charset="0"/>
                <a:cs typeface="Times New Roman" panose="02020603050405020304" pitchFamily="18" charset="0"/>
              </a:rPr>
              <a:t>Ensuite</a:t>
            </a:r>
            <a:r>
              <a:rPr lang="fr-FR" sz="2600" dirty="0" smtClean="0">
                <a:latin typeface="Times New Roman" panose="02020603050405020304" pitchFamily="18" charset="0"/>
                <a:cs typeface="Times New Roman" panose="02020603050405020304" pitchFamily="18" charset="0"/>
              </a:rPr>
              <a:t>, le </a:t>
            </a:r>
            <a:r>
              <a:rPr lang="fr-FR" sz="2600" b="1" dirty="0" smtClean="0">
                <a:latin typeface="Times New Roman" panose="02020603050405020304" pitchFamily="18" charset="0"/>
                <a:cs typeface="Times New Roman" panose="02020603050405020304" pitchFamily="18" charset="0"/>
              </a:rPr>
              <a:t>sentiment d’être étranger </a:t>
            </a:r>
            <a:r>
              <a:rPr lang="fr-FR" sz="2600" dirty="0" smtClean="0">
                <a:latin typeface="Times New Roman" panose="02020603050405020304" pitchFamily="18" charset="0"/>
                <a:cs typeface="Times New Roman" panose="02020603050405020304" pitchFamily="18" charset="0"/>
              </a:rPr>
              <a:t>au monde et aux autres</a:t>
            </a:r>
            <a:endParaRPr lang="fr-FR" sz="2600" dirty="0">
              <a:latin typeface="Times New Roman" panose="02020603050405020304" pitchFamily="18" charset="0"/>
              <a:cs typeface="Times New Roman" panose="02020603050405020304" pitchFamily="18" charset="0"/>
            </a:endParaRPr>
          </a:p>
        </p:txBody>
      </p:sp>
      <p:sp>
        <p:nvSpPr>
          <p:cNvPr id="4" name="ZoneTexte 3"/>
          <p:cNvSpPr txBox="1"/>
          <p:nvPr/>
        </p:nvSpPr>
        <p:spPr>
          <a:xfrm>
            <a:off x="1190171" y="1584262"/>
            <a:ext cx="10522852" cy="892552"/>
          </a:xfrm>
          <a:prstGeom prst="rect">
            <a:avLst/>
          </a:prstGeom>
          <a:noFill/>
        </p:spPr>
        <p:txBody>
          <a:bodyPr wrap="square" rtlCol="0">
            <a:spAutoFit/>
          </a:bodyPr>
          <a:lstStyle/>
          <a:p>
            <a:pPr algn="just"/>
            <a:r>
              <a:rPr lang="fr-FR" sz="2600" dirty="0" smtClean="0">
                <a:latin typeface="Times New Roman" panose="02020603050405020304" pitchFamily="18" charset="0"/>
                <a:cs typeface="Times New Roman" panose="02020603050405020304" pitchFamily="18" charset="0"/>
              </a:rPr>
              <a:t>Prendre conscience de </a:t>
            </a:r>
            <a:r>
              <a:rPr lang="fr-FR" sz="2600" b="1" dirty="0" smtClean="0">
                <a:latin typeface="Times New Roman" panose="02020603050405020304" pitchFamily="18" charset="0"/>
                <a:cs typeface="Times New Roman" panose="02020603050405020304" pitchFamily="18" charset="0"/>
              </a:rPr>
              <a:t>l’indifférence du monde </a:t>
            </a:r>
            <a:r>
              <a:rPr lang="fr-FR" sz="2600" dirty="0" smtClean="0">
                <a:latin typeface="Times New Roman" panose="02020603050405020304" pitchFamily="18" charset="0"/>
                <a:cs typeface="Times New Roman" panose="02020603050405020304" pitchFamily="18" charset="0"/>
              </a:rPr>
              <a:t>à notre égard, de son </a:t>
            </a:r>
            <a:r>
              <a:rPr lang="fr-FR" sz="2600" dirty="0">
                <a:latin typeface="Times New Roman" panose="02020603050405020304" pitchFamily="18" charset="0"/>
                <a:cs typeface="Times New Roman" panose="02020603050405020304" pitchFamily="18" charset="0"/>
              </a:rPr>
              <a:t>caractère </a:t>
            </a:r>
            <a:r>
              <a:rPr lang="fr-FR" sz="2600" dirty="0" smtClean="0">
                <a:latin typeface="Times New Roman" panose="02020603050405020304" pitchFamily="18" charset="0"/>
                <a:cs typeface="Times New Roman" panose="02020603050405020304" pitchFamily="18" charset="0"/>
              </a:rPr>
              <a:t>« inhumain » (</a:t>
            </a:r>
            <a:r>
              <a:rPr lang="fr-FR" sz="2600" b="1" dirty="0">
                <a:solidFill>
                  <a:srgbClr val="0070C0"/>
                </a:solidFill>
                <a:latin typeface="Times New Roman" panose="02020603050405020304" pitchFamily="18" charset="0"/>
                <a:cs typeface="Times New Roman" panose="02020603050405020304" pitchFamily="18" charset="0"/>
              </a:rPr>
              <a:t>texte 7</a:t>
            </a:r>
            <a:r>
              <a:rPr lang="fr-FR" sz="2600" dirty="0" smtClean="0">
                <a:latin typeface="Times New Roman" panose="02020603050405020304" pitchFamily="18" charset="0"/>
                <a:cs typeface="Times New Roman" panose="02020603050405020304" pitchFamily="18" charset="0"/>
              </a:rPr>
              <a:t>) </a:t>
            </a:r>
            <a:endParaRPr lang="fr-FR" sz="2600" dirty="0">
              <a:latin typeface="Times New Roman" panose="02020603050405020304" pitchFamily="18" charset="0"/>
              <a:cs typeface="Times New Roman" panose="02020603050405020304" pitchFamily="18" charset="0"/>
            </a:endParaRPr>
          </a:p>
        </p:txBody>
      </p:sp>
      <p:sp>
        <p:nvSpPr>
          <p:cNvPr id="5" name="Flèche courbée vers la droite 4"/>
          <p:cNvSpPr/>
          <p:nvPr/>
        </p:nvSpPr>
        <p:spPr>
          <a:xfrm>
            <a:off x="254004" y="585835"/>
            <a:ext cx="936167" cy="1505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ZoneTexte 5"/>
          <p:cNvSpPr txBox="1"/>
          <p:nvPr/>
        </p:nvSpPr>
        <p:spPr>
          <a:xfrm>
            <a:off x="145143" y="971414"/>
            <a:ext cx="1756228" cy="461665"/>
          </a:xfrm>
          <a:prstGeom prst="rect">
            <a:avLst/>
          </a:prstGeom>
          <a:solidFill>
            <a:schemeClr val="accent2">
              <a:lumMod val="20000"/>
              <a:lumOff val="80000"/>
            </a:schemeClr>
          </a:solidFill>
        </p:spPr>
        <p:txBody>
          <a:bodyPr wrap="square" rtlCol="0">
            <a:spAutoFit/>
          </a:bodyPr>
          <a:lstStyle/>
          <a:p>
            <a:r>
              <a:rPr lang="fr-FR" sz="2400" dirty="0" smtClean="0"/>
              <a:t>Conduit à… </a:t>
            </a:r>
            <a:endParaRPr lang="fr-FR" sz="2400" dirty="0"/>
          </a:p>
        </p:txBody>
      </p:sp>
      <p:sp>
        <p:nvSpPr>
          <p:cNvPr id="7" name="ZoneTexte 6"/>
          <p:cNvSpPr txBox="1"/>
          <p:nvPr/>
        </p:nvSpPr>
        <p:spPr>
          <a:xfrm>
            <a:off x="1190171" y="2994030"/>
            <a:ext cx="10421252" cy="492443"/>
          </a:xfrm>
          <a:prstGeom prst="rect">
            <a:avLst/>
          </a:prstGeom>
          <a:noFill/>
        </p:spPr>
        <p:txBody>
          <a:bodyPr wrap="square" rtlCol="0">
            <a:spAutoFit/>
          </a:bodyPr>
          <a:lstStyle/>
          <a:p>
            <a:r>
              <a:rPr lang="fr-FR" sz="2600" b="1" dirty="0" smtClean="0">
                <a:latin typeface="Times New Roman" panose="02020603050405020304" pitchFamily="18" charset="0"/>
                <a:cs typeface="Times New Roman" panose="02020603050405020304" pitchFamily="18" charset="0"/>
              </a:rPr>
              <a:t>Enfin</a:t>
            </a:r>
            <a:r>
              <a:rPr lang="fr-FR" sz="2600" dirty="0" smtClean="0">
                <a:latin typeface="Times New Roman" panose="02020603050405020304" pitchFamily="18" charset="0"/>
                <a:cs typeface="Times New Roman" panose="02020603050405020304" pitchFamily="18" charset="0"/>
              </a:rPr>
              <a:t>, le </a:t>
            </a:r>
            <a:r>
              <a:rPr lang="fr-FR" sz="2600" b="1" dirty="0" smtClean="0">
                <a:latin typeface="Times New Roman" panose="02020603050405020304" pitchFamily="18" charset="0"/>
                <a:cs typeface="Times New Roman" panose="02020603050405020304" pitchFamily="18" charset="0"/>
              </a:rPr>
              <a:t>sentiment de </a:t>
            </a:r>
            <a:r>
              <a:rPr lang="fr-FR" sz="2600" b="1" i="1" dirty="0" smtClean="0">
                <a:latin typeface="Times New Roman" panose="02020603050405020304" pitchFamily="18" charset="0"/>
                <a:cs typeface="Times New Roman" panose="02020603050405020304" pitchFamily="18" charset="0"/>
              </a:rPr>
              <a:t>désespoir</a:t>
            </a:r>
            <a:r>
              <a:rPr lang="fr-FR" sz="2600" b="1" dirty="0" smtClean="0">
                <a:latin typeface="Times New Roman" panose="02020603050405020304" pitchFamily="18" charset="0"/>
                <a:cs typeface="Times New Roman" panose="02020603050405020304" pitchFamily="18" charset="0"/>
              </a:rPr>
              <a:t> </a:t>
            </a:r>
            <a:r>
              <a:rPr lang="fr-FR" sz="2600" dirty="0" smtClean="0">
                <a:latin typeface="Times New Roman" panose="02020603050405020304" pitchFamily="18" charset="0"/>
                <a:cs typeface="Times New Roman" panose="02020603050405020304" pitchFamily="18" charset="0"/>
              </a:rPr>
              <a:t>devant l’évidence de la mort</a:t>
            </a:r>
            <a:endParaRPr lang="fr-FR" sz="2600"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1190171" y="4091489"/>
            <a:ext cx="10522852" cy="492443"/>
          </a:xfrm>
          <a:prstGeom prst="rect">
            <a:avLst/>
          </a:prstGeom>
          <a:noFill/>
        </p:spPr>
        <p:txBody>
          <a:bodyPr wrap="square" rtlCol="0">
            <a:spAutoFit/>
          </a:bodyPr>
          <a:lstStyle/>
          <a:p>
            <a:pPr algn="just"/>
            <a:r>
              <a:rPr lang="fr-FR" sz="2600" dirty="0" smtClean="0">
                <a:latin typeface="Times New Roman" panose="02020603050405020304" pitchFamily="18" charset="0"/>
                <a:cs typeface="Times New Roman" panose="02020603050405020304" pitchFamily="18" charset="0"/>
              </a:rPr>
              <a:t>Prendre conscience de </a:t>
            </a:r>
            <a:r>
              <a:rPr lang="fr-FR" sz="2600" b="1" dirty="0" smtClean="0">
                <a:latin typeface="Times New Roman" panose="02020603050405020304" pitchFamily="18" charset="0"/>
                <a:cs typeface="Times New Roman" panose="02020603050405020304" pitchFamily="18" charset="0"/>
              </a:rPr>
              <a:t>notre mortalité</a:t>
            </a:r>
            <a:r>
              <a:rPr lang="fr-FR" sz="2600" dirty="0" smtClean="0">
                <a:latin typeface="Times New Roman" panose="02020603050405020304" pitchFamily="18" charset="0"/>
                <a:cs typeface="Times New Roman" panose="02020603050405020304" pitchFamily="18" charset="0"/>
              </a:rPr>
              <a:t> et du </a:t>
            </a:r>
            <a:r>
              <a:rPr lang="fr-FR" sz="2600" b="1" dirty="0" smtClean="0">
                <a:latin typeface="Times New Roman" panose="02020603050405020304" pitchFamily="18" charset="0"/>
                <a:cs typeface="Times New Roman" panose="02020603050405020304" pitchFamily="18" charset="0"/>
              </a:rPr>
              <a:t>fait qu’il n’y a « pas d’issue »  </a:t>
            </a:r>
            <a:endParaRPr lang="fr-FR" sz="2600" b="1" dirty="0">
              <a:latin typeface="Times New Roman" panose="02020603050405020304" pitchFamily="18" charset="0"/>
              <a:cs typeface="Times New Roman" panose="02020603050405020304" pitchFamily="18" charset="0"/>
            </a:endParaRPr>
          </a:p>
        </p:txBody>
      </p:sp>
      <p:sp>
        <p:nvSpPr>
          <p:cNvPr id="9" name="Flèche courbée vers la droite 8"/>
          <p:cNvSpPr/>
          <p:nvPr/>
        </p:nvSpPr>
        <p:spPr>
          <a:xfrm>
            <a:off x="254004" y="3036281"/>
            <a:ext cx="936167" cy="1505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ZoneTexte 9"/>
          <p:cNvSpPr txBox="1"/>
          <p:nvPr/>
        </p:nvSpPr>
        <p:spPr>
          <a:xfrm>
            <a:off x="145143" y="3514984"/>
            <a:ext cx="1756228" cy="461665"/>
          </a:xfrm>
          <a:prstGeom prst="rect">
            <a:avLst/>
          </a:prstGeom>
          <a:solidFill>
            <a:schemeClr val="accent2">
              <a:lumMod val="20000"/>
              <a:lumOff val="80000"/>
            </a:schemeClr>
          </a:solidFill>
        </p:spPr>
        <p:txBody>
          <a:bodyPr wrap="square" rtlCol="0">
            <a:spAutoFit/>
          </a:bodyPr>
          <a:lstStyle/>
          <a:p>
            <a:r>
              <a:rPr lang="fr-FR" sz="2400" dirty="0" smtClean="0"/>
              <a:t>Conduit à… </a:t>
            </a:r>
            <a:endParaRPr lang="fr-FR" sz="2400" dirty="0"/>
          </a:p>
        </p:txBody>
      </p:sp>
      <p:sp>
        <p:nvSpPr>
          <p:cNvPr id="12" name="ZoneTexte 11"/>
          <p:cNvSpPr txBox="1"/>
          <p:nvPr/>
        </p:nvSpPr>
        <p:spPr>
          <a:xfrm>
            <a:off x="990601" y="4771361"/>
            <a:ext cx="10305143" cy="156966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fr-FR" sz="3200" b="1" dirty="0" smtClean="0">
                <a:ln>
                  <a:solidFill>
                    <a:srgbClr val="FF0000"/>
                  </a:solidFill>
                </a:ln>
                <a:solidFill>
                  <a:srgbClr val="FF0000"/>
                </a:solidFill>
              </a:rPr>
              <a:t>Comment l’absurde se manifeste-t-il </a:t>
            </a:r>
            <a:r>
              <a:rPr lang="fr-FR" sz="3200" b="1" dirty="0">
                <a:ln>
                  <a:solidFill>
                    <a:srgbClr val="FF0000"/>
                  </a:solidFill>
                </a:ln>
                <a:solidFill>
                  <a:srgbClr val="FF0000"/>
                </a:solidFill>
              </a:rPr>
              <a:t>dans </a:t>
            </a:r>
            <a:r>
              <a:rPr lang="fr-FR" sz="3200" b="1" i="1" dirty="0" smtClean="0">
                <a:ln>
                  <a:solidFill>
                    <a:srgbClr val="FF0000"/>
                  </a:solidFill>
                </a:ln>
                <a:solidFill>
                  <a:srgbClr val="FF0000"/>
                </a:solidFill>
              </a:rPr>
              <a:t>L’Étranger </a:t>
            </a:r>
            <a:r>
              <a:rPr lang="fr-FR" sz="3200" b="1" dirty="0" smtClean="0">
                <a:ln>
                  <a:solidFill>
                    <a:srgbClr val="FF0000"/>
                  </a:solidFill>
                </a:ln>
                <a:solidFill>
                  <a:srgbClr val="FF0000"/>
                </a:solidFill>
              </a:rPr>
              <a:t>? </a:t>
            </a:r>
          </a:p>
          <a:p>
            <a:pPr algn="ctr"/>
            <a:r>
              <a:rPr lang="fr-FR" sz="3200" b="1" dirty="0" smtClean="0">
                <a:ln>
                  <a:solidFill>
                    <a:srgbClr val="FF0000"/>
                  </a:solidFill>
                </a:ln>
                <a:solidFill>
                  <a:srgbClr val="FF0000"/>
                </a:solidFill>
              </a:rPr>
              <a:t>Dans quelle mesure peut-on dire de Meursault qu’il est un « homme absurde » ? </a:t>
            </a:r>
            <a:endParaRPr lang="fr-FR" sz="3200" b="1" dirty="0">
              <a:ln>
                <a:solidFill>
                  <a:srgbClr val="FF0000"/>
                </a:solidFill>
              </a:ln>
              <a:solidFill>
                <a:srgbClr val="FF0000"/>
              </a:solidFill>
            </a:endParaRPr>
          </a:p>
        </p:txBody>
      </p:sp>
    </p:spTree>
    <p:extLst>
      <p:ext uri="{BB962C8B-B14F-4D97-AF65-F5344CB8AC3E}">
        <p14:creationId xmlns:p14="http://schemas.microsoft.com/office/powerpoint/2010/main" val="384102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heckerboard(across)">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heckerboard(across)">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heckerboard(across)">
                                      <p:cBhvr>
                                        <p:cTn id="30" dur="500"/>
                                        <p:tgtEl>
                                          <p:spTgt spid="9"/>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checkerboard(across)">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checkerboard(across)">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animEffect transition="in" filter="checkerboard(across)">
                                      <p:cBhvr>
                                        <p:cTn id="43" dur="500"/>
                                        <p:tgtEl>
                                          <p:spTgt spid="1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nodeType="clickEffect">
                                  <p:stCondLst>
                                    <p:cond delay="0"/>
                                  </p:stCondLst>
                                  <p:childTnLst>
                                    <p:set>
                                      <p:cBhvr>
                                        <p:cTn id="47" dur="1" fill="hold">
                                          <p:stCondLst>
                                            <p:cond delay="0"/>
                                          </p:stCondLst>
                                        </p:cTn>
                                        <p:tgtEl>
                                          <p:spTgt spid="12">
                                            <p:txEl>
                                              <p:pRg st="1" end="1"/>
                                            </p:txEl>
                                          </p:spTgt>
                                        </p:tgtEl>
                                        <p:attrNameLst>
                                          <p:attrName>style.visibility</p:attrName>
                                        </p:attrNameLst>
                                      </p:cBhvr>
                                      <p:to>
                                        <p:strVal val="visible"/>
                                      </p:to>
                                    </p:set>
                                    <p:animEffect transition="in" filter="checkerboard(across)">
                                      <p:cBhvr>
                                        <p:cTn id="48"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p:bldP spid="8" grpId="0"/>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38200" y="339713"/>
            <a:ext cx="10515600" cy="584775"/>
          </a:xfrm>
          <a:prstGeom prst="rect">
            <a:avLst/>
          </a:prstGeom>
          <a:solidFill>
            <a:schemeClr val="accent4">
              <a:lumMod val="40000"/>
              <a:lumOff val="60000"/>
            </a:schemeClr>
          </a:solidFill>
        </p:spPr>
        <p:txBody>
          <a:bodyPr wrap="square" rtlCol="0">
            <a:spAutoFit/>
          </a:bodyPr>
          <a:lstStyle/>
          <a:p>
            <a:pPr algn="ctr"/>
            <a:r>
              <a:rPr lang="fr-FR" sz="3200" b="1" dirty="0" smtClean="0">
                <a:latin typeface="Times New Roman" panose="02020603050405020304" pitchFamily="18" charset="0"/>
                <a:cs typeface="Times New Roman" panose="02020603050405020304" pitchFamily="18" charset="0"/>
              </a:rPr>
              <a:t>2) Les symptômes de l’absurde dans </a:t>
            </a:r>
            <a:r>
              <a:rPr lang="fr-FR" sz="3200" b="1" i="1" dirty="0" smtClean="0">
                <a:latin typeface="Times New Roman" panose="02020603050405020304" pitchFamily="18" charset="0"/>
                <a:cs typeface="Times New Roman" panose="02020603050405020304" pitchFamily="18" charset="0"/>
              </a:rPr>
              <a:t>L’Étranger</a:t>
            </a: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3" name="ZoneTexte 2"/>
          <p:cNvSpPr txBox="1"/>
          <p:nvPr/>
        </p:nvSpPr>
        <p:spPr>
          <a:xfrm>
            <a:off x="1353465" y="1794622"/>
            <a:ext cx="9114964" cy="523220"/>
          </a:xfrm>
          <a:prstGeom prst="rect">
            <a:avLst/>
          </a:prstGeom>
          <a:noFill/>
        </p:spPr>
        <p:txBody>
          <a:bodyPr wrap="square" rtlCol="0">
            <a:spAutoFit/>
          </a:bodyPr>
          <a:lstStyle/>
          <a:p>
            <a:pPr algn="just"/>
            <a:r>
              <a:rPr lang="fr-FR" sz="2800" dirty="0" smtClean="0">
                <a:latin typeface="Calibri" panose="020F0502020204030204" pitchFamily="34" charset="0"/>
                <a:cs typeface="Times New Roman" panose="02020603050405020304" pitchFamily="18" charset="0"/>
              </a:rPr>
              <a:t>▪ </a:t>
            </a:r>
            <a:r>
              <a:rPr lang="fr-FR" sz="2800" dirty="0" smtClean="0">
                <a:latin typeface="Eras Medium ITC" panose="020B0602030504020804" pitchFamily="34" charset="0"/>
                <a:cs typeface="Times New Roman" panose="02020603050405020304" pitchFamily="18" charset="0"/>
              </a:rPr>
              <a:t>Fatigue et somnolence de Meursault</a:t>
            </a:r>
            <a:endParaRPr lang="fr-FR" sz="2800" dirty="0">
              <a:latin typeface="Eras Medium ITC" panose="020B0602030504020804" pitchFamily="34" charset="0"/>
              <a:cs typeface="Times New Roman" panose="02020603050405020304" pitchFamily="18" charset="0"/>
            </a:endParaRPr>
          </a:p>
        </p:txBody>
      </p:sp>
      <p:sp>
        <p:nvSpPr>
          <p:cNvPr id="4" name="ZoneTexte 3"/>
          <p:cNvSpPr txBox="1"/>
          <p:nvPr/>
        </p:nvSpPr>
        <p:spPr>
          <a:xfrm>
            <a:off x="1353465" y="3526680"/>
            <a:ext cx="9114964" cy="523220"/>
          </a:xfrm>
          <a:prstGeom prst="rect">
            <a:avLst/>
          </a:prstGeom>
          <a:noFill/>
        </p:spPr>
        <p:txBody>
          <a:bodyPr wrap="square" rtlCol="0">
            <a:spAutoFit/>
          </a:bodyPr>
          <a:lstStyle/>
          <a:p>
            <a:pPr algn="just"/>
            <a:r>
              <a:rPr lang="fr-FR" sz="2800" dirty="0" smtClean="0">
                <a:latin typeface="Calibri" panose="020F0502020204030204" pitchFamily="34" charset="0"/>
                <a:cs typeface="Times New Roman" panose="02020603050405020304" pitchFamily="18" charset="0"/>
              </a:rPr>
              <a:t>▪ </a:t>
            </a:r>
            <a:r>
              <a:rPr lang="fr-FR" sz="2800" dirty="0" smtClean="0">
                <a:latin typeface="Eras Medium ITC" panose="020B0602030504020804" pitchFamily="34" charset="0"/>
                <a:cs typeface="Times New Roman" panose="02020603050405020304" pitchFamily="18" charset="0"/>
              </a:rPr>
              <a:t>L’absurdité du quotidien</a:t>
            </a:r>
            <a:endParaRPr lang="fr-FR" sz="2800" dirty="0">
              <a:latin typeface="Eras Medium ITC" panose="020B0602030504020804" pitchFamily="34" charset="0"/>
              <a:cs typeface="Times New Roman" panose="02020603050405020304" pitchFamily="18" charset="0"/>
            </a:endParaRPr>
          </a:p>
        </p:txBody>
      </p:sp>
      <p:sp>
        <p:nvSpPr>
          <p:cNvPr id="5" name="ZoneTexte 4"/>
          <p:cNvSpPr txBox="1"/>
          <p:nvPr/>
        </p:nvSpPr>
        <p:spPr>
          <a:xfrm>
            <a:off x="838200" y="1097945"/>
            <a:ext cx="10515600" cy="523220"/>
          </a:xfrm>
          <a:prstGeom prst="rect">
            <a:avLst/>
          </a:prstGeom>
          <a:noFill/>
        </p:spPr>
        <p:txBody>
          <a:bodyPr wrap="square" rtlCol="0">
            <a:spAutoFit/>
          </a:bodyPr>
          <a:lstStyle/>
          <a:p>
            <a:r>
              <a:rPr lang="fr-FR" sz="2800" b="1" dirty="0">
                <a:latin typeface="Times New Roman" panose="02020603050405020304" pitchFamily="18" charset="0"/>
                <a:cs typeface="Times New Roman" panose="02020603050405020304" pitchFamily="18" charset="0"/>
              </a:rPr>
              <a:t>a</a:t>
            </a:r>
            <a:r>
              <a:rPr lang="fr-FR" sz="2800" b="1" dirty="0" smtClean="0">
                <a:latin typeface="Times New Roman" panose="02020603050405020304" pitchFamily="18" charset="0"/>
                <a:cs typeface="Times New Roman" panose="02020603050405020304" pitchFamily="18" charset="0"/>
              </a:rPr>
              <a:t>. La lassitude devant l’absurdité du quotidien </a:t>
            </a:r>
            <a:endParaRPr lang="fr-FR" sz="2800" b="1" dirty="0">
              <a:latin typeface="Times New Roman" panose="02020603050405020304" pitchFamily="18" charset="0"/>
              <a:cs typeface="Times New Roman" panose="02020603050405020304" pitchFamily="18" charset="0"/>
            </a:endParaRPr>
          </a:p>
        </p:txBody>
      </p:sp>
      <p:sp>
        <p:nvSpPr>
          <p:cNvPr id="6" name="ZoneTexte 5"/>
          <p:cNvSpPr txBox="1"/>
          <p:nvPr/>
        </p:nvSpPr>
        <p:spPr>
          <a:xfrm>
            <a:off x="1353465" y="2660651"/>
            <a:ext cx="9114964" cy="523220"/>
          </a:xfrm>
          <a:prstGeom prst="rect">
            <a:avLst/>
          </a:prstGeom>
          <a:noFill/>
        </p:spPr>
        <p:txBody>
          <a:bodyPr wrap="square" rtlCol="0">
            <a:spAutoFit/>
          </a:bodyPr>
          <a:lstStyle/>
          <a:p>
            <a:pPr algn="just"/>
            <a:r>
              <a:rPr lang="fr-FR" sz="2800" dirty="0" smtClean="0">
                <a:latin typeface="Calibri" panose="020F0502020204030204" pitchFamily="34" charset="0"/>
                <a:cs typeface="Times New Roman" panose="02020603050405020304" pitchFamily="18" charset="0"/>
              </a:rPr>
              <a:t>▪ </a:t>
            </a:r>
            <a:r>
              <a:rPr lang="fr-FR" sz="2800" dirty="0" smtClean="0">
                <a:latin typeface="Eras Medium ITC" panose="020B0602030504020804" pitchFamily="34" charset="0"/>
                <a:cs typeface="Times New Roman" panose="02020603050405020304" pitchFamily="18" charset="0"/>
              </a:rPr>
              <a:t>L’apathie de Meursault (nihilisme)</a:t>
            </a:r>
            <a:endParaRPr lang="fr-FR" sz="2800" dirty="0">
              <a:latin typeface="Eras Medium ITC" panose="020B0602030504020804" pitchFamily="34" charset="0"/>
              <a:cs typeface="Times New Roman" panose="02020603050405020304" pitchFamily="18" charset="0"/>
            </a:endParaRPr>
          </a:p>
        </p:txBody>
      </p:sp>
      <p:sp>
        <p:nvSpPr>
          <p:cNvPr id="7" name="Rectangle 6"/>
          <p:cNvSpPr/>
          <p:nvPr/>
        </p:nvSpPr>
        <p:spPr>
          <a:xfrm>
            <a:off x="2255237" y="4196220"/>
            <a:ext cx="7512877" cy="954107"/>
          </a:xfrm>
          <a:prstGeom prst="rect">
            <a:avLst/>
          </a:prstGeom>
        </p:spPr>
        <p:txBody>
          <a:bodyPr wrap="square">
            <a:spAutoFit/>
          </a:bodyPr>
          <a:lstStyle/>
          <a:p>
            <a:pPr marL="285750" lvl="0" indent="-285750" algn="just">
              <a:buFontTx/>
              <a:buChar char="-"/>
            </a:pPr>
            <a:r>
              <a:rPr lang="fr-FR" sz="2800" b="1" dirty="0">
                <a:solidFill>
                  <a:srgbClr val="0070C0"/>
                </a:solidFill>
              </a:rPr>
              <a:t>Le </a:t>
            </a:r>
            <a:r>
              <a:rPr lang="fr-FR" sz="2800" b="1" dirty="0" smtClean="0">
                <a:solidFill>
                  <a:srgbClr val="0070C0"/>
                </a:solidFill>
              </a:rPr>
              <a:t>duo </a:t>
            </a:r>
            <a:r>
              <a:rPr lang="fr-FR" sz="2800" b="1" dirty="0">
                <a:solidFill>
                  <a:srgbClr val="0070C0"/>
                </a:solidFill>
              </a:rPr>
              <a:t>absurde que forment le vieux </a:t>
            </a:r>
            <a:r>
              <a:rPr lang="fr-FR" sz="2800" b="1" dirty="0" err="1">
                <a:solidFill>
                  <a:srgbClr val="0070C0"/>
                </a:solidFill>
              </a:rPr>
              <a:t>Salamano</a:t>
            </a:r>
            <a:r>
              <a:rPr lang="fr-FR" sz="2800" b="1" dirty="0">
                <a:solidFill>
                  <a:srgbClr val="0070C0"/>
                </a:solidFill>
              </a:rPr>
              <a:t> et son </a:t>
            </a:r>
            <a:r>
              <a:rPr lang="fr-FR" sz="2800" b="1" dirty="0" smtClean="0">
                <a:solidFill>
                  <a:srgbClr val="0070C0"/>
                </a:solidFill>
              </a:rPr>
              <a:t>chien (pp.46-47)</a:t>
            </a:r>
            <a:endParaRPr lang="fr-FR" sz="2800" b="1" dirty="0">
              <a:solidFill>
                <a:srgbClr val="0070C0"/>
              </a:solidFill>
            </a:endParaRPr>
          </a:p>
        </p:txBody>
      </p:sp>
    </p:spTree>
    <p:extLst>
      <p:ext uri="{BB962C8B-B14F-4D97-AF65-F5344CB8AC3E}">
        <p14:creationId xmlns:p14="http://schemas.microsoft.com/office/powerpoint/2010/main" val="205804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2087" y="300845"/>
            <a:ext cx="10515600" cy="523220"/>
          </a:xfrm>
          <a:prstGeom prst="rect">
            <a:avLst/>
          </a:prstGeom>
          <a:noFill/>
        </p:spPr>
        <p:txBody>
          <a:bodyPr wrap="square" rtlCol="0">
            <a:spAutoFit/>
          </a:bodyPr>
          <a:lstStyle/>
          <a:p>
            <a:r>
              <a:rPr lang="fr-FR" sz="2800" b="1" dirty="0">
                <a:latin typeface="Times New Roman" panose="02020603050405020304" pitchFamily="18" charset="0"/>
                <a:cs typeface="Times New Roman" panose="02020603050405020304" pitchFamily="18" charset="0"/>
              </a:rPr>
              <a:t>b</a:t>
            </a:r>
            <a:r>
              <a:rPr lang="fr-FR" sz="2800" b="1" dirty="0" smtClean="0">
                <a:latin typeface="Times New Roman" panose="02020603050405020304" pitchFamily="18" charset="0"/>
                <a:cs typeface="Times New Roman" panose="02020603050405020304" pitchFamily="18" charset="0"/>
              </a:rPr>
              <a:t>. Silence et soleil : symboles de l’absurde</a:t>
            </a:r>
            <a:endParaRPr lang="fr-FR" sz="2800" b="1" dirty="0">
              <a:latin typeface="Times New Roman" panose="02020603050405020304" pitchFamily="18" charset="0"/>
              <a:cs typeface="Times New Roman" panose="02020603050405020304" pitchFamily="18" charset="0"/>
            </a:endParaRPr>
          </a:p>
        </p:txBody>
      </p:sp>
      <p:sp>
        <p:nvSpPr>
          <p:cNvPr id="3" name="ZoneTexte 2"/>
          <p:cNvSpPr txBox="1"/>
          <p:nvPr/>
        </p:nvSpPr>
        <p:spPr>
          <a:xfrm>
            <a:off x="1179293" y="948542"/>
            <a:ext cx="9851564" cy="523220"/>
          </a:xfrm>
          <a:prstGeom prst="rect">
            <a:avLst/>
          </a:prstGeom>
          <a:noFill/>
        </p:spPr>
        <p:txBody>
          <a:bodyPr wrap="square" rtlCol="0">
            <a:spAutoFit/>
          </a:bodyPr>
          <a:lstStyle/>
          <a:p>
            <a:pPr algn="just"/>
            <a:r>
              <a:rPr lang="fr-FR" sz="2800" dirty="0" smtClean="0">
                <a:latin typeface="Calibri" panose="020F0502020204030204" pitchFamily="34" charset="0"/>
                <a:cs typeface="Times New Roman" panose="02020603050405020304" pitchFamily="18" charset="0"/>
              </a:rPr>
              <a:t>▪ </a:t>
            </a:r>
            <a:r>
              <a:rPr lang="fr-FR" sz="2800" dirty="0" smtClean="0">
                <a:latin typeface="Eras Medium ITC" panose="020B0602030504020804" pitchFamily="34" charset="0"/>
                <a:cs typeface="Times New Roman" panose="02020603050405020304" pitchFamily="18" charset="0"/>
              </a:rPr>
              <a:t>Le silence permet de signaler l’absence de sens </a:t>
            </a:r>
            <a:endParaRPr lang="fr-FR" sz="2800" dirty="0">
              <a:latin typeface="Eras Medium ITC" panose="020B0602030504020804" pitchFamily="34" charset="0"/>
              <a:cs typeface="Times New Roman" panose="02020603050405020304" pitchFamily="18" charset="0"/>
            </a:endParaRPr>
          </a:p>
        </p:txBody>
      </p:sp>
      <p:sp>
        <p:nvSpPr>
          <p:cNvPr id="4" name="ZoneTexte 3"/>
          <p:cNvSpPr txBox="1"/>
          <p:nvPr/>
        </p:nvSpPr>
        <p:spPr>
          <a:xfrm>
            <a:off x="3135089" y="1548585"/>
            <a:ext cx="7159168" cy="1815882"/>
          </a:xfrm>
          <a:prstGeom prst="rect">
            <a:avLst/>
          </a:prstGeom>
          <a:noFill/>
        </p:spPr>
        <p:txBody>
          <a:bodyPr wrap="square" rtlCol="0">
            <a:spAutoFit/>
          </a:bodyPr>
          <a:lstStyle/>
          <a:p>
            <a:pPr marL="285750" indent="-285750" algn="just">
              <a:buFontTx/>
              <a:buChar char="-"/>
            </a:pPr>
            <a:r>
              <a:rPr lang="fr-FR" sz="2800" b="1" dirty="0" smtClean="0">
                <a:solidFill>
                  <a:srgbClr val="0070C0"/>
                </a:solidFill>
              </a:rPr>
              <a:t>Le silence dans la scène du meurtre (pp. 89, 90-91)</a:t>
            </a:r>
          </a:p>
          <a:p>
            <a:pPr marL="285750" indent="-285750" algn="just">
              <a:buFontTx/>
              <a:buChar char="-"/>
            </a:pPr>
            <a:r>
              <a:rPr lang="fr-FR" sz="2800" b="1" dirty="0" smtClean="0">
                <a:solidFill>
                  <a:srgbClr val="0070C0"/>
                </a:solidFill>
              </a:rPr>
              <a:t>Le silence de Meursault lors du procès (p.106)</a:t>
            </a:r>
            <a:endParaRPr lang="fr-FR" sz="2800" b="1" dirty="0">
              <a:solidFill>
                <a:srgbClr val="0070C0"/>
              </a:solidFill>
            </a:endParaRPr>
          </a:p>
        </p:txBody>
      </p:sp>
      <p:sp>
        <p:nvSpPr>
          <p:cNvPr id="5" name="ZoneTexte 4"/>
          <p:cNvSpPr txBox="1"/>
          <p:nvPr/>
        </p:nvSpPr>
        <p:spPr>
          <a:xfrm>
            <a:off x="1179293" y="3321811"/>
            <a:ext cx="9114964" cy="523220"/>
          </a:xfrm>
          <a:prstGeom prst="rect">
            <a:avLst/>
          </a:prstGeom>
          <a:noFill/>
        </p:spPr>
        <p:txBody>
          <a:bodyPr wrap="square" rtlCol="0">
            <a:spAutoFit/>
          </a:bodyPr>
          <a:lstStyle/>
          <a:p>
            <a:pPr algn="just"/>
            <a:r>
              <a:rPr lang="fr-FR" sz="2800" dirty="0" smtClean="0">
                <a:latin typeface="Calibri" panose="020F0502020204030204" pitchFamily="34" charset="0"/>
                <a:cs typeface="Times New Roman" panose="02020603050405020304" pitchFamily="18" charset="0"/>
              </a:rPr>
              <a:t>▪ </a:t>
            </a:r>
            <a:r>
              <a:rPr lang="fr-FR" sz="2800" dirty="0" smtClean="0">
                <a:latin typeface="Eras Medium ITC" panose="020B0602030504020804" pitchFamily="34" charset="0"/>
                <a:cs typeface="Times New Roman" panose="02020603050405020304" pitchFamily="18" charset="0"/>
              </a:rPr>
              <a:t>Le soleil révèle l’étrangeté du monde</a:t>
            </a:r>
            <a:endParaRPr lang="fr-FR" sz="2800" dirty="0">
              <a:latin typeface="Eras Medium ITC" panose="020B0602030504020804" pitchFamily="34" charset="0"/>
              <a:cs typeface="Times New Roman" panose="02020603050405020304" pitchFamily="18" charset="0"/>
            </a:endParaRPr>
          </a:p>
        </p:txBody>
      </p:sp>
      <p:sp>
        <p:nvSpPr>
          <p:cNvPr id="7" name="Rectangle 6"/>
          <p:cNvSpPr/>
          <p:nvPr/>
        </p:nvSpPr>
        <p:spPr>
          <a:xfrm>
            <a:off x="3230346" y="3804335"/>
            <a:ext cx="7800512" cy="954107"/>
          </a:xfrm>
          <a:prstGeom prst="rect">
            <a:avLst/>
          </a:prstGeom>
        </p:spPr>
        <p:txBody>
          <a:bodyPr wrap="square">
            <a:spAutoFit/>
          </a:bodyPr>
          <a:lstStyle/>
          <a:p>
            <a:pPr marL="285750" lvl="0" indent="-285750" algn="just">
              <a:buFontTx/>
              <a:buChar char="-"/>
            </a:pPr>
            <a:r>
              <a:rPr lang="fr-FR" sz="2800" b="1" dirty="0">
                <a:solidFill>
                  <a:srgbClr val="0070C0"/>
                </a:solidFill>
              </a:rPr>
              <a:t>Le </a:t>
            </a:r>
            <a:r>
              <a:rPr lang="fr-FR" sz="2800" b="1" dirty="0" smtClean="0">
                <a:solidFill>
                  <a:srgbClr val="0070C0"/>
                </a:solidFill>
              </a:rPr>
              <a:t>rôle du soleil lors de l’enterrement de la mère (p.27)</a:t>
            </a:r>
            <a:endParaRPr lang="fr-FR" sz="2800" b="1" dirty="0">
              <a:solidFill>
                <a:srgbClr val="0070C0"/>
              </a:solidFill>
            </a:endParaRPr>
          </a:p>
        </p:txBody>
      </p:sp>
      <p:sp>
        <p:nvSpPr>
          <p:cNvPr id="8" name="ZoneTexte 7"/>
          <p:cNvSpPr txBox="1"/>
          <p:nvPr/>
        </p:nvSpPr>
        <p:spPr>
          <a:xfrm>
            <a:off x="1179293" y="4719428"/>
            <a:ext cx="9851564" cy="954107"/>
          </a:xfrm>
          <a:prstGeom prst="rect">
            <a:avLst/>
          </a:prstGeom>
          <a:noFill/>
        </p:spPr>
        <p:txBody>
          <a:bodyPr wrap="square" rtlCol="0">
            <a:spAutoFit/>
          </a:bodyPr>
          <a:lstStyle/>
          <a:p>
            <a:pPr algn="just"/>
            <a:r>
              <a:rPr lang="fr-FR" sz="2800" dirty="0" smtClean="0">
                <a:latin typeface="Calibri" panose="020F0502020204030204" pitchFamily="34" charset="0"/>
                <a:cs typeface="Times New Roman" panose="02020603050405020304" pitchFamily="18" charset="0"/>
              </a:rPr>
              <a:t>▪ </a:t>
            </a:r>
            <a:r>
              <a:rPr lang="fr-FR" sz="2800" dirty="0" smtClean="0">
                <a:latin typeface="Eras Medium ITC" panose="020B0602030504020804" pitchFamily="34" charset="0"/>
                <a:cs typeface="Times New Roman" panose="02020603050405020304" pitchFamily="18" charset="0"/>
              </a:rPr>
              <a:t>Le soleil conduit Meursault à commettre un acte qui n’a pas de sens </a:t>
            </a:r>
            <a:endParaRPr lang="fr-FR" sz="2800" dirty="0">
              <a:latin typeface="Eras Medium ITC" panose="020B0602030504020804" pitchFamily="34" charset="0"/>
              <a:cs typeface="Times New Roman" panose="02020603050405020304" pitchFamily="18" charset="0"/>
            </a:endParaRPr>
          </a:p>
        </p:txBody>
      </p:sp>
      <p:sp>
        <p:nvSpPr>
          <p:cNvPr id="9" name="Rectangle 8"/>
          <p:cNvSpPr/>
          <p:nvPr/>
        </p:nvSpPr>
        <p:spPr>
          <a:xfrm>
            <a:off x="3230346" y="5353471"/>
            <a:ext cx="7800512" cy="954107"/>
          </a:xfrm>
          <a:prstGeom prst="rect">
            <a:avLst/>
          </a:prstGeom>
        </p:spPr>
        <p:txBody>
          <a:bodyPr wrap="square">
            <a:spAutoFit/>
          </a:bodyPr>
          <a:lstStyle/>
          <a:p>
            <a:pPr marL="285750" lvl="0" indent="-285750" algn="just">
              <a:buFontTx/>
              <a:buChar char="-"/>
            </a:pPr>
            <a:r>
              <a:rPr lang="fr-FR" sz="2800" b="1" dirty="0" smtClean="0">
                <a:solidFill>
                  <a:srgbClr val="0070C0"/>
                </a:solidFill>
              </a:rPr>
              <a:t>L’aveuglement physique et mental </a:t>
            </a:r>
            <a:r>
              <a:rPr lang="fr-FR" sz="2800" b="1" dirty="0" smtClean="0">
                <a:solidFill>
                  <a:srgbClr val="0070C0"/>
                </a:solidFill>
              </a:rPr>
              <a:t>causé par le soleil lors du meurtre de l’Arabe (pp.91-92 et 94)</a:t>
            </a:r>
            <a:endParaRPr lang="fr-FR" sz="2800" b="1" dirty="0">
              <a:solidFill>
                <a:srgbClr val="0070C0"/>
              </a:solidFill>
            </a:endParaRPr>
          </a:p>
        </p:txBody>
      </p:sp>
    </p:spTree>
    <p:extLst>
      <p:ext uri="{BB962C8B-B14F-4D97-AF65-F5344CB8AC3E}">
        <p14:creationId xmlns:p14="http://schemas.microsoft.com/office/powerpoint/2010/main" val="130294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heckerboard(across)">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checkerboard(across)">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ox(i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checkerboard(across)">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p:bldP spid="8" grpId="0"/>
      <p:bldP spid="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1103</TotalTime>
  <Words>775</Words>
  <Application>Microsoft Office PowerPoint</Application>
  <PresentationFormat>Grand écran</PresentationFormat>
  <Paragraphs>106</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Eras Medium ITC</vt:lpstr>
      <vt:lpstr>Times New Roman</vt:lpstr>
      <vt:lpstr>Thème Office</vt:lpstr>
      <vt:lpstr>L’absurde et la révolte  Introduction à la philosophie d’Albert Camus</vt:lpstr>
      <vt:lpstr> I. Qu’est-ce que l’absurde selon Camus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 Faire face à l’absurde : la révolte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L’absurde et la révolte  Introduction à la philosophie d’Albert Camus</dc:title>
  <dc:creator>Mickael Perre</dc:creator>
  <cp:lastModifiedBy>Mickael Perre</cp:lastModifiedBy>
  <cp:revision>104</cp:revision>
  <dcterms:created xsi:type="dcterms:W3CDTF">2015-03-10T07:34:28Z</dcterms:created>
  <dcterms:modified xsi:type="dcterms:W3CDTF">2015-12-17T11:07:12Z</dcterms:modified>
</cp:coreProperties>
</file>