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ink/ink6.xml" ContentType="application/inkml+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ink/ink2.xml" ContentType="application/inkml+xml"/>
  <Override PartName="/ppt/ink/ink10.xml" ContentType="application/inkml+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ink/ink9.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9"/>
  </p:notesMasterIdLst>
  <p:sldIdLst>
    <p:sldId id="256" r:id="rId5"/>
    <p:sldId id="257" r:id="rId6"/>
    <p:sldId id="258" r:id="rId7"/>
    <p:sldId id="267" r:id="rId8"/>
    <p:sldId id="268" r:id="rId9"/>
    <p:sldId id="259" r:id="rId10"/>
    <p:sldId id="309" r:id="rId11"/>
    <p:sldId id="310" r:id="rId12"/>
    <p:sldId id="311" r:id="rId13"/>
    <p:sldId id="312" r:id="rId14"/>
    <p:sldId id="313" r:id="rId15"/>
    <p:sldId id="314" r:id="rId16"/>
    <p:sldId id="316" r:id="rId17"/>
    <p:sldId id="318" r:id="rId18"/>
    <p:sldId id="319" r:id="rId19"/>
    <p:sldId id="320" r:id="rId20"/>
    <p:sldId id="261" r:id="rId21"/>
    <p:sldId id="260" r:id="rId22"/>
    <p:sldId id="262" r:id="rId23"/>
    <p:sldId id="264" r:id="rId24"/>
    <p:sldId id="265" r:id="rId25"/>
    <p:sldId id="266" r:id="rId26"/>
    <p:sldId id="270" r:id="rId27"/>
    <p:sldId id="269" r:id="rId28"/>
    <p:sldId id="271" r:id="rId29"/>
    <p:sldId id="272" r:id="rId30"/>
    <p:sldId id="273" r:id="rId31"/>
    <p:sldId id="274" r:id="rId32"/>
    <p:sldId id="275" r:id="rId33"/>
    <p:sldId id="279" r:id="rId34"/>
    <p:sldId id="277" r:id="rId35"/>
    <p:sldId id="278" r:id="rId36"/>
    <p:sldId id="280" r:id="rId37"/>
    <p:sldId id="281" r:id="rId38"/>
    <p:sldId id="283" r:id="rId39"/>
    <p:sldId id="285" r:id="rId40"/>
    <p:sldId id="286" r:id="rId41"/>
    <p:sldId id="287" r:id="rId42"/>
    <p:sldId id="288" r:id="rId43"/>
    <p:sldId id="284" r:id="rId44"/>
    <p:sldId id="289" r:id="rId45"/>
    <p:sldId id="321" r:id="rId46"/>
    <p:sldId id="322" r:id="rId47"/>
    <p:sldId id="323" r:id="rId48"/>
    <p:sldId id="324" r:id="rId49"/>
    <p:sldId id="325" r:id="rId50"/>
    <p:sldId id="282" r:id="rId51"/>
    <p:sldId id="293" r:id="rId52"/>
    <p:sldId id="294" r:id="rId53"/>
    <p:sldId id="291" r:id="rId54"/>
    <p:sldId id="292" r:id="rId55"/>
    <p:sldId id="326" r:id="rId56"/>
    <p:sldId id="290" r:id="rId57"/>
    <p:sldId id="295" r:id="rId58"/>
    <p:sldId id="298" r:id="rId59"/>
    <p:sldId id="301" r:id="rId60"/>
    <p:sldId id="303" r:id="rId61"/>
    <p:sldId id="299" r:id="rId62"/>
    <p:sldId id="305" r:id="rId63"/>
    <p:sldId id="302" r:id="rId64"/>
    <p:sldId id="297" r:id="rId65"/>
    <p:sldId id="306" r:id="rId66"/>
    <p:sldId id="307" r:id="rId67"/>
    <p:sldId id="308" r:id="rId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ael Perre" initials="MP" lastIdx="1" clrIdx="0">
    <p:extLst>
      <p:ext uri="{19B8F6BF-5375-455C-9EA6-DF929625EA0E}">
        <p15:presenceInfo xmlns="" xmlns:p15="http://schemas.microsoft.com/office/powerpoint/2012/main" userId="14dd77548634ce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78486" autoAdjust="0"/>
  </p:normalViewPr>
  <p:slideViewPr>
    <p:cSldViewPr snapToGrid="0">
      <p:cViewPr varScale="1">
        <p:scale>
          <a:sx n="71" d="100"/>
          <a:sy n="71" d="100"/>
        </p:scale>
        <p:origin x="-84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1:50.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23044 9996 0,'25'0'235,"0"0"-220,-1 0 1,1 0-1,0 0 1,25 0-16,-1 0 16,1 0-1,-1 0-15,-24 0 16,0 0-16,0 0 16,0 0-1,-1 0 16,1 0-15,0 0-16,0 0 31,0 0-15,-1 0 0,1 0-1,0 0 1,0 0-1,0 0 17,-1 0-32,1 0 31,0 0-15,0 0-1,0 0 1,-1 0-1,1 0 1,0 0 15,0 0-31,0 0 16,-1 0 15,1 0-15,0 0 15,0 0-15,0 0 31,0 0-16,-1 0 16,1 0-32,0 0 17,0 0-17,0 0 16,-1 0-31,1 0 16,0 0 15,0 0-15,0 0 0,-1 0-1,1 0 1,0 0-1,0 0 1,0 0 0,-1 0-1,1 0 17,0 0-1,0 0 125,0 0 63</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5-23T08:04:45.430"/>
    </inkml:context>
    <inkml:brush xml:id="br0">
      <inkml:brushProperty name="width" value="0.05292" units="cm"/>
      <inkml:brushProperty name="height" value="0.05292" units="cm"/>
      <inkml:brushProperty name="color" value="#FF0000"/>
    </inkml:brush>
  </inkml:definitions>
  <inkml:trace contextRef="#ctx0" brushRef="#br0">26392 15875 0,'25'0'234,"0"0"-234,0 0 31,-1 0-15,1 0-1,0 0 1,0 0 0,-25 25-1,25-25-15,49 0 16,-24 0-16,-1 0 16,1 25-1,-1-25-15,1 24 16,24-24-1,-24 0-15,0 0 16,-1 0-16,1 0 16,0 0-1,-1 0-15,26 25 16,-26-25 0,1 0-16,-1 0 15,1 0 1,0 0-16,-1 0 15,26 25 1,-26-25-16,1 0 16,-1 0-1,1 0-15,0 0 16,-1 0-16,-24 0 16,25 0-1,-25 0 1,24 0-16,1 0 15,-1 0 1,1 0-16,24 0 16,-49 0-1,0 0-15,0 0 16,24 0-16,1 0 16,0 0-1,-26 0-15,1 0 16,0 0-1,0 0-15,0 0 32,-1 0-32,1 0 15,25 0-15,-25 0 32,24 0-32,1 0 15,-1 0 1,1 0-16,0 0 15,-25 0 1,24 0-16,-24 0 16,0 0-1,0 25 1,24-25-16,-24 0 16,25 0-16,-1 0 15,1 0 1,-1 0-16,26 0 15,-26 0 1,1 0-16,-25 0 16,0 0-16,24 0 15,-24 0 1,25 0-16,-1 0 16,1 0-1,-1 0-15,26 0 16,-26 0-1,1 0-15,0 0 16,-1 0 0,1 0-16,0 0 15,-1 0 1,-24 0-16,0 0 16,24 0-16,-24 0 31,25 0-31,-25-25 15,-1 25 17,1 0-32,-25-25 15,25 25 1,0 0 0,0 0-1,-1-25 1,1 25-1,0 0 1,0 0 15,0-24-15,-1 24-16,1 0 31,0 0-15,0 0 15,0 0-15,-1 0-1,1 0 1,0 0 0,0 0 15,0 0 0,-1 0 0,1 0 235,0 0-250,25 0-16,49 0 15,50 0 1,-25 0-16,25 0 15,-50-25-15,0 25 16,-49 0 0,-1 0-16,1 0 15,-1 0 1,-24 0 0,0 0-1,0 0 1,0 0-1,0 0 1,-1 0 0,1 0-1,0 0 17,0 0 14,0 0 392,-1 0-407,1 0 32,0 0-16,-25-25-47,25 25 31</inkml:trace>
  <inkml:trace contextRef="#ctx0" brushRef="#br0" timeOffset="41111.7578">1116 16570 0,'25'0'78,"0"0"-78,24 0 16,1 0-1,0 0-15,-26 0 32,1 0-17,0 0 1,0 0-1,0 0 1,-1 0 0,1 0-1,0 0 1,0 0 0,0 0 15,-25 24-31,24-24 15,1 0 1,0 0 0,0 0 31,0 0-16,0 0 0,-1 0-15,1 0-1,0 0 17,0 0-32,0 0 15,-1 0 16,1 0-15,0 0 0,0 0-16,0 0 15,-1 0 17,1 0-32,0 0 31,0 0-16,0 0 1,-1 0 0,1 0-1,0 0 1,0 0 15,0 0-31,-1 0 31,1 0-15,0 0 31,0 0-31,0 0-1,-1 0 1,1 0-1,0 0 1,0-24 0,0 24 15,-1 0-15,1 0-1,0 0 1,0 0-1,0-25 1,-1 25 0,1-25-1,0 25 1,0 0 15,0 0-15,0 0-16,-1 0 31,1-25-15,0 25 15,0 0-15,0 0 30,-1 0-14,1 0-17,0 0-15,0 0 32,0 0-17,-1 0 1,1 0-1,0 0 1,0 0 0,0 0 15,-1 0-31,1 0 47,0 0-16,0 0 0,0 0-31,-1 0 16,1 0 15,0 0-15,0 0-1,0 0 1,-1 0 0,1 0 15,0 0-15,0 0-16,0 0 31,-1 0-16,1 0 1,0 0 0,0 0-1,0 0 1,-1 0 15,1 0-31,0 0 31,0 0-15,0 0 0,0 0-1,-1 0 1,1 0 0,0 0-1,0 0 1,0 0-1,-1 0 17,1 0-17,0 0-15,0 0 32,0 0-17,-1 0 1,1 0-1,0 0 1,0 0 0,0 0 15,-1 0-15,1 0-1,0 0 1,0 0-1,0 0 1,-1 0 0,1 0-1,0 0 17,0 0-17,0 0-15,-1 0 31,1 0-15,0 0 0,0 0-1,0 0 1,-1 0 0,1 0 15,0 0-31,0 0 31,0 0 0,-1 0-15,1 0 0,0 0-1,0 0 16,0 0-15,-1 0-16,1 0 31,0 0-15,0 0 0,0 0-1,0 0 1,-1 0-1,1 0 17,0 0-17,0 0 1,0 0 0,-1 0-1,1 0 1,0 0 15,0 0-15,0 0 15,-1 0 0,1 0-31,0 0 31,0 0-15,0 0 0,-1 0-1,1 0 1,0 0 0,0 0-1,0 0 1,-1 0-1,1 0 17,-25 25-32,25-25 15,0 0 1,0 0 0,-25 25-1,24-25-15,1 0 16,0 0-1,0 0 1,0 0 31,-1 0-16,1 0 0,0 0-31,0 0 16,0 0 15,-1 0-15,1 0 0,0 0-1,0 0 1,0 0-1,0 0 1,-1 0 0,1 0 15,0 0-15,0 0-1,0 0-15,-1 0 16,1 0 15,0 0-15,0 0-1,0 0 1,-1 0 0,1 0-1,0 0 32,0 0-16,0 0 16,-1 0-31,1 0 15,0 0 16,0 25 0,0-25-47,-1 0 31,1 24-15,0-24-1,0 0 17,0 0-17,-1 0 32,1 0-31,0 0-1,0 0 1,0 0 15,-1 0 47</inkml:trace>
  <inkml:trace contextRef="#ctx0" brushRef="#br0" timeOffset="45158.867">6672 16594 0,'25'25'110,"25"-25"-95,-1 0-15,26 0 16,-25 0 0,-26 0-16,1 0 15,25 0-15,-1 0 16,1 0-1,-25 0-15,0 0 16,-1 0 0,1 0-1,0 0 1,0-25 0,0 25 15,-1-24-16,1 24 1,0 0 0,0 0-1,0 0 1,-1 0 0,1 0-1,-25-25 1,25 25-1,0-25 1,0 25 0,-1 0-1,1 0 1,0 0 0,0 0-1,0 0 1,-1 0-1,1 0 17,0 0 15,0 0-47,0 0 31,-1 0-16,1 0 1,0 0 0,0 0-1,0 0 1,-1 0 15,1 0-31,0 0 16,0 0 15,0 0-15,0 0-1,-1 0 1,1 0 0,0 0-1,0 0 1,0 0-1,-1 0 1,1 0 15,0 0-31,0 0 32,0 0-17,-1 0 1,1 0-1,0 0 1,0 0 0,0 0 15,-1 0-15,1 0-1,0 25 1,0-25-1,0 0 1,-1 0 0,1 0-1,0 0 1,0 0 15,0 0-31,-1 25 31,1-25-15,0 0 0,0 0-1,0 0 1,-1 0 0,1 0 15,0 0-31,0 0 15,0 0 17,-1 0-17,1 0 1,0 0 0,0 0-1,0 0 1,0 0-1,-1 0 1,1 0 15,0 0-15,0 0 0,0 0-1,-1 0 1,1 0-1,0 0 32,0 0-31,0 0 15,-1 0-15,1 0-1,0 0 1,0 0 0,0 0 15,-1 0-15,1 0-1,0 0 1,0 0-1,0 0 17,-1 0-17,1 0 32,0 0-16,0 0 16,0 0-47,-1 0 32,1 0-1,0 0 0,0 0-15,0 0 31,-1 0-16,1 0 0,0 0-31,0 0 31,0 0-15,-1 0 0,1 0-1,0 0 16,0 0 79,0 0-79,0 0 16,-1 0-31,1 0 15,0 0 0,0 0 0,0 0-31,-1 0 16,1 0 15,25 0-15,-25 0-1,-1 0 1,1 0 0,0 0-1,0 0 1,0 0 0,-1 0-1,1 0 1,0 0 15,0 0-15,0 0-1,-1 0 32,1 0 47,0 0-47,0 0-32,0 0 32,-1 0-15,-24-25 61</inkml:trace>
  <inkml:trace contextRef="#ctx0" brushRef="#br0" timeOffset="48205.9188">10740 16545 0,'25'0'125,"25"0"-110,-1 0-15,1 0 16,24 0 0,-24 0-16,0 0 15,24 0-15,-24 0 16,-1 0 0,-24 0-1,0 0-15,0 0 16,0 0-16,-1 0 15,1 0 17,25 0-17,-25 0 1,-1 0-16,1 0 16,0 0-1,0 0-15,0 0 16,-1 0 15,1 0-15,0 0-1,0 0 1,0 0 0,-1 0-1,1 0 1,0 0-1,0 0 17,0 0-17,-1 0 1,1 0 0,0 0-1,25 0 1,-26 0-1,26 0 1,-25 0 0,0 0-1,-1 0 1,1 0 0,0 0-1,0 0 1,0 0-1,0 0 1,24 0-16,1 0 16,-1 0-1,1 0-15,0 0 16,-26 0 0,1 0-1,0 0 16,0 0-31,0 0 32,-1 0-32,1 0 31,0 0-31,0 0 16,0 0 15,-1 0-16,1 0 1,0 0 0,0 0-1,0 0 1,-1 0 0,1 0-1,0 0 1,0 0 15,0 0-31,-1 0 31,1 0-15,0 0 0,0 0-1,0 0 1,-1 0 15,1 0 0,0 0-15,0 0 0,0 0 15,0 0 0,-1 0-31,1 0 47,0 0-16,0 0 0,0 0-15,-1 0 0,1 0-1,0 0 1,0 0 15,0 0-31,-1 0 31,1 0 1,0 0-17,0 0-15,0 0 32,-1 0-1,1 0 0,0 0-31,0 0 16,0 0 15,-1 0-15,1 0-1,0 0 1,0 0 15,0 0 16,-1 0-31,1 0-1,0 0 1,0 0 15,0 0-15</inkml:trace>
  <inkml:trace contextRef="#ctx0" brushRef="#br0" timeOffset="51049.8327">14015 16545 0,'49'0'125,"1"0"-125,24 0 16,-24 0 0,24 0-16,1 0 15,-1 0 1,1 0-16,-26 0 15,26 0-15,-1 0 16,-24 0 0,-1 0-16,-24 0 15,0 0-15,0 0 32,-1 0-17,1 0 1,0 0-1,0 0 1,0 0 0,-1 0-1,1 0 1,0 0 15,0 0-15,0 0-16,-1 0 15,26 0 1,-25 0-16,0 0 16,24 0-1,-24 0-15,0 0 16,0 0 0,49 0-16,-24 0 15,-1 0-15,1 0 16,0 0-1,-1 0-15,1 0 16,24 0 0,-49 0-16,0 0 15,0 0 1,-1 0 0,26 0-16,-25 0 15,0 0 1,-1 0-16,26 0 31,-25 0-15,0 0-16,-1 0 31,1 0-31,0 0 31,0 0-15,0 0-1,-1 0 1,1 0 0,0 0-1,0 0 17,0 0-17,0 0-15,-1 0 31,1 0-15,0 0 0,0 0-1,0 0 1,-1 0 0,1 0-1,0 0 1,0 0 15,0 0-15,-1 0-16,1 0 31,0 0-15,0 0-1,0 0 16,-1 0-31,1 0 16,0 0 15,0 0-15,0 0 0,-1 0-1,1 0 1,0 0-1,0 0 1,0 0 0,-1 0 15,1 0-15,0 0-16,0 0 31,0 0-16,-1 0 1,1 0 0,0 0-1,0 0 1,0 0 15,-1 0-31,1 0 16,0 0 15,0 0-15,0 0-1,-25 25 142</inkml:trace>
  <inkml:trace contextRef="#ctx0" brushRef="#br0" timeOffset="54628.1641">17438 16570 0,'24'0'93,"26"0"-93,0 0 16,-1 0 0,1-25-16,0 25 15,-1-25-15,26 25 16,-26 0 0,1 0-16,-1-25 15,1 0 1,0 25-16,24 0 15,-24-24-15,-1 24 16,-24-25 0,0 25-1,0 0 1,-1 0-16,1 0 31,0 0-15,-25-25-1,25 25-15,0 0 16,-1 0 0,1 0 15,0 0 0,0 0-31,0 0 31,0 0-15,-1 0 0,1 0-1,0 0 1,0 0 0,0 0 15,-1 0-31,1 0 15,0 0 17,0 25-17,0-25 1,-1 0 0,-24 25-1,25-25-15,0 0 16,0 24-1,0-24 1,-25 25 0,24-25-1,1 0 1,0 25 0,0-25-1,0 0 1,-1 0-1,1 0 17,0 0-32,0 0 15,0 0 17,-1 0-17,1 0 1,0 0-1,0 0 1,0 0 0,-1 0-1,1 0 17,0 0-17,0 0 1,0 0-1,-1 0 1,1 0 15,0 0-15,0 0 0,0 0-1,0 0 1,-1 0-1,1 0 1,0 0 0,0 0-1,0 0 17,-1 0-32,1 0 31,0 0-16,0 0 1,0 0 0,-1 0-1,1 0 1,0 0 15,0 0-15,0 0-16,-1 0 31,1 0-15,0 0-1,0 0 1,0 0 0,-1 0-1,1 0 16,0 0-31,0 0 32,0 0-17,-1 0 1,1 0 0,0 0-1,0 0 1,0 0 15,-1 0-31,1 0 16,0 0 15,0 0-15,0 0-1,-1 0 1,1 0-1,0 0 1,0 0 0,0 0 31,-1 0-32,1 0 1,0 0-1,0 0 1,0 0 0,0 0-1,-1 0 17,1 0-17,0 0 16,0 0-15,0 0 0,-1 0 15,1 0 0,0 0 16,0 0-16,0 0 1,-1 0-1,1 0 16,0 0-16,0 0 16</inkml:trace>
  <inkml:trace contextRef="#ctx0" brushRef="#br0" timeOffset="57456.4541">21109 16520 0,'25'0'219,"24"0"-203,26 0-16,-26 0 15,1 0-15,-1 0 16,-24 0-1,0 0-15,0 0 16,0 0 0,-1 0-1,1 0 17,0 0-17,0 0 1,0 0-1,-1 0 1,1 0 0,0 0-1,0 0 1,0 0 0,0 0 15,-1 0-31,1 0 31,0 0-15,0 0-1,0 0 1,-1 0 0,1 0-1,0 0 16,0 0-15,0 0-16,-1 0 31,1 0-15,0 0 0,0 0-1,0 0 1,24 0-1,-24 0-15,0 0 16,0 0 0,-1 0-16,1 0 31,0 0-31,0 0 16,0 0-1,-1 0 1,1 0-1,0 0 1,0 0 0,0 0-1,-1 0 1,1 0 15,25 0-31,-25 0 16,-1 0-1,1 0-15,0 0 32,0 0-17,0 0-15,0 0 32,-1 0-17,1 0 1,0 0-1,0 0 1,0 0 0,-1 0-16,1 0 15,0 0 1,0 0-16,0 0 16,-1 0 15,1 0-16,0 0 1,0 0 0,0 0-1,-1 0 1,1 0 0,0 0 15,0 0 16,0 0-16,-1 0-15,1 0 30,0 0-14,0 0-1,0 0-31,-1 0 16,1 0 15,0 0-16,0 0 1,0 0 0,-1 0-1,1 0 1,0 0 15,0 0-31,0 0 31,-1 0 94</inkml:trace>
  <inkml:trace contextRef="#ctx0" brushRef="#br0" timeOffset="59862.8437">23912 16495 0,'25'0'15,"-1"0"1,1 0 15,0 0 0,0 0 1,0 0-17,-1 0 1,1 0-1,0 0 1,0 0 31,0 0 0,-1 0-16,1 0 0,0 0 94,0 0-78,0 0 31,-1 0-62,1 0 0,0 0 15,0 0-16,0 0 1,-1 0 0,1 0-1,0 0 1,0 0 0,0 0-1,-1 0 16,1 0-15,0 0 0,0 0-1,0 0 1,-1 0 0,1 0-1,0 0 1,0 0 15,0 0 16,-1 0-31,1 0-1,0 0 1,0 0 15,0 0-15,0 0 31</inkml:trace>
  <inkml:trace contextRef="#ctx0" brushRef="#br0" timeOffset="63144.2841">23837 16495 0,'50'0'16,"-25"0"-16,0 0 15,-1 0 1,1 0-1,0 0 1,0 0 0,0 0-1,-1 0 17,1 0-1,0 0-16,-50 0 314,0 0-298,1 0-16,-1 0 1,0 0 0,0 0-1,0 0 1,1 0 15,-1 0-15,0 0-1,0 0 64,0 0-48,0 0-16,1 0 1,-1 0 0,0 0-1,0 0 17,0 0-17,1 0 32</inkml:trace>
  <inkml:trace contextRef="#ctx0" brushRef="#br0" timeOffset="75441.8719">6821 1389 0,'25'0'125,"50"0"-110,-1 0-15,0 25 16,1-25-1,-26 25-15,1-25 16,0 0-16,-1 24 16,26-24-1,-26 25-15,1-25 16,-1 0 0,1 0-16,0 0 15,24 0-15,-24 0 16,-1 0-1,1 0-15,-25 0 16,-1 0-16,1 0 31,0 0-15,0 0 0,0 0-1,0 0 1,-1 0 15,1 0-31,0 0 16,0 0 15,0 0-15,-1 0-1,1 0 1,0 0-1,0 0 1,0 0 0,-1 0-1,26 0-15,0 0 16,-1 0-16,1-25 16,24 25-1,-24 0-15,-1 0 16,-24 0-1,0-24-15,0 24 32,0 0-32,-1 0 15,1 0 17,0 0-17,0 0 1,0 0-1,-1 0 1,-24-25 0,50 25-16,0 0 15,-1 0 1,1-25-16,0 25 16,-1 0-1,26-25-15,-26 25 16,1 0-16,-1 0 15,1 0 1,0 0-16,-1 0 16,1 0-1,-25 0 1,-1-25 0,1 25-1,0-24 1,0 24-1,0 0 17,-1 0-17,1 0-15,0 0 32,0 0-17,0 0 1,-1 0-16,1 0 15,0 0 1,0-25 0,49 25-16,-24 0 15,0 0 1,-1 0-16,1-25 16,-1 25-1,1 0-15,24 0 16,-24 0-16,0 0 15,-1 0 1,1 0-16,-25 0 16,-1 0-1,1 0-15,0 0 16,25 0-16,-26 0 16,1 0-1,25 0 1,-25 0-16,-1 0 15,1 0-15,25 0 16,-25 0 0,-1 0-16,26 0 15,-25 0-15,25 0 16,-1 0 0,1 0-16,-1 25 15,26-25 1,-26 0-16,1 0 15,0 0-15,-26 0 16,1 0 0,0 0-1,0 0 1,0 0 0,24 0-1,-24 0 1,25 25-16,-1-25 15,-24 0 1,0 0 0,0 0-16,-1 0 15,1 0 1,0 24 0,25-24-16,-26 0 15,1 0-15,0 0 16,0 0-1,0 0-15,0 0 16,-1 0 0,26 0-1,0 0-15,-1 0 16,1 0 0,-1 0-16,1 0 15,0 0 1,-26 0-1,1 0 1,0 0 0,0 0-16,24 0 15,-24 0 1,0 0-16,25 0 16,-1 0-1,-24 0-15,0 0 16,24 0-1,-24 0-15,25 0 16,-1 0-16,1 0 16,0 0-1,-25 0-15,-1 0 16,1 0 0,25 0-16,-25 0 15,-1 0-15,26 0 16,24 0-1,-24 0-15,-25 0 16,0 0 0,-1 0-16,26 0 15,-25 0-15,0 0 16,24 0 0,26 0-16,-51 0 15,1 0 1,0 0-16,0 0 15,0 0 1,-1 0-16,1 0 16,0 0-1,0 0 1,0 0 0,-1 0-1,1 0-15,0 0 16,25 0-1,-26 0 1,1 0-16,25 0 16,0 0-1,24 0-15,-24 0 16,-1 0-16,1 0 16,-25 0-1,-1 0-15,1 0 31,0 0-31,0 0 32,0 0-17,-1 0 1,1 0 0,0 0-1,0 0 1,0 0-1,-1 0 17,1 0-32,0 0 47,0 0-16,-25-24 203</inkml:trace>
  <inkml:trace contextRef="#ctx0" brushRef="#br0" timeOffset="78567.0516">15280 1315 0,'24'0'0,"1"0"15,0 0 1,0 0 15,0 0-15,0 0 0,-1 0-1,1 0 1,0 0-1,0 0 1,0 0 0,-1 0-1,1 0 17,0 0-32,0 0 31,0 0-31,-1 0 15,1 0 1,0 0 0,0 0-1,0 0 1,-1 0 0,1 0 15,0 0 0,0 0 0,0 0 235,-1 0-235,51 0-31,-26-25 16,1 25-16,0 0 15,24 0 1,-24 0-16,-1 0 16,26 0-1,-1 0-15,-24 0 16,24 0-16,25 0 16,1 0-1,-1 0-15,0 0 16,-25-25-1,1 25-15,-26 0 16,26-25 0,-26 25-16,26 0 15,-26 0-15,1 0 16,0 0 0,-1 0-16,1 0 15,0 0 1,-1 0-16,26 0 15,-26 0 1,1 0-16,24 0 16,1 0-16,-1 0 15,-24 0 1,24 0-16,-24 0 16,-1-25-1,1 25-15,24 0 16,-24 0-16,0 0 15,-1 0 1,1-24-16,-1 24 16,26 0-1,-26 0-15,1 0 16,0 0 0,-1 0-16,-24 0 15,0 0-15,0 0 16,-1 0-1,1 0-15,25 0 32,-25 0-32,-1 0 15,26 0-15,24 0 16,-24 0 0,0 0-16,-1 0 15,1 0 1,0 0-16,-26 0 15,26 0 1,-25 0-16,0 0 16,24 0-16,26 0 15,-26 0 1,1 0-16,-1 0 16,1 24-1,0 1-15,-26 0 16,1-25-1,0 0-15,0 25 16,0-25 0,-1 25-1,1-25 1,0 0 0,-25 24-1,25-24-15,0 25 16,-1-25-1,1 0 1</inkml:trace>
  <inkml:trace contextRef="#ctx0" brushRef="#br0" timeOffset="80629.6729">20414 1364 0,'25'0'172,"49"0"-157,-24 0-15,0 0 16,-1 0-16,1 0 15,-25 0 1,0 0-16,-1 0 16,1 0-1,0 0 1,0 0-16,0 0 16,-1 0-1,1 0 16,0 0-15,0 0 0,0 0-1,-1 0 1,1 0 0,0 0-1,0 0 1,0 0-1,-1 0 17,1 0-32,0 0 31,0 0-15,24 0-1,-24 0-15,0 0 16,49 0-16,-49 0 15,0 0 1,0 0-16,24 0 16,1 0-1,0 0-15,-26-25 16,1 25-16,0 0 16,0 0-1,25 0-15,-26 0 16,26 0-1,0-24-15,-1 24 16,1 0-16,-25 0 16,-1 0-1,26 0-15,-25 0 16,0 0 0,24-25-16,-24 25 15,0 0 1,0 0-16,-1 0 15,1 0 1,0 0-16,0 0 16,0 0-16,-1 0 15,1 0 1,0 0 0,0 0-16,0 0 31,-1 0-16,1 0 1,0 0 0,0 0-1,0 0 17,-1 0-32,1 0 15,0 0 16,0 0-15,0 0 0,0 0-16,-1 0 15,1 0 1,0 0 0,0 0-1,0 0 1,-1 0-1,1 0 1,0 0 0,0 0 31,0 0-16,-1 0-31,1 0 31,0 0-15,0 0-1,0 0 1,-25-25 62,0 0-62</inkml:trace>
  <inkml:trace contextRef="#ctx0" brushRef="#br0" timeOffset="83770.48">14957 1364 0,'50'0'156,"24"0"-156,-49 0 16,0 0 0,0 0-1,-1 0 1,1 0-1,0 0 1,0 0 0,0 0-1,-1 0 17,1 0 14,0 0-30,0 0 93,0 0 48</inkml:trace>
  <inkml:trace contextRef="#ctx0" brushRef="#br0" timeOffset="94411.7203">13519 2853 0,'24'0'125,"26"0"-110,0 0 1,-1 0-16,1 0 16,-25 0-16,-1 0 15,1 0 1,0 0-1,0 0 1,0 0 15,-1 0-15,1 0-16,0 0 31,0 0-15,0 0-1,-1 0 1,1 0 15,0 0 1,0 0 14,0 0-30,-1 0 31,1 0 0,0 0-16,0 0-15,0 0 31,-1 0-16,1 0-16,0 0 1,0 0 0,0 0 15,0 0 0,-1 0-15,1 0 15,0 0-15,0 0 15,0 0-31,-1 0 16,1 0 15,0 0 16,0 0-16,0 0 0,-1 0 0,1 0 1,0 0-17,0 0 1,0 0 0,-1 0 15,1 0-16,0 0-15,0 0 32,0 0-17,-1 0 1,1 0 0,0 0-1,0 0 1,0 0 15,-1 0-31,1 0 47,0 0-16,0 0-15,0 0-1,-1 0 1,1 0 0,0 0-1,0 0 1,0 0 15,-1 0 0,1 0 16,0 0-31,0 0 0,0 0-1,0 0 16,-1 0 1,1 0-17,0 0 17,0 0-17,0 0 16,-1 0-31,1 0 16,0 0 15,0 0 1,0 0-17,-1 0 16,1 0-15,0 0 0,0 0-1,0 0 17,-1 0-1,1 0 16,0 0-32,0 0 1,0 0 15,-1 0 0,1 0-31,0 0 47,0 0-15,0 0-17,-1 0 1,1 0-1,0 24 1,0-24 0,0 0 31,-1 0 328,1 0-344,0 0 16,0 0-16,0 0 0,-1 0 16,1 0-16,0 0 157</inkml:trace>
  <inkml:trace contextRef="#ctx0" brushRef="#br0" timeOffset="102849.7101">16421 2902 0,'49'0'0,"1"0"16,24 0-1,-24 0-15,0-25 16,-1 25 0,1 0-16,-1 0 15,1 0 1,24 0-16,-24 0 16,0 0-16,-1 0 15,1 0 1,-1 0-16,1 0 15,24 0-15,-49 0 16,0 0 0,0 0-1,0 0 1,-1 0 0,1 0 15,0 0-31,0 0 31,0 0-15,0 0-1,-1 0 1,1 0 15,0 0 0,0 0 16,0 0-31,-1 0 0,1 0-1,0 0 1,0 0-1,0 0 1,-1 0 0,1 0-1,0 0 1,25 0-16,-26 0 16,1 0-16,25 0 15,-1 0 1,1-24-16,-25 24 31,-25-25-31,25 25 16,-1 0-1,1 0 1,0 0 0,0 0-1,0 0 16,-1 0 1,1 0-1,0 0-15,0 0-1,0 0 1,-1 0-1,1 0 17,0 0-32,0 0 31,0 0-15,0 0-1,-1 0 1,1 0-16,0 0 15,0 0 1,24 0-16,-24 0 16,0 0-1,25 0-15,-1 0 16,26 0-16,-51 0 16,1 0-1,0 0-15,0 0 31,0 0-15,-1 0-16,1 0 31,0 0-31,0 0 16,0 0 0,24 0-16,-24 0 15,25 0 1,-1 0-16,1 0 15,-25 0 1,-1 0 0,1 0 15,0 0-31,0 0 16,0 0 15,0 0-16,-1 0 1,1 0 0,0 0-1,25 0 1,-1 0-16,1 0 16,-25 0-1,-1 0-15,1 0 31,0 0-31,0 0 16,0 0 15,-1 0-15,1 0 0,0 0-1,0 0 1,0 0-16,-1 0 15,26 0-15,-25 0 16,0 0 0,24 0-16,-24 0 15,25 0 1,-26 0 0,1 0 15,25 0-16,-25 0 1,24 0-16,1 0 16,-1 0-1,1 0-15,25 0 16,-26 0-16,1 0 16,-25 0-1,-1 0-15,1 0 31,0 0-15,0 0 0,0 0-1,-1 0 1,-24-25 0,25 25-16,0 0 15,0 0 1,0 0-1,-1 0 17,1 0-32,0 0 31,0 0-15,0 0-1,-1 0 1,1 0-1,0 0 1,0 0 15,0 0-15,-1 0 15,-24-25 125</inkml:trace>
  <inkml:trace contextRef="#ctx0" brushRef="#br0" timeOffset="108287.5257">1215 2902 0,'50'25'0,"0"-25"15,-1 0-15,26 0 16,-51 0-1,1 0 1,0 0-16,0 0 16,0 0-1,-1 0-15,1 0 32,0 0-32,0 0 15,0 0-15,24 0 16,-24 0-1,25 0 1,-25 0 0,-1 0 15,1 0-31,0 0 16,0 0 15,0 0-16,-1 0 1,1 0 0,0 0-1,0 0 1,0 0 0,-1 0-1,1 0-15,0 0 16,25 0-1,-1 0-15,1 0 16,-1 0-16,1 0 16,0 0-1,-1 0-15,26 0 16,-26 0 0,1 0-16,-25 0 15,0 0 1,-1 0-1,1 0 1,0 0 0,0 0-1,0 0 1,-1 0 0,1 0-1,0 0 1,0 0 15,0 0-15,-1 0-1,1 0 1,0 0 0,0 0-1,0 0 16,-1 0-31,1 0 16,0 0 15,0 0-15,0 0 0,-1 0-1,1 0 1,0 0-1,0 0 1,0 0 0,-1 0 15,1 0-15,0 0-1,0 0 1,0-25-1,-1 25 1,1 0 0,0 0-1,0 0 1,-25-25 0,25 25-1,-1 0-15,1 0 31,0 0-15,0 0 0,0 0-1,0 0 17,-1 0 14,1 0-14,0 0 30,0 0 32,-50 0 281</inkml:trace>
  <inkml:trace contextRef="#ctx0" brushRef="#br0" timeOffset="131507.9889">21431 2853 0</inkml:trace>
  <inkml:trace contextRef="#ctx0" brushRef="#br0" timeOffset="136039.1331">21431 2778 0,'25'0'156,"0"25"-156,24-25 16,26 25 0,-26 0-16,1-25 15,-25 0-15,25 0 16,-26 0-1,26 0-15,0 0 16,-1 0 0,1 0-16,-1 0 15,26 0-15,-50 0 16,-1 0 0,1 0-1,0 0 1,0 0-16,0 0 15,24 0-15,-24 0 16,25 0 0,-26 0 15,1 0-15,0 0-1,0 0 1,0 0-1,-1 0 1,1 0 0,0 0-1,0 0 17,0 0-17,-1 0 1,1 0 31,0 0-32,0 0 1,0 0 0,0 0-1,-1 0 1,1 0-1,0 0 17,0 0-32,0 0 31,-1 0-15,1 0-1,0 0 1,0 0-1,0 0 1,-1 0 15,1 0-31,0 0 32,0 0-17,0 0 1,-1 0-1,1 0 1,0 0 0,0 0-1,0 0 1,-1 0 0,1 0 15,0 0-16,0 0 1,0 0 0,-1 0-1,1 0 1,0 0 0,0 0-1,0-25 1,-1 25 15,1 0-15,0 0-1,0 0 1,0 0 0,-25-25-1,24 25-15,1 0 16,0 0-1,0 0 17,0 0-17,-1 0-15,1 0 32,0 0-17,0 0 1,0 0-1,0 0 1,-1 0 0,-24-25-1,25 25 1,0 0-16,0 0 31,0 0-15,-1 0-1,1 0 1,0 0 15,0 0 1,0 0-1,-1 0-16,1 0 1,0 0 0,0 0 15,0 0-15,-1 0-16,1 0 15,0 0 1,0 0-1,0 0 1,-1 0 0,1 0 15,0 0-31,0 0 31,0 0-15,-1 0-1,1 0 1,0 0 0,0 0-1,0 0 1,24 0 15,-24 0-15,0 0-1,0 0-15,-1 0 32,1 0-17,0 0 1,0 0 0,0 0-1,0 0 1,-1 0 15,1 0-31,0 0 16,0 0 15,0 0-15,-1 0-1,1 0 1,0 0-1,0 0 1,0 0 0,-1 0-1,1 0 17,0 0-17,0 0 1,0 0-1,-1 0 17,1 0-17,0 0 1,0 0 15,0 0 16,-1 0-16,1 0 16,-25-25 63</inkml:trace>
  <inkml:trace contextRef="#ctx0" brushRef="#br0" timeOffset="138211.1342">25499 2753 0,'25'0'94,"0"0"-94,24 0 15,1 0 1,0 0-16,-1 0 16,26 0-16,-26 0 15,1 0 1,0 0-16,-1 0 16,1 0-1,-1 0-15,26 0 16,-50 0-16,-1 0 31,1 0-31,0 0 31,0 0-15,0 0 0,-1 0-1,1 0 1,0 0-1,0 0 17,0 0-32,-1 0 15,1 0 17,0 0-17,0 0 1,0 0-1,-1 0 1,1 0 0,0 0 15,0 0-31,0 0 31,24 0-31,-24 0 16,0 0-16,24 0 15,-24 0 1,25 0 0,-25 0-1,-1 0 1,1 0 0,0 0-1,0 0 16,0 0-15,0 0 0,-1 0-1,1 0 1,0 0 0,0 0 15,0 0-31,-1 0 31,1 0-15,0-24-1,0 24 1,0 0 0,-1 0-1,1 0 16,0 0-31,0-25 16,0 25 15,-1 0-15,1 0-16,0 0 16,0 0-1,0 0 16,-1 0-31,1-25 32,0 25-1,0 0 16,0 0-16,-25-25 63</inkml:trace>
  <inkml:trace contextRef="#ctx0" brushRef="#br0" timeOffset="150946.2478">8954 3646 0,'0'0'0,"50"0"0,0 0 16,-1 0-16,26 25 16,-26-25-1,26 25-15,-1-25 16,1 0-1,-1 0-15,0 0 16,-24 0 0,24 0-16,-24 0 15,0 0-15,-1 0 16,1 0 0,24 0-16,-24 0 15,0 0 1,-1 0-16,1 0 15,-25 0-15,-1 0 16,1 0 0,0 0-1,25 0 1,-26 0 0,1 0-1,0 0 1,0 0-1,0 0 1,-1 0 0,1 0-1,0 0-15,25 0 16,-26 0-16,1 0 16,25 0-1,-25 0-15,-1 0 16,26 0-1,0 0-15,24 0 16,-24 0 0,-1 0-16,1 0 15,-1 0-15,-24 0 16,0 0 0,0 0-16,0 0 15,24 0 1,-24 0-1,25 0 1,-25 0 0,-1 0-16,1 0 15,25 0 1,-25 0-16,-1 0 16,26 0-16,-25 0 15,24 0 1,1 0-16,0 0 15,-1 0 1,1 0-16,24 0 16,-49 0-1,0 0 1,0 0-16,-1 0 31,1 0-15,0 0-1,0 0 1,0 0 0,-1 0-1,1 0 1,0 0 0,0 0-1,0 0 1,0 0-1,-1 0 1,1 0 0,0 0 15,0 0-15,0 0-1,-1 0 1,1 0-1,0 0 1,0 0 0,0 0-1,-1 0 1,1 0 15,0 0-31,0-25 31,0 25-15,-1 0-16,1 0 16,25 0-1,24 0-15,-24 0 16,-1 0 0,1 0-16,0 0 15,-1-25-15,1 25 16,-25 0-1,-1 0 1,1 0 0,0 0-1,0 0 1,0 0 0,0 0-1,-1 0 1,1 0 15,0 0-15,0 0-1,0 0 1,-1 0 0,1 0-1,0 0 1,0 0-1,0 0 1,-1 0 15,1 0-31,0 25 32,0-25-17,0 0 1,-1 0-1,1 0 1,0 0 0,0 0 15,0 0-15,-1 0-1,1 0 1,0 0-1,25 0 1,-26 0 0,1 0-1,25 0-15,-1 0 16,-24 0 0,0 0-1,0 0 1,0 0-1,-1 0 1,1 0 15,0 0-15,0 0 0,0 0-1,-1 0 1,1 0-1,0 0 1,0 0 0,-25 25-1,25-25 1,0 0 0,-1 0-1,1 0 1,0 0-1,0 0 1,0 0 0,-1 0-1,-24 25 1,25-25 0,0 0 15,0 0-16,0 0 17,-1 0 15,1 0-16,0 0-16</inkml:trace>
  <inkml:trace contextRef="#ctx0" brushRef="#br0" timeOffset="153258.8799">14734 3721 0,'25'0'62,"0"0"-46,24 0-1,1 0-15,-1 0 16,1 0 0,24 0-16,-24 0 15,0 0 1,-1-25-16,1 25 16,-1 0-16,26 0 15,-25-25 1,-1 25-16,1-25 15,-1 25 1,1 0-16,24-25 16,-49 25-1,0 0 1,0 0-16,0 0 16,-1 0-1,26 0 16,-25 0-15,0 0-16,-1 0 16,1 0-1,0 0 1,0 0 0,0 0-1,-1 0-15,1 0 31,0 0-31,0 0 16,0 0 0,-1 0-16,1 0 15,0 0 1,0 0-16,0 0 16,-1 0-16,1 0 31,0 0-16,0 0 1,0 0 0,0 0-1,-1 0 1,1 0 15,0 0-15,0 0-1,0 0 1,-1 0 0,1 0-1,0 0 1,0 0 0,0 0-1,-1 0 16,1 0-31,0 0 32,0 0-17,0 0 1,-1 0 0,1 0-16,25 0 31,-25 0-31,-1 0 15,1 0 1,25 0-16,-25 0 16,24 25-1,-24-25 1,0 0-16,0 0 16,-1 0-1,1 0-15,0 0 31,0 0-15,0 0-16,-1 0 31,1 0-15,0 0 0,0 0-1,0 0 1,-1 0-1,1 25 17,0-25-32,0 0 31,0 0-15,0 0-1,-1 0 1,1 0 15,0 0 0,0 0 16,0 0-16,-1 0-15,1 0 31,0 0-16,0 0 16,0 0-31,-1-25 93,1 0-93</inkml:trace>
  <inkml:trace contextRef="#ctx0" brushRef="#br0" timeOffset="155399.6313">17884 3621 0,'50'0'78,"-1"0"-78,26 0 16,-26 0-1,1 0-15,0 0 16,-1 0-16,1 0 16,24 0-1,-24 0-15,-1 0 16,1 0 0,0 0-16,-1 0 15,1 0-15,24 0 16,-24 0-1,0 0 1,-26 0-16,1 0 16,0 0-1,0 0 1,0 0 0,-1 0-1,1 0 1,0 0 15,0 0-31,0 0 16,49 0-1,-24 0-15,-1 0 16,-24 0-16,0 0 16,0 0-1,-1 0 1,1 0-1,0 0 1,0 0 0,0 0-1,-1 0 1,1 0 0,0 0-1,0 0 16,0 0-31,0 0 32,-1 0-17,1 0 1,0 0 0,0 0-1,0 0 1,-1 0 15,1 0-31,0 0 16,0 0 15,0 0-15,-1 0-1,1 0 1,0 0-1,0 0 1,0 0 15,-1 0-31,26 0 16,-25 0 0,24 0-1,-24 0-15,0 0 31,0 0-31,0 0 32,-1 0-17,1 0 1,0 0 0,0 0-1,0 0 1,-1 0 15,1 0-31,0 0 47,0 0-16,0 0 16,-1 0-31,1 0 31,-25-24 46</inkml:trace>
  <inkml:trace contextRef="#ctx0" brushRef="#br0" timeOffset="199761.5754">24160 14312 0,'49'0'94,"1"0"-94,0 0 16,-1 0-16,1 0 15,-1 0 1,26 0-16,-26 0 16,1 0-1,0 0-15,-1 0 16,1 0-1,-1 0-15,26 0 16,-25 0-16,-1 0 16,26 0-1,24 0-15,0 0 16,0 0-16,-24 0 16,-1 0-1,-24 0-15,-1 0 16,1 0-1,24 0-15,-49 0 16,0 0 0,0 0-1,-1 0-15,26 0 32,-25 0-32,0 0 15,24 0 1,1 0-16,24 0 15,-24 0 1,0 0-16,-1 0 16,-24 0-16,0 0 15,0 0 1,-1 0-16,26 0 16,24 0-1,-24 0-15,0 0 16,-1 0-16,1 0 15,-1 0 1,1 0-16,0 0 16,-26 0-1,1 0 1,0 0-16,0 0 31,24 0-31,-24 0 16,0 0-1,25 0-15,-1 0 16,1 0-16,-25 0 16,0 0-1,-1 0 1,1 0 0,0 0-1,0 0 1,0 0-1,-1 0 1,1 0 0,0 0-16,0 0 15,0 0 1,49 25-16,-24-25 16,-1 0-16,1 0 15,-1 0 1,1 0-16,0 0 15,-26 0 1,1 0-16,0 0 16,25 0-1,-26 0-15,26 0 16,0 0-16,-1 0 16,1 0-1,24 0-15,-24 0 16,0 0-1,-1 0-15,1 0 16,-1 0 0,1 0-16,24 0 15,-24 0-15,0 0 16,-1 0 0,1 0-16,-1 0 15,1 0 1,24 0-16,-24 0 15,0 0-15,-1 0 16,1 0 0,0 0-16,-1 0 15,26 0 1,-26 0-16,-24 0 16,0 0-16,0 0 15,-1 0 1,1 0-16,0 0 15,0 0 1,0 0 0,-1 0-1,26 0 1,-25 0-16,24 0 16,1-25-1,0 25-15,24 0 16,-24 0-1,-1-25-15,1 25 16,-25 0-16,-1 0 16,1 0-1,0 0 1,0 0 0,0 0-16,0 0 15,-1 0 1,1 0-16,0 0 15,25-24-15,-26 24 32,26 0-32,0 0 31,-26 0-15,1 0-1,0 0 1,0 0-1,0 0 1,-1 0 15,1 0-15,0 0-16,0 0 31,0 0-15,-1 0-1,1 0 32</inkml:trace>
  <inkml:trace contextRef="#ctx0" brushRef="#br0" timeOffset="201636.6843">30832 14263 0,'25'0'94,"0"0"-78,24 0-16,1 0 15,0 0-15,-1 0 16,26 0 0,-51 0-16,1 0 31,0 0-16,0 0 1,0 0 0,0 0-1,-1 0 1,1 0 0,0 0-1,0 0 16,0 0-15,-1 0-16,1 0 31,0 0-15,0 0 0,0 0-1,-1 0 1,1 0-1,0 0 17,0 0-32,0 0 15,24 0 1,-24 0 0,0 0 15,24 0-31,-24 0 15,0 0 1,0 0-16,0 0 16,-1 0-16,1 0 31,0 0-15,0 0-1,0 0-15,-1 0 16,1 0-16,0 0 15,0 0 1,0 0-16,-1 0 16,1 0-1,0 0 1,0 0 0,0 0-1,0 0 16,-1 0-15,1 0 31,0 0 62,0 0-93,0 0 15,-1 0-31,1 0 31,0 0 1,0 0 15,0 0-47,-1 0 15,1 0 16,-25-25 126,-25 25-157</inkml:trace>
  <inkml:trace contextRef="#ctx0" brushRef="#br0" timeOffset="206933.8653">1191 15007 0,'24'0'78,"1"0"-62,25 0-16,-1 0 15,1 0-15,24 0 16,-24 0 0,0 0-16,-1 0 15,-24 0 1,0 0-16,0 0 15,0 0 1,-1 0 0,1 0-1,0 0 1,0 0-16,0 0 16,-1 0-1,1 0-15,0 0 16,0 0-16,24 0 15,1 0 1,0 0-16,-1 0 16,1 0-1,-1 0-15,1 0 16,0 0-16,-26 0 16,26 0-1,0 0-15,-1 0 16,26 0-1,-26 0-15,1 0 16,0 0-16,-1 0 16,1 0-1,-1 0-15,1 0 16,-25 0 0,0 0-16,-1 0 15,26 0-15,-25 0 16,0 0-1,24 0 1,-24 0 0,0 0-16,0 0 15,-1 0 1,1 0-16,0 0 16,25 0-16,-26 0 15,1 0 1,0 0-16,0 0 15,0 0 1,-1 0-16,1 0 31,0 0-31,0 0 16,0 0 15,-1 0-15,1 0-1,0 0 1,0 0 0,0 0-1,0 0 17,-1 0-32,1 0 31,0 0-16,0 0 1,0 0 0,-1 0-1,1 0 1,0 0 0,0 0-1,0 0 1,-1 0 15,1 0-15,0 0-1,0 0 1,0 0 15,-1 0 0,1 0-15,0 0 31,-75 0 94,1 0-141</inkml:trace>
  <inkml:trace contextRef="#ctx0" brushRef="#br0" timeOffset="209809.0321">4093 15007 0,'25'0'31,"24"0"-15,1 0 0,-1 25-16,26-1 15,-50 1 1,-1-25-1,1 0-15,0 0 32,0 0-32,0 0 15,24 0 1,-24 0 0,25 0-16,-26 0 15,1 0 1,0 0-16,0 0 15,0 0 1,-1 0-16,26 0 16,-25 0-1,25 0-15,-1 0 16,1 0-16,-25 0 31,-1 0-31,1 0 16,0 0-1,0 0 1,0 0 0,-1 0-1,1 0 1,0 0 0,0 0-1,0 0-15,24 0 16,-49-25-1,50 25-15,-25 0 32,-25-24-32,24 24 15,1 0 1,0-25 0,0 25-1,0 0 1,-1 0-1,1 0 1,0 0 0,0 0-1,0 0 1,-1 0 0,26-25-1,-25 25-15,0 0 16,24-25-1,1 25-15,24 0 16,-24 0-16,-25 0 16,0 0-1,-1 0 1,26 0 0,-25 0-1,0 0 1,-1 0-16,1 0 15,0 0 17,0 0-17,0 0 1,-1 0 0,1 0-1,0 0 1,0 0-1,0 0 1,-1 0 15,1 0-15,0 0 0,0 0-1,0 0 1,-1 0-1,1 0 1,0 0 0,0 0-1,0 0 17,-1 0-17,1 0 1,0 0-1,0 0 1,0 0 0,-1 0-1,1 0 1,0 0 0,0 0-1,0 0 1,0 0-1,-1 0 1,1 0 15,0 0-31,0 0 16,0 0 15,-1 0-15,1 0-1,0 0-15,0 0 16,0 0 0,-1 0-1,26 0 1,-25 0 0,0 0-1,-1 0-15,1 0 31,0 0-15,0 0 0,0 0-1,-1 0 1,1 0 0,0 0 15,0 0-16,0 0 1,-1 0 15</inkml:trace>
  <inkml:trace contextRef="#ctx0" brushRef="#br0" timeOffset="212559.1929">7565 14957 0,'50'0'125,"0"0"-125,-1 25 16,1-25 0,-1 25-16,1-25 15,24 0 1,-24 0-16,0 0 16,-1 0-16,1 0 15,0 0 1,-1 0-1,1 0-15,-25 0 16,-1 0 0,1 0 15,0 0-31,0 25 31,0-25-15,-1 0-1,1 0 1,0 0 0,0 0-1,0 0 17,-1 0-32,1 0 15,0 0 1,0 0-1,0 0-15,-1 0 32,1 0-17,0 0 1,0 0-16,0 0 16,-1 0-16,26 0 15,-25 0 1,0 0-16,-1 0 15,1 0 1,0 0 0,0 0-16,0 0 31,0 0-15,-1 0-1,1 0 1,0 0-1,0 0 1,0 0 0,-1 0-1,1 0 1,0 0 0,0 0-16,0 0 15,49 0 1,-24 0-16,-1 0 15,1 0-15,-1 0 16,1 0 0,0 0-16,-26 0 31,26 0-15,-25 0-1,0 0 1,-1 0 15,1 0-15,0 0-1,0 0 1,0 0 0,-1 0-1,1 0 1,0 0-1,0 0 1,0 0 15,0 0-31,-1 0 32,1 0-17,0 0 1,0 0-1,0 0 1,-1 0 0,1 0 15,0 0-31,0 0 16,0 0-1,-1 0 1,1 0-1,0 0 1,0 0 0,0 0 15,-1 0-31,1-25 31,0 25-15,0 0-1,0 0 1,-1 0 0,1 0-1,0 0 17,0 0-32,0 0 15,-1 0 16,1 0 1,0 0-17,0 0 17,0 0-1,-1 0 0,1 0-31,0 0 16,0 0 15,0 0 31,-25-25 95,0 0-126,0 0-15</inkml:trace>
  <inkml:trace contextRef="#ctx0" brushRef="#br0" timeOffset="216590.6753">11112 15007 0,'50'0'16,"0"0"-16,24 0 15,-24 0 1,-1 0-16,1 0 16,0 0-16,-1 0 15,1 0 1,-1 0-16,26 0 15,-26 0 1,1 0-16,0 0 16,-1 0-1,1-25-15,-1 25 16,1 0-16,-25 0 16,24 0-1,1 0-15,0 0 16,-25 0-1,-1 0 1,1 0-16,0 0 16,25 0-1,-26 0 1,26 0 0,-25 0-1,0 0-15,24 0 16,1 0-1,-1 0-15,-24 0 32,0 0-32,0 0 15,0 0-15,-1 0 32,1 0-32,0 0 31,0 0-16,0 0-15,-1 0 16,1 0 0,25 0-1,-1 0 1,1 0-16,0 0 16,-1 0-16,1 0 15,0 0 1,24 0-16,-49 0 15,0 0 1,-1 0 0,1 0-1,0 0 1,0 0 15,0 0-31,-1 0 31,1 0-15,0 0 0,0 0-1,0 0 1,-1 0 0,1 0 30,0 0-14,-25-25 155</inkml:trace>
  <inkml:trace contextRef="#ctx0" brushRef="#br0" timeOffset="218731.4237">13717 14957 0,'25'0'62,"24"0"-46,26 0 0,-26 0-16,1 0 15,0 0 1,-1 0-16,1 0 15,-1 0-15,26 0 16,-26 0 0,1 0-16,0 0 15,-1 0 1,1 0-16,0 0 16,-1 0-16,26 0 15,-26 0 1,1 0-16,-1 0 15,1 0 1,-25 0-16,0 0 16,-1 0-1,1 0 1,25 0-16,-25 0 16,-1 0-1,1 0-15,0 0 16,0 0-1,0 0-15,-1 0 32,1 0-32,0 0 15,0 0 1,0 0 0,-1 0-16,51 0 15,-25 0 1,-26 0-16,1 0 15,0 0-15,0 0 16,24 0 0,1 0-16,0 0 15,24 0 1,-24 0-16,-1 0 16,1 0-1,-1 0-15,1 0 16,0 0-16,-26 0 31,1 0-15,0 0-1,0 0 1,0 0 0,-1 0-1,1 0 16,0 0-31,0 0 16,0 0 15,-1 0 32,1 0-16,0 0-16,0 0-15,0 0 15,0 0-16,-1 0 1,1 0 0,0 0-1,0 0 17,0 0-32</inkml:trace>
  <inkml:trace contextRef="#ctx0" brushRef="#br0" timeOffset="221247.196">16892 15032 0,'50'24'16,"-26"-24"-16,1 25 16,0-25-1,-25 25-15,25-25 16,0 0-1,-1 0 1,1 0 0,0 0-1,0 0 1,0 0 15,-1 0-31,-24 25 16,25-25-1,0 0 1,0 0 0,0 0-1,-1 0 1,1 0 0,0 0 15,0 0-16,0 0 32,-1 0 0,1 0-16,0 0 32,0 0 390,0 0-422,0 0-15,-1 0 0,1-25-1,0 0 1,0 25-1,0 0 1,-25-25 0,24 25-16,1 0 31,-25-24-31,25 24 16,0 0-1,0-25 1,-1 25-1,1 0 1,0 0 15,0 0-15,0 0 31,-1 0 203,1 0-203,0 0-32,0 0 63,0 0-31,-25-25 31,0 0-46</inkml:trace>
  <inkml:trace contextRef="#ctx0" brushRef="#br0" timeOffset="223450.4477">18355 14957 0,'50'0'15,"0"0"-15,-1 0 16,26 0 0,-26 0-16,1 0 15,24 0 1,1 0-16,-26 0 16,26 0-16,-26 0 15,1 0 1,0 0-16,24 0 15,-24 0 1,-1 0-16,1 0 16,-1 0-16,1 0 15,0 0 1,-1 0-16,-24 0 16,0 0-1,0 0 1,0 0-1,24 0 1,-24 0 0,0 0-1,0 0 17,-1 0-17,1 0-15,0 0 31,0 0-15,0 0 0,-1 0-1,1 0 1,0 0 0,0 0-16,24 0 15,-24 0 1,25 0-1,-25 0 1,-1 0 0,1 0-1,0 0 1,25 0-16,24 0 16,-24 0-1,-1 0-15,1 0 16,-1 0-1,1 0-15,0 0 16,-1 0 0,-24 0-1,0 0-15,0 0 16,0 0 0,-1 0-1,1 0 16,0 0-31,0 0 32,0 0-17,-1 0 1,1 0 0,0 0-1,0 0 16,0 0 16,-25-25 110,0 1-142</inkml:trace>
  <inkml:trace contextRef="#ctx0" brushRef="#br0" timeOffset="225372.4364">21010 14908 0,'24'0'62,"1"0"-46,50 0-16,24 0 15,25 0 1,-25 0-16,0 0 16,0 0-1,-24 0-15,-25 0 16,-1 0-16,26 0 15,-1 24 1,0-24-16,1 0 16,-1 25-1,-24-25-15,24 0 16,-24 25 0,-1-25-16,1 0 15,0 0-15,24 0 16,-49 0-1,0 0 1,-1 0 0,1 0-1,0 0 1,0 0 0,0 0-1,24 0 1,1 0-16,24 0 15,-24 0 1,0 0-16,-1 0 16,1 0-16,-1 0 15,1 0 1,24 0-16,-24 0 16,0 0-1,-1 0-15,1 0 16,-1 0-1,1 0-15,0 0 16,24 0-16,-49 0 16,0 0-1,-1 0 1,1 0 0,0 0-1,0 0 16,0 0-31,0 0 32,-1 0-17,1 0 17,-25-25 264,0 0-296,25-74 16</inkml:trace>
  <inkml:trace contextRef="#ctx0" brushRef="#br0" timeOffset="227356.9233">24259 14833 0,'50'25'15,"24"-25"-15,-24 25 16,-1-25-1,1 25-15,-1-25 16,1 0 0,24 0-16,1 24 15,-26-24-15,1 0 16,0 0 0,-1 0-16,1 0 15,0 0 1,24 0-16,-24 0 15,-1 0 1,1 0-16,-1 0 16,-24 0-16,0 0 15,0 0 1,0 0 0,-1 0-1,1 0 1,25 0 15,-25 0-31,-1 0 16,26 0-1,-25 0-15,0 0 16,-1 0-16,1 0 16,0 0-1,0 0-15,0 0 16,-1 0-1,1 0 1,0 0 0,0 0-1,0 0 17,0 0-32,-1 0 31,1 0-16,0 0 1,0 0 0,0 0-1,-1 0 1,1 0 15,0 0-15,-25-24 234,0-1-235</inkml:trace>
  <inkml:trace contextRef="#ctx0" brushRef="#br0" timeOffset="229122.6537">26169 14883 0,'25'0'94,"0"0"-79,24 0 1,26 0-16,-26 0 16,1 0-1,-1 0-15,26 0 16,-26 0-16,1 0 16,0 0-1,-1 0-15,26 0 16,-26 0-1,1 0-15,24 0 16,-24 0 0,0 0-16,-1 0 15,1 0-15,-1 0 16,1 0 0,-25 0-1,0 0 1,-1 0-16,1 0 15,0 0 1,25 0 0,-26 0 15,1 0-15,25 0-1,-25 0-15,24 0 16,1 0-16,-1 0 15,26 0 1,-26 0-16,1 0 16,-25 0-1,0 0-15,-1 0 16,1 0 15,0 0-31,0 0 31,0 0-15,0 0 0,-1 0-1,1 0 17,0 0 14,-25-25 204,0 0-234,0-24 0</inkml:trace>
  <inkml:trace contextRef="#ctx0" brushRef="#br0" timeOffset="230825.8757">28377 14784 0,'148'0'16,"-48"0"-16,24 0 16,24 0-1,-48 0-15,-1 0 16,-25 0-16,1 0 16,-1 0-1,-24 0-15,-1 0 16,1 0-1,0 0-15,24 0 16,-24 0-16,-1 24 16,1-24-1,-1 25-15,1-25 16,24 25 0,-24-25-16,0 0 15,-1 0 1,1 25-16,-1-25 15,-24 0 1,25 0 0,-25 0-16,24 0 15,-24 0 17,0 0-17,0 0 1,0 0-1,-1 0 17,1 0 15</inkml:trace>
  <inkml:trace contextRef="#ctx0" brushRef="#br0" timeOffset="233857.3016">16892 15056 0,'-25'0'110,"0"0"-79,-24 0-31,-1-24 15,25 24-15,-24-25 16,24 0 0,0 25 15,0 0-15,1 0-16,-1 0 31,0 0 0</inkml:trace>
  <inkml:trace contextRef="#ctx0" brushRef="#br0" timeOffset="236232.4392">18083 15007 0,'49'0'62,"1"25"-46,-25-25-16,-1 0 15,1 0 1,0 0 0,0 0-1,0 0 1,-1 0 15,1 0 0,0 0-15,0 0 47,-25-25 218,0 0-234,0 0-16,0 0-15,0 1-1,0-1 1,0 0 31</inkml:trace>
  <inkml:trace contextRef="#ctx0" brushRef="#br0" timeOffset="239560.7575">24036 14957 0,'25'0'157,"-1"0"-142,26 0 1,-25 0-1,0 0 1,-1 0 15,1 0-31,0 0 32,0 0 14,0 0 33,-1 0 30,-24-25-93,0 1-1,25 24 16,-25-25-15,0 0 15,0 0 63,0 0-63,0 50 126</inkml:trace>
  <inkml:trace contextRef="#ctx0" brushRef="#br0" timeOffset="252405.2516">15205 15925 0,'50'0'0,"-1"24"16,-24-24 0,0 0 15,0 0-16,0 0-15,0 0 32,-1 0-17,1 0 1,0 0 0,0 0-1,0 0 1,-1 0 15,1 0-15,0 0-1,0 0 1,0 0 0,-1 0-1,1 0 1,0 0-1,25-24 17,-1 24-17,-24-25-15,49 25 16,-24 0 0,0 0-16,-1 0 15,1-25 1,-1 25-16,26-25 15,-26 25-15,1-25 16,0 25 0,-1 0-16,1 0 15,0 0 1,-1 0-16,-24 0 31,0 0-15,0 0-16,-1 0 31,1 0-15,0 0-1,0 0-15,24 0 16,-24 0-16,0 0 16,25 0-1,-1 0-15,1 0 16,-1 0-1,1 0-15,0 0 16,-26 0 0,1 0-16,0 0 15,0 0-15,0 0 32,-1 0-32,1 0 15,0 0 1,25 0-1,-26 0 1,1 0 0,25 0-16,0 0 15,-1 0 1,-24 0-16,0 0 16,24 0-1,-24 0 1,0 0-16,0 0 15,0 0 1,-1 0 0,1 0-1,0 0-15,25 0 16,-1 0 0,1 0-16,-1 0 15,1 0-15,0 0 16,24 0-1,-24 0-15,-1 0 16,1 0 0,-1 0-16,-24 0 15,25 0-15,-25 0 32,24 0-32,-24 0 15,0 0 1,0 0-16,0 0 15,-1 0-15,1 0 32,0 0-32,0 0 31,0 0-31,-1 0 16,1 0-1,0 0 1,0 0-1,0 0 1,24 0 0,-24 0-1,0 0-15,0 0 16,-1 0 0,1 0-1,0 0 1,-25 25-1,25-25-15,0 0 16,-1 0 15,1 0-31,0 0 32,0 0-17,0 0 16,-1 0-15,1 0 31,0 0 62,0 0-77,0 0-17,-1 0 1,1 0-1,0 0 17,0 0-17,0 0-15,0 0 32,-1 0 14,1 0-30,0 0 0,0 0-1,0 0 1,-1 0 31,1 0 93,0 0-108,0 0-17,0 0 17,-1 0-1,1 0 156,0 0-140,0 0-16,0 0-31,-1 0 16,1 0 15,0 0-15,0 0 0,0 0-1,-1 0 1,-24-25-1,25 25-15,0 0 16,0 0 0,0 0 15,-25-24 0,24-1-15,1 25-1,0 0 32,-25-25-31,25 25 0,0 0 30,-25-25 79,0 0-93,0 1-17</inkml:trace>
  <inkml:trace contextRef="#ctx0" brushRef="#br0" timeOffset="254686.634">20613 15751 0,'24'0'16,"1"25"-1,25-25-15,-25 0 31,0 0-31,-1 0 16,1 0-16,0 0 16,0 0-1,0 0 1,-1 0 0,1 0 15,0 25-16,0-25-15,0 0 32,-1 0-17,1 0 1,0 0 0,0 0-1,0 0 1,-1 0 15,1 0-31,0 0 31,0 0-15,0 0 0,-1 0-16,26 0 15,24 0-15,-24 0 16,0 0-1,-1 0-15,1 0 16,-1 0-16,1 0 16,25 0-1,-26 0-15,1 0 16,-1 0 0,1 0-16,0 0 15,-1 0 1,26 0-16,-26 0 15,1 0-15,-1 0 16,1 0 0,0 0-16,-26 0 15,1 0 1,0 0-16,0 0 16,0 0-1,-1 0 1,1 0-1,0 0-15,0 0 16,24 0-16,1 0 16,0 0-1,-1 0-15,-24 0 16,0 0-16,0 0 16,0 0-1,-1 0-15,1 0 31,0 0-31,0 0 16,0 0-16,-1 0 31,1 0-31,0 0 32,0 0-17,0 0 1,-1 0-1,1 0 1,0 0 0,0 0 15,0 0-15,-1 0-16,1 0 31,0 0-16,0 0 1,0 0 0,-1 0-1,1 0 1,0 0 0,0 0 15,0 0 16,-25-25 109,0 0-140</inkml:trace>
  <inkml:trace contextRef="#ctx0" brushRef="#br0" timeOffset="256764.8777">23540 15751 0,'49'0'94,"1"0"-94,24 0 16,-24 0-1,-1 0-15,1 0 16,0 0-1,-1 0-15,1 0 16,24 0-16,-24 0 16,-25 0-1,0 0-15,-1 0 32,1 0-17,0 0 1,0 0-1,-25 25-15,25-25 16,-1 0 0,1 25 15,0-25-31,0 0 16,0 0 15,-1 0-16,1 0 1,0 0 0,0 0-1,0 0 1,-1 0 0,1 0-1,0 0 16,0 0-15,0 0 0,-1 0-1,1 0 1,0 0 0,25 0-1,-26 0 1,26 0-1,0 0-15,-1 0 16,1 0 0,-25 0-1,0 0 1,-1 0 0,1 0-1,0 0 1,0 0 15,0 0 0,-1 0-15,1 0 15,0 0-15,0 0-1,0 0 1,-1 0 0,1 0-1,0 0 17,0 0-17,0 0 1,-1 0-1,1 0 1,0 0 0,0 0 15,0 0 16,-25-25-16,24 25-31,1 0 31,-25-25 47,0 0-46</inkml:trace>
  <inkml:trace contextRef="#ctx0" brushRef="#br0" timeOffset="259421.2825">20637 15801 0,'-24'0'188,"-1"0"-173,-25 0-15,25 0 16,1 0 0,-1-25-1,0 25 1,0 0 15,25-25 344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1:57.7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472 10964 0,'24'0'31,"1"0"47,0 0-31,0 0-31,0 0 31,-1 0-32,26 0 1,0 0 0,-1 0-1,1 0-15,0 0 16,-1 0-16,1 0 16,24 0-1,-24 0-15,-1 0 16,1 0-1,0 0-15,-1 0 16,1 0 0,-25 0-1,-1 0-15,1 0 16,0 0 0,25 0-16,-26 0 15,1 0 1,25 0-16,24 0 15,-49 0-15,0 0 16,0 0 0,49 0-16,-24 0 15,-1 0 1,1 0-16,0 0 16,-1 0-1,1 0-15,-1 0 16,26 0-16,-26 0 15,1 0 1,-25 0-16,0 0 16,24 0-1,1 0-15,-1 0 16,1 0 0,0 0-16,-1 0 15,26 0-15,-26 0 16,-24 0-1,0 0-15,24 0 16,-24 0 0,0 0-1,0 0 1,0 0 0,0 0-16,24 0 15,-24 0 1,25 0-16,-1 0 15,26 0 1,-26 0-16,1 0 16,-1 24-16,-24-24 15,25 0 1,-25 0-16,-1 0 16,1 0-1,0 0-15,0 0 16,0 0-16,-1 0 31,-24 25-31,25-25 16,0 0-1,0 0 1,0 0 0,-1 0-16,26 0 15,-25 0 1,0 25-16,24-25 15,-24 0 1,0 0 0,25 0-1,-26 0 1,1 25 0,0-25-1,0 0 1,0 0 15,24 0-15,-24 0-16,0 0 15,0 0 1,-1 0-16,1 0 16,0 0-1,0 0 1,0 0-1,-1 0-15,1 0 16,0 0 0,0 0-1,0 0 1,-1 0 0,1 0 15,0 0-31,0 0 15,0 0 17,-1 0-17,1 0 1,0 0 0,0 0-1,0 0 1,-1 0-1,1 25 1,0-25 15,0 0-15,0 0-16,-1 0 31,1 0-15,0 0-1,0 0 17,0 0-32,0 0 15,-1 0 17,1 0-1,0 0-16,0 0 17,0 0 343,-1 0-375,26 0 15,24-25 1,-24 0-16,0 25 16,-26 0-1,1-25-15,0 25 16,0 0-16,0-25 31,-1 25-15,1 0-1,0 0 1,0 0 0,0 0-1,-1 0 16,1 0 1,0 0 30,0 0-15,0 0-31,-1 0-16,1 0 31,0 0-15,0 0-1,0 0 1,-1 0-1,1 0 1,0 0 15,0 0-15,0 0 0,-1 0-1,1 0 1,0 0-1,0 0 1,0 0 0,0 0 15,-1 0-15,1 0-1,0 0 1,0 0-1,0 0 1,-1 0 0,1 0-1,0 0-15,0 0 16,0 0 0,-1 0-1,1 0 1,0 0-1,0 0 1,0 0 0,-1 0-1,1 0-15,25 0 16,-25 0 0,24 0-16,-24 0 15,0 0 1,0 0-16,-1 0 15,1 0 1,0 0-16,25 0 16,-1 0-16,-24 0 15,0 0 1,0 0 0,-1 0-1,1 0 1,0 0-1,0 0 1,0 0 15,0 0-15,-1 0 0,1 0-1,0 0 16,0 0 1,0 0-17,-1 0 1,1 0 0,0 0-1,25 0 1,-26 0 15,1 0-31,0 0 16,0 0-1,0 0 1,-1 0 15,1 0-31,0 0 16,0 0 15,0 0-15,-1 0-1,1 0 17,0 0-1,0 0-16,0 0 1,-1 0 0,1 0 15,0 0-15,0 0-16,0 0 31,-1 0-16,1 0 1,0 0 0,0 0-1,0 0 1,-1 0 15,-24-24-31,25 24 16,0 0-1,0 0 1,0 0 0,0 0 15,-1 0-15,1 0 15,0 0 94,0 0-78,0 0-32,-25-25-15,24 25 16,1 0 0,0 0-1,0 0 1,0 0 15,-1 0 0,1 0 1,0 0-1,0 0 0,0 0 16,-1 0 47</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02.8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19919 12005 0,'0'25'78,"24"-25"63,1 0-125,0 0-1,0 0 1,0 0-1,-1 0 17,1 0-17,0 0-15,0 0 32,0 0-17,-1 0 1,1 0-1,0 0 1,25 0 0,24 0-16,-24 0 15,-1 0 1,1 0-16,-1 25 16,26-25-1,-1 0-15,1 0 16,-1 0-1,1 0-15,-26 0 16,1 0-16,24 0 16,-49 0-1,0 0 267,24 0-267,26 0-15,-1 0 16,1 0-1,-1 0-15,0-25 16,-24 25 0,24-25-16,-24 25 15,24-24-15,1 24 16,-26 0 0,1 0-16,0 0 15,-1 0 1,1 0-16,0 0 15,24 0-15,-24 0 16,-1 0 0,-24 0-16,0 0 15,0 0 1,-1 0 0,1 0-1,0 0 1,0 0 15,0 0-15,-1 0-16,1 0 31,0 0-15,0 0-1,0 0 16,-1 0-31,1 24 16,0-24 15,0 0-15,0 0 0,-1 0-1,1 0 16,0 0 1,0 0-17,0 0 17,-1 0-1,1 0-16,0 0 1,0 0 0,0 0-1,0 0 1,-1 0 0,1 0-1,0 0 16,0 0-15,0 0 0,-1 0-16,1 0 15,0 0-15,0 0 16,0 0 0,-1 0-1,1 0 1,0 0-1,0 0 17,0 0-17,-1 0 1,1 0 0,0 0-1,0 0 16,0 0-31,-1 0 16,1 0 15,0 0-15,0 0 0,0 0-1,-1 0 1,1 0-1,0 0 1,0-24 0,24 24-1,1 0-15,-25 0 16,0 0 0,-1 0-1,1 0 1,0 0-1,0 0 1,0 0 0,0 0-16,-1 0 15,1 0 1,0 0 15,0 0-31,0-25 31,-1 25-15,1 0 31,0 0-31,0 0-1,0 0 16,-1 0 32,1 0-47,0 0 15,0 0 16,0 0-16,-1 0-15,1 0-1,0 0 16,0 0 16,0 0 328</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06.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769 13047 0,'25'0'63,"0"0"-48,0 0 17,0 0-17,-1 0 1,1 0-1,0 0 1,0 0 0,0 0 15,-1 0-31,1 0 31,0 0 0,0 0 16,0 0-47,-1 0 16,1 0 0,0 0-16,25 0 15,-26 0 1,1 0-1,0 0-15,0 0 16,24 0 0,1-25-16,0 25 15,-1 0 1,1 0-16,-1 0 16,26 0-1,-26 0-15,1 0 16,0 0-16,-1 0 15,1 0 1,0 0-16,24 0 16,-24 0-1,-1 0-15,1 0 16,-25 0-16,-1 0 16,1 0-1,0 0 1,0 0-1,0 0 1,24 0 0,1 0-16,-1 0 15,1 0-15,24 0 16,-24 0 0,0-24-16,-1 24 15,1 0 1,-1 0-16,1 0 15,25 0 1,-26 0-16,1 0 16,-1 0-16,1 0 15,0 0 1,-1 0-16,26 0 16,-26 0-1,1 0-15,-1 0 16,1 0-16,0-25 15,-1 25 1,26 0-16,-26 0 16,26 0-1,-26 0-15,1 0 16,0 0-16,-1 0 16,1 0-1,-1 0-15,26 0 16,-26 0-1,1 0-15,0 0 16,-26 0 0,1 0-16,0 0 15,0 0 1,0 0 0,-1 0-16,1 0 15,25 0 1,24 0-16,-24 0 15,-1 0-15,1 0 16,0 0 0,-1 0-16,1 0 15,24 0 1,-24 0-16,0 0 16,-1 0-1,1 0-15,-1 0 16,1 0-16,24 0 15,-24 0 1,0 0-16,-1 0 16,1 0-1,-1 0-15,1 0 16,0 0 0,24 0-16,-24 0 15,-26 0-15,1 0 16,0 0-1,25 0 1,-26 0 0,1 0-1,0 0-15,25 0 16,-1 0 0,26 0-16,-26 0 15,1 0 1,0 0-16,-1 0 15,-24 0 1,0-25-16,0 25 16,-1 0-16,1 0 15,0 0 1,25 0-16,24 0 16,-24 0-1,-1 0-15,1 0 16,-25 0-1,-1 0 1,1 0 0,0 0-1,0 0 1,0 0 0,-1 0-1,1 0 16,0 0-15,0 0 15,0 0-15,0 0 0,-1 0-1,1 0 1,0 0 31,0 0-16,0 0 0,-1 0-15,1 0-1,0 0-15,0 0 16,49 0-16,-49 0 16,0 0-1,0 0 1,-1 0 0,1 0 15,0 0 0,0 0-15,0 0-1,-1 0 17,1 0-1,0 0-16,-25-25 189,0 0-173</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18.5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7789 12998 0,'25'0'16,"0"0"31,-1 0-32,1 0 32,0 0-16,0 0 1,0-25-17,-1 25 1,1 0-1,0 0 17,0 0-32,0 0 31,-1 0-15,26 0-1,0 0 1,24 0-16,-24 0 15,-1 0 1,-24 0-16,0 0 16,25 0-16,-1 0 15,1 0 1,49 0-16,0 0 16,0 25-1,50-25-15,-50 0 16,-24 0-1,-1 0-15,-24 0 16,0 0 0,-1 0-16,26 0 15,-26 0-15,1 0 16,-1 0 0,26 0-16,24 0 15,0 0 1,0 0-16,-24 0 15,24 0 1,-49 0-16,-1 0 16,26 0-16,-1 0 15,-24 0 1,-1 0-16,1 0 16,0 0-16,-1 0 15,1 0 1,-25 0-1,-1 0-15,1 0 16,25 0-16,-25 0 16,24 0-1,-24 0 17,25 0-17,-26 0-15,26 0 16,0 0-1,-1 0-15,1 0 16,24 0 0,-24 0-16,0 0 15,-1 0 1,1 0-16,-1 0 16,1 0-16,24 0 15,-24-25 1,0 25-16,-1 0 15,1 0-15,-1 0 16,1 0 0,24 0-16,-49 0 15,0 0 1,0 0-16,24 0 16,-24 0-1,25 0-15,-1 0 16,1 0-16,24 0 15,-24 0 1,0 0-16,-1 0 16,1 0-1,0 0-15,-1 0 16,1 0 0,24 0-16,1 0 15,-26 0 1,1 0-16,-1 0 15,1 0-15,0 0 16,-1 0 0,-24 0-1,0 0 1,0 0 0,-1 0-16,26 0 15,-25 0 1,24 0-16,1 0 15,0 0 1,-1 0-16,26 0 16,-26 0-1,1 0-15,0 0 16,-1 0-16,1 0 16,-1 0-1,26 0-15,-26 0 16,1 0-1,0 0-15,-26 0 16,1 0 0,0 0-16,0 0 15,24 0-15,-24 0 16,0 0 0,0 0-16,0 0 15,-1 0 1,1 0-1,0 0 1,0 0 0,0 0 15,0 0-31,-1 0 16,1 0 15,0 0-16,0 0 1,0 0 0,-1 0-1,1 0 1,0 0 0,0 0 421,24 0-421,1 0-1,24-25 1,-24 0-16,0 0 16,-1 25-16,26 0 15,-26-24 1,1 24-1,-1-25-15,-24 25 16,0 0-16,0 0 16,0 0-1,-1 0 1,1 0 15,0-25-15,0 25-1,0 0 1,-1 0 0,1 0-1,0 0 1,0 0 0,0 0 15,0 0-16,-1 0-15,1 0 32,0 0-17,0 0 1,0 0 0,-1 0-1,1 0 1,0 0 15,0 0-31,0 0 31,-1 0-15,51 0-16,-26 0 16,1 0-1,0 0-15,-1 25 16,1-25-1,24 0-15,-24 0 16,-25 0 0,-1 0-16,26 0 15,0 0-15,24 0 16,-24 0 0,-1 0-16,1 0 15,0 0 1,-1 0-16,-24 0 15,0 0-15,24 0 16,1 0 0,0 0-16,24 0 15,-24 0 1,-1 0-16,-24 0 16,0 0-1,0 0 1,-1 0-16,1 0 15,25 0 1,-25 0-16,-1 0 16,1 0-1,50 0-15,-26 0 16,1 0 0,0 0-16,-1 0 15,1 0 1,-1 0-16,1 0 15,-25 0-15,0 0 16,24 0 0,-24 0-16,0 0 15,0 0-15,-1 0 16,1 0 0,0 0-1,0 0 1,0 0 15,-1 0-15,1 0-16,0 0 15,0 0 1,0 0-16,24 0 16,-24 0-1,0 0 1,0 0-16,-1 0 31,26 0-31,-25 0 16,24 0-1,1 0-15,0 0 16,24 0 0,-24 0-16,-25 0 15,-1 0-15,1 0 360,0 0-345,25 0 1,-1 0-16,1 0 15,-1 0-15,26 0 16,-50 0 0,24 0-1,-24 0 1,0 0-16,0 0 16,24 0-16,1 0 15,-1 0 1,1 0-16,0 0 15,-1 0 1,26 0-16,-26 0 16,1 0-1,-25 0-15,0 0 16,-1 0-16,26 0 31,-25 0-31,0 0 16,24 0-1,1 0-15,-1 0 16,-24 0 0,25 0-1,-25 0 1,-1 0 0,26 0-16,-25 0 15,24 0 1,1 0-16,0 0 15,-1 0-15,1 0 16,24 0 0,1 0-16,-26 0 15,1 0 1,-25 0-16,0 0 16,-1 0-1,1 0-15,0 0 16,0 0 15,0 0-15,-1 0-1,1 0 1,0 0 0,0 0 30,0 0-30,-1 0 15,1 0 1,0 0-1,0 0-31,0 0 15,-1 0 1,26 0-16,-25 0 16,24 0-16,-24 0 15,0 0 1,0 0-16,-25 25 16,25-25-1,-1 0 251,1 0-251,25 24 1,24-24-16,1 0 16,-26 0-1,1 0-15,-1 0 16,1 0 0,0 0-16,-1 0 15,26 0 1,-26 25-16,1-25 15,-25 0-15,0 0 16,-1 0 0,1 0-1,0 0-15,25 0 16,-1 25 0,1-25-16,-1 0 15,1 25 1,0-25-16,24 0 15,-49 0 1,0 0 0,-1 0-16,1 0 31,0 0-15,0 0-1,0 0 1,-1 0-1,1 0 1,0 0 15,0 0-15,0 0 0,0 0-1,-1 0 16,1 0-31,0 0 32,0 0-17,0 0 1,-1 0 0,1 0-16,25 0 15,-1 0 1,1 0-16,0 0 15,-1 0 1,-24 0-16,0 0 16,0 0-1,-1 0 1,1 0 15,0 0-31,0 0 16,0 0-1,-1 0 1,1 0 15,0 0-15,0 0 0,0 0-1,-1 0 16,1 0-31,0 0 32,0 0-17,0 0 17,-1 0-32,1 0 31,0 0-16,0 0 17,0 0-32,24 0 31,1 0-31,0 0 16,-1 0-1,26 0-15,-51 0 16,1 0 15,0 0-15,0 0-1,0 0 126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26.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794 14089 0,'25'0'125,"0"0"-109,0 0-1,-1 0 1,1 0 15,0 0-15,0 0-1,0 0 1,24 0 0,1 0-1,-1 0-15,1 0 16,0 0-1,24 0-15,-24 0 16,-1 0 0,1 0-16,24 0 15,-24 0 1,-1 0-16,1 0 16,0 0-16,-1 0 15,1 0 1,24 0-16,1 0 15,-1 0 1,1 0-16,-1 0 16,0 0-16,-24 0 15,0 0 1,-1 0-16,1 0 16,-1 0-1,1 0-15,0 0 16,24 0-16,0 0 15,1 0 1,-1 0-16,-24 0 16,0 0-1,24 0-15,-24 0 16,-1 0 0,1 0-16,-1 0 15,26 0-15,-1 0 16,-24 0-1,-1 0-15,26 0 16,-26 0 0,1 0-16,0 0 15,-1 0 1,1 0-16,24 0 16,-24 0-16,0 0 15,-1 0 1,1 0-16,-1 0 15,1 0 1,0 0-16,-26 0 16,1 0 15,0 0-31,25 0 16,-1 0-1,26 0-15,-26 0 16,26 0-1,-26 0-15,1 0 16,-1 0-16,-24 0 16,0 0-1,0 0-15,0 0 32,24 0-32,-24 0 15,0 0 1,25 0-16,-1 0 15,26 0-15,-26 0 16,1 0 0,-1 0-16,1 0 15,0 0 1,-1 0-16,26 0 16,-51 0-1,1 0 1,0 0-1,0 0 1,0 0 0,-1 0-1,1-25 1,0 25 328,25 0-329,-1 0 1,1 0 0,-1 0-16,1 0 15,0 0-15,-26 0 16,26-25-1,-25 25-15,0 0 16,0 0 0,-1 0-16,1 0 15,0 0 1,0 0 0,0 0-1,-1 0 1,1 0-1,0 0 1,0 0-16,0 0 16,-1 0 15,1 0-31,0 0 31,0 0-15,24 0-16,1 0 15,0 0 1,-1 0-16,1 0 16,-1 0-1,26 0-15,-26 0 16,1 0 0,0 0-16,-1 0 15,1 0 1,0 0-16,24 0 15,-24 0-15,-1 0 16,1 0 0,-1 0-16,1 0 15,0 0 1,-1 0-16,26 0 16,-26 0-1,1 0-15,-1 0 16,1 0-16,0 0 15,-1 0 1,26 0-16,-26 0 16,1 0-16,0 0 15,-26 0 1,1 0 0,0 0 327,25 0-327,-1 0-16,26 0 16,-26 0-1,26 0-15,-26 0 16,1 0-1,-1 0-15,26 0 16,-26 0-16,1 0 16,-25 0-1,0 0-15,24 0 16,-24 0 0,25 0-1,-26 0 1,1 0-1,0 0 1,0 0 0,0 0-1,-1 0 1,1 0 0,0 0-1,0 0 1,0 0 15,0 0-31,-1 0 31,1 0-31,0 0 16,0 0 0,49 0-16,-24 0 15,-1 0-15,1 0 16,0 0-1,-1 0 1,1 0-16,24 0 16,-24 0-16,-1 0 15,1-24-15,0 24 16,24 0 0,0 0-16,-24 0 15,0 0 1,24 0-16,-49 0 15,25-25 1,-1 25-16,1 0 16,-25 0 327,24 0-327,50 0 0,25 0-1,-24 0-15,-1 0 16,-25 0 0,1 0-16,-1 0 15,-24 0-15,-1 0 16,1 0-1,0 0-15,-1 0 16,1 0 0,-25 0-1,-1 0 1,1 0 0,0 0-1,0 0 1,0 0-1,-1 0 1,1 0 0,0 0 15,0 0-15,0 0-16,-1 0 15,26-25 1,0 0-16,-1 25 15,26-25 1,-51 25 250,26-24-266,74 24 15,25-25 1,-25 25-16,25 0 16,-50 0-1,0-25 1,0 25-16,75 0 15,-124 0 1,-1 0 0,26 0-16,-26 0 15,26 0-15,-26 0 16,1 0-16,0 0 16,-1 0-1,1 0-15,-1 0 16,1 0-1,-25 0 1,24 0 0,-24 0-1,0 0 1,0 0-16,49 0 16,-24 0-16,-1 0 15,1 0 1,0 0-16,-1 0 15,1 0 1,24 0-16,-24 0 16,0 0-16,24 0 15,0 0 1,-24 0-16,0 0 16,-1 0-1,1 0-15,-25 0 16,-1 0-1,1 0 1,0 0 0,0 0 218,24 0-203,26 0-31,-1 0 16,-24 0-16,-1 0 16,1 0-1,0 0-15,-1 0 16,1 0-1,-1 0-15,26 0 16,-25 0 0,-1 0-16,1 0 15,-1 0-15,1 25 16,0-25 0,-26 0-1,1 0 1,0 0-1,25 0-15,-1 0 16,1 25 0,-1-25-16,-24 0 15,0 0 1,0 0 0,0 0-1,-1 0 1,1 0-1,0 0 1,0 0-16,0 0 31,-1 0-15,1 0 0,0 0-1,0 0 1,0 0-1,-1 0 17,1 0-32,0 0 15,0 0 17,0 0-17,0 0 1,-1 0-1,1 0 1,0 0 0,0 0-1,0 0 1,-1 0 15,1 0-15,0 0-1,0 0 1,0 0 0,-1 0-1,1 0 1,0 0 0,0 0 15,0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44.5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14858 6945 0,'25'0'16,"0"0"62,0 0-16,0 0-30,-1 0-17,1 0 1,0 0 0,0 0-1,0 0 1,-1 0-1,1 0 17,0 0-17,0 0 1,0 0 0,-1 0-1,1 0 1,0 0-16,25 0 15,24 0 1,-24 0-16,-1 0 16,1 0-1,-1 0-15,26 0 16,-25 0-16,24 0 16,-24 0-1,-1 0-15,26 0 16,-26 0-16,1 0 15,-1 0 1,1 0-16,0 0 16,-1 0-1,26 0-15,-1 0 16,0 0 0,1 0-16,-1 0 15,-24 0-15,24 0 16,-24 0-1,24 0-15,1 0 16,24 0 0,0 0-16,0 0 15,1 0 1,-26 0-16,-24 25 16,-26-25 265,26 0-281,49 25 15,1-25-15,24 0 16,24 0 0,-24 0-16,-24 0 15,-26 0 1,0 0-16,-24 0 16,0 0-1,-1 0-15,1 25 16,-1-25-16,26 0 15,-26 0 1,26 0-16,-1 0 16,1 0-1,-26 0-15,1 0 16,0 0 0,-1 0-16,1 0 15,-1 0 1,26 0-16,-26 0 15,1 0 1,-25 0-16,0 0 16,-1 0-1,1 0 1,0 25 0,0-25-1,0 0 220,24 0-220,26 0-15,24 0 16,0 0-1,25 0-15,0 0 16,-25 0 0,1 0-16,-1 0 15,-25 0-15,1 0 16,-1 0 0,-24 0-16,-1 0 15,1 0 1,24 0-16,-24 0 15,24 0 1,-24 0-16,24 0 16,-24 0-16,0 0 15,-1 0 1,1 0-16,-1 0 16,26 0-1,-26 0-15,1 0 16,-25 0-1,0 0-15,-1 0 16,1 0-16,0 0 31,0 0-15,24 0 0,1 0-16,0 0 15,-1 0-15,1 0 16,0 0-1,24 0-15,-24 0 16,-26 0 0,1 0-16,0 0 15,0 0 1,24 0-16,1 0 16,0 0-16,24 0 15,-24 0 1,-26 0-16,1 0 15,0 0 1,0 0 0,0 0 15,24 0-31,1 0 16,-1 0-1,1-25-15,0 25 16,-26 0-1,1 0-15,0 0 16,25-25 15,-1 25-31,26 0 16,-1 0 0,-24 0-16,-1 0 15,1 0 1,-25-25-16,0 25 15,-1 0 17,1 0-17,0 0 1,0 0-16,0 0 16,-1 0-1,1-25 1,0 25-1,25 0 1,24 0 0,-24 0-1,24 0-15,0 0 16,1 0 0,-1 0-16,-24 0 15,0 0 1,-50-24-16,24 24 15,1 0 1,0 0 0,25 0-1,-1 0 1,-24 0 0,25 0-16,-26 0 15,1 0 1,0 0 15,0 0-31,0 0 47,-25-25 31,0 0-62,0 0-1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47.6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596 7888 0,'24'0'94,"-24"-25"-78,25 25-16,0 0 15,-25-25 1,25 25 0,0 0-16,24 0 15,1 0 1,24 0 0,1 0-16,-1 0 15,1 0 1,-1 0-16,-24 0 15,24 0 1,-24 0-16,49 0 16,25 0-1,0 0-15,0 0 16,25 0 0,-50 0-16,-25 0 15,-24 0 1,-25 0-16,24 0 15,-24 0 1,0 0 0,0 0-1,0 0-15,49 0 16,-24 0 0,-1 0-16,1 0 15,-1 0-15,1 0 16,0 0-1,-1 0 1,26 0-16,-26 0 16,1 0-16,0 0 15,-1 0 1,1 0-16,-1 0 16,26 0-1,-26 0-15,-24 0 16,0 0-1,0 0-15,0 0 16,-1 0 0,1 0-1,0 0 1,0 0 15,0 0-31,-1 0 31,1 0-15,0 0 0,0 0-1,0 0 17,-1 0 14,-24 25-46,25-25 16,0 0 0,0 0-1,0 0 1,-1 0 0,1 0-1,0 0 1,0 0 15,0 0-15,-1 0-1,1 0 1,0 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06-04T10:32:55.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794 4887 0,'25'0'156,"0"0"-140,0 0 0,-1 0-1,26 0 1,24 0 0,26 24-16,48-24 15,-24 25 1,25-25-16,-25 0 15,25 25-15,-50-25 16,1 0 0,-26 0-16,-24 0 15,-1 0 1,1 0-16,-1 0 16,26 0-1,-26 0-15,1 0 16,24 0-16,1 0 15,-26 0 1,26 0-16,-26 0 16,1 0-1,0 0-15,24 0 16,25 0 0,1 0-16,48 0 15,-24 0 1,25 0-16,-50 0 15,1 0 1,-51 0-16,1 0 16,-1 0-16,1 0 15,25 0 1,-1 0-16,0 0 16,1 0-16,-26 0 15,-24 0 220,25 0-235,24 0 15,25-25 1,1 25-16,24 0 15,0 0-15,-25 0 16,0 0 0,-24 0-16,-26 0 15,26 0 1,-26 0-16,1 0 16,-1 0-16,26 0 15,-26 0 1,1 0-16,0 0 15,-1 0 1,1 0-16,-1 0 16,1 0-1,24 0-15,-49 0 16,0 0 0,0 0-1,0 0 1,-1 0-1,1 0 1,0 0 0,0 0-1,-25 25 1,50-25 250,24 0-266,50 0 15,0 25 1,50-25-16,-1 25 15,-49-25 1,25 0-16,-50 0 16,-49 0-1,0 0-15,-1 0 16,1 0-16,24 0 16,-24 0-1,-1 0-15,1 24 16,0-24-1,-1 0-15,1 0 16,-1 0-16,-24 0 31,0 25-15,0-25-16,0 25 31,24-25 204,50 0-220,1 0-15,49 0 16,24-25-16,-49 25 15,25-25 1,-25 25-16,-25 0 16,-24-24-16,-1 24 15,0 0 1,-24 0 0,0 0-16,24 0 15,-24 0-15,-1 0 16,1 0-16,0 0 15,-1 0 1,-24 0 0,0 0-1,24 0 1,1 0 0,0 0-16,-1 0 15,1 0-15,-25 0 31,-1 0-15,1 0 0,25 0-16,24 0 15,25 0 1,1 0-16,-1 0 16,-25 0-1,1 0-15,-50 0 16,-1 0-1,1 0-15,25 0 16,-1 0 0,1 0-16,24 0 15,1 0-15,-1 0 16,-24 0-16,-1 0 16,-24 0-1,25 0-15,-25 0 31,-1 0-15,26 0-16,0 0 16,24 0-1,1-25-15,-1 25 16,-24 0-16,-26 0 16,1 0-1,0 0-15,0 0 16,0 0-1,-1 0-15,51 0 16,-26 0 0,1 0-16,0 0 15,-26 0 1,26 0-16,-25 0 31,0 0-15,-25-25 15,0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00585-2900-4302-9291-F0BF2E360365}" type="datetimeFigureOut">
              <a:rPr lang="fr-FR" smtClean="0"/>
              <a:pPr/>
              <a:t>30/05/2016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9765A-06BB-4F4F-967B-5AA9A5C3BC64}" type="slidenum">
              <a:rPr lang="fr-FR" smtClean="0"/>
              <a:pPr/>
              <a:t>‹N°›</a:t>
            </a:fld>
            <a:endParaRPr lang="fr-FR"/>
          </a:p>
        </p:txBody>
      </p:sp>
    </p:spTree>
    <p:extLst>
      <p:ext uri="{BB962C8B-B14F-4D97-AF65-F5344CB8AC3E}">
        <p14:creationId xmlns="" xmlns:p14="http://schemas.microsoft.com/office/powerpoint/2010/main" val="373289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sz="1200" b="1" u="sng" kern="1200" dirty="0">
                <a:solidFill>
                  <a:schemeClr val="tx1"/>
                </a:solidFill>
                <a:effectLst/>
                <a:latin typeface="+mn-lt"/>
                <a:ea typeface="+mn-ea"/>
                <a:cs typeface="+mn-cs"/>
              </a:rPr>
              <a:t>Contexte théorique</a:t>
            </a:r>
            <a:r>
              <a:rPr lang="fr-FR" sz="1200" b="1" kern="1200" dirty="0">
                <a:solidFill>
                  <a:schemeClr val="tx1"/>
                </a:solidFill>
                <a:effectLst/>
                <a:latin typeface="+mn-lt"/>
                <a:ea typeface="+mn-ea"/>
                <a:cs typeface="+mn-cs"/>
              </a:rPr>
              <a:t> : </a:t>
            </a:r>
          </a:p>
          <a:p>
            <a:r>
              <a:rPr lang="fr-FR" sz="1200" kern="1200" dirty="0">
                <a:solidFill>
                  <a:schemeClr val="tx1"/>
                </a:solidFill>
                <a:effectLst/>
                <a:latin typeface="+mn-lt"/>
                <a:ea typeface="+mn-ea"/>
                <a:cs typeface="+mn-cs"/>
              </a:rPr>
              <a:t> La définition cartésienne de la liberté intervient dans le cadre d’une réflexion sur les causes de l’erreur (comment expliquer l’erreur ? Comment se fait-il que nous nous trompions ?). Dans le cadre de cette discussion, Descartes a émis plusieurs hypothèses qu’il a successivement rejetées :</a:t>
            </a:r>
          </a:p>
          <a:p>
            <a:pPr lvl="0"/>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On ne peut pas expliquer l’erreur en se référant à un </a:t>
            </a:r>
            <a:r>
              <a:rPr lang="fr-FR" sz="1200" b="1" kern="1200" dirty="0">
                <a:solidFill>
                  <a:schemeClr val="tx1"/>
                </a:solidFill>
                <a:effectLst/>
                <a:latin typeface="+mn-lt"/>
                <a:ea typeface="+mn-ea"/>
                <a:cs typeface="+mn-cs"/>
              </a:rPr>
              <a:t>dieu trompeur </a:t>
            </a:r>
            <a:r>
              <a:rPr lang="fr-FR" sz="1200" kern="1200" dirty="0">
                <a:solidFill>
                  <a:schemeClr val="tx1"/>
                </a:solidFill>
                <a:effectLst/>
                <a:latin typeface="+mn-lt"/>
                <a:ea typeface="+mn-ea"/>
                <a:cs typeface="+mn-cs"/>
              </a:rPr>
              <a:t>car cela contredirait la perfection divine : Dieu n’a pas pu vouloir nous tromper (même s’il en a le pouvoir…). Autrement dit, on ne peut pas rendre Dieu responsable de nos erreurs !</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L’erreur ne peut pas provenir non plus de notre </a:t>
            </a:r>
            <a:r>
              <a:rPr lang="fr-FR" sz="1200" b="1" kern="1200" dirty="0">
                <a:solidFill>
                  <a:schemeClr val="tx1"/>
                </a:solidFill>
                <a:effectLst/>
                <a:latin typeface="+mn-lt"/>
                <a:ea typeface="+mn-ea"/>
                <a:cs typeface="+mn-cs"/>
              </a:rPr>
              <a:t>entendement</a:t>
            </a:r>
            <a:r>
              <a:rPr lang="fr-FR" sz="1200" kern="1200" dirty="0">
                <a:solidFill>
                  <a:schemeClr val="tx1"/>
                </a:solidFill>
                <a:effectLst/>
                <a:latin typeface="+mn-lt"/>
                <a:ea typeface="+mn-ea"/>
                <a:cs typeface="+mn-cs"/>
              </a:rPr>
              <a:t> (ou de notre raison). En lui-même, notre entendement est parfaitement capable de nous faire connaître la vérité. Si nous faisons erreur, c’est simplement parce que nous nous servons mal de notre entendement (d’où la nécessité d’une </a:t>
            </a:r>
            <a:r>
              <a:rPr lang="fr-FR" sz="1200" b="1" kern="1200" dirty="0">
                <a:solidFill>
                  <a:schemeClr val="tx1"/>
                </a:solidFill>
                <a:effectLst/>
                <a:latin typeface="+mn-lt"/>
                <a:ea typeface="+mn-ea"/>
                <a:cs typeface="+mn-cs"/>
              </a:rPr>
              <a:t>méthode</a:t>
            </a:r>
            <a:r>
              <a:rPr lang="fr-FR" sz="1200" kern="1200" dirty="0">
                <a:solidFill>
                  <a:schemeClr val="tx1"/>
                </a:solidFill>
                <a:effectLst/>
                <a:latin typeface="+mn-lt"/>
                <a:ea typeface="+mn-ea"/>
                <a:cs typeface="+mn-cs"/>
              </a:rPr>
              <a:t>).</a:t>
            </a:r>
          </a:p>
          <a:p>
            <a:pPr lvl="0"/>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Descartes en vient ainsi à son hypothèse finale : l’erreur ne peut provenir non pas de l’entendement pris en lui-même (lequel est toujours efficace) ni de Dieu (lequel est bon et vérace, c’est-à-dire dépourvu de toute volonté de me tromper), mais du </a:t>
            </a:r>
            <a:r>
              <a:rPr lang="fr-FR" sz="1200" b="1" kern="1200" dirty="0">
                <a:solidFill>
                  <a:schemeClr val="tx1"/>
                </a:solidFill>
                <a:effectLst/>
                <a:latin typeface="+mn-lt"/>
                <a:ea typeface="+mn-ea"/>
                <a:cs typeface="+mn-cs"/>
              </a:rPr>
              <a:t>rapport entre deux facultés, à savoir l’entendement et la volonté</a:t>
            </a:r>
            <a:r>
              <a:rPr lang="fr-FR" sz="1200" kern="1200" dirty="0">
                <a:solidFill>
                  <a:schemeClr val="tx1"/>
                </a:solidFill>
                <a:effectLst/>
                <a:latin typeface="+mn-lt"/>
                <a:ea typeface="+mn-ea"/>
                <a:cs typeface="+mn-cs"/>
              </a:rPr>
              <a:t>.</a:t>
            </a:r>
          </a:p>
          <a:p>
            <a:pPr marL="0" lvl="0" indent="0">
              <a:buFont typeface="Arial" panose="020B0604020202020204" pitchFamily="34" charset="0"/>
              <a:buNone/>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développer cette hypothèse selon laquelle l’erreur a sa source dans rapport entre entendement et volonté que Descartes en vient à aborder la </a:t>
            </a:r>
            <a:r>
              <a:rPr lang="fr-FR" sz="1200" b="1" kern="1200" dirty="0">
                <a:solidFill>
                  <a:schemeClr val="tx1"/>
                </a:solidFill>
                <a:effectLst/>
                <a:latin typeface="+mn-lt"/>
                <a:ea typeface="+mn-ea"/>
                <a:cs typeface="+mn-cs"/>
              </a:rPr>
              <a:t>question de la liberté</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Descartes commence par montrer que </a:t>
            </a:r>
            <a:r>
              <a:rPr lang="fr-FR" sz="1200" b="1" kern="1200" dirty="0">
                <a:solidFill>
                  <a:schemeClr val="tx1"/>
                </a:solidFill>
                <a:effectLst/>
                <a:latin typeface="+mn-lt"/>
                <a:ea typeface="+mn-ea"/>
                <a:cs typeface="+mn-cs"/>
              </a:rPr>
              <a:t>la volonté est une exception parmi toutes les autres facultés</a:t>
            </a:r>
            <a:r>
              <a:rPr lang="fr-FR" sz="1200" kern="1200" dirty="0">
                <a:solidFill>
                  <a:schemeClr val="tx1"/>
                </a:solidFill>
                <a:effectLst/>
                <a:latin typeface="+mn-lt"/>
                <a:ea typeface="+mn-ea"/>
                <a:cs typeface="+mn-cs"/>
              </a:rPr>
              <a:t> : c’est la seule de nos facultés que nous « expérimentons » comme étant sans limite. Elle se distingue de toutes les autres facultés humaines car elle est </a:t>
            </a:r>
            <a:r>
              <a:rPr lang="fr-FR" sz="1200" b="1" kern="1200" dirty="0">
                <a:solidFill>
                  <a:schemeClr val="tx1"/>
                </a:solidFill>
                <a:effectLst/>
                <a:latin typeface="+mn-lt"/>
                <a:ea typeface="+mn-ea"/>
                <a:cs typeface="+mn-cs"/>
              </a:rPr>
              <a:t>la seule à être infinie</a:t>
            </a:r>
            <a:r>
              <a:rPr lang="fr-FR" sz="1200" kern="1200" dirty="0">
                <a:solidFill>
                  <a:schemeClr val="tx1"/>
                </a:solidFill>
                <a:effectLst/>
                <a:latin typeface="+mn-lt"/>
                <a:ea typeface="+mn-ea"/>
                <a:cs typeface="+mn-cs"/>
              </a:rPr>
              <a:t> (les autres facultés sont finies/limitées : l’entendement car on ne sait pas tout, l’imagination car on ne peut pas tout imaginer – origine sensible de l’imagination : on ne peut pas imaginer ce qu’on n’a jamais vu, la mémoire – car trous de mémoire, oublis, amnésies…). </a:t>
            </a:r>
            <a:r>
              <a:rPr lang="fr-FR" sz="1200" b="1" kern="1200" dirty="0">
                <a:solidFill>
                  <a:schemeClr val="tx1"/>
                </a:solidFill>
                <a:effectLst/>
                <a:latin typeface="+mn-lt"/>
                <a:ea typeface="+mn-ea"/>
                <a:cs typeface="+mn-cs"/>
              </a:rPr>
              <a:t>La volonté est pour Descartes la marque de notre origine divine </a:t>
            </a:r>
            <a:r>
              <a:rPr lang="fr-FR" sz="1200" kern="1200" dirty="0">
                <a:solidFill>
                  <a:schemeClr val="tx1"/>
                </a:solidFill>
                <a:effectLst/>
                <a:latin typeface="+mn-lt"/>
                <a:ea typeface="+mn-ea"/>
                <a:cs typeface="+mn-cs"/>
              </a:rPr>
              <a:t>(l’indice que Dieu – être infini – nous a fait à son image ; preuve que nous sommes des créatures de Dieu). </a:t>
            </a:r>
          </a:p>
          <a:p>
            <a:pPr lvl="0"/>
            <a:endParaRPr lang="fr-FR" sz="1200" b="1" u="sng" kern="1200" dirty="0">
              <a:solidFill>
                <a:schemeClr val="tx1"/>
              </a:solidFill>
              <a:effectLst/>
              <a:latin typeface="+mn-lt"/>
              <a:ea typeface="+mn-ea"/>
              <a:cs typeface="+mn-cs"/>
            </a:endParaRPr>
          </a:p>
          <a:p>
            <a:pPr lvl="0"/>
            <a:r>
              <a:rPr lang="fr-FR" sz="1200" b="1" u="sng" kern="1200" dirty="0">
                <a:solidFill>
                  <a:schemeClr val="tx1"/>
                </a:solidFill>
                <a:effectLst/>
                <a:latin typeface="+mn-lt"/>
                <a:ea typeface="+mn-ea"/>
                <a:cs typeface="+mn-cs"/>
              </a:rPr>
              <a:t>Définition</a:t>
            </a:r>
            <a:r>
              <a:rPr lang="fr-FR" sz="1200" b="1" u="sng" kern="1200" baseline="0" dirty="0">
                <a:solidFill>
                  <a:schemeClr val="tx1"/>
                </a:solidFill>
                <a:effectLst/>
                <a:latin typeface="+mn-lt"/>
                <a:ea typeface="+mn-ea"/>
                <a:cs typeface="+mn-cs"/>
              </a:rPr>
              <a:t> cartésienne de la volonté</a:t>
            </a:r>
            <a:r>
              <a:rPr lang="fr-FR" sz="1200" b="1" u="sng" kern="1200" dirty="0">
                <a:solidFill>
                  <a:schemeClr val="tx1"/>
                </a:solidFill>
                <a:effectLst/>
                <a:latin typeface="+mn-lt"/>
                <a:ea typeface="+mn-ea"/>
                <a:cs typeface="+mn-cs"/>
              </a:rPr>
              <a:t> : </a:t>
            </a:r>
          </a:p>
          <a:p>
            <a:pPr lvl="0"/>
            <a:endParaRPr lang="fr-FR" sz="1200" b="1" u="sng" kern="1200" dirty="0">
              <a:solidFill>
                <a:schemeClr val="tx1"/>
              </a:solidFill>
              <a:effectLst/>
              <a:latin typeface="+mn-lt"/>
              <a:ea typeface="+mn-ea"/>
              <a:cs typeface="+mn-cs"/>
            </a:endParaRPr>
          </a:p>
          <a:p>
            <a:pPr marL="171450" lvl="0" indent="-171450">
              <a:buFontTx/>
              <a:buChar char="-"/>
            </a:pPr>
            <a:r>
              <a:rPr lang="fr-FR" sz="1200" b="0" u="none" kern="1200" baseline="0" dirty="0">
                <a:solidFill>
                  <a:schemeClr val="tx1"/>
                </a:solidFill>
                <a:effectLst/>
                <a:latin typeface="+mn-lt"/>
                <a:ea typeface="+mn-ea"/>
                <a:cs typeface="+mn-cs"/>
              </a:rPr>
              <a:t>capacité de choisir </a:t>
            </a:r>
            <a:r>
              <a:rPr lang="fr-FR" sz="1200" kern="1200" dirty="0">
                <a:solidFill>
                  <a:schemeClr val="tx1"/>
                </a:solidFill>
                <a:effectLst/>
                <a:latin typeface="+mn-lt"/>
                <a:ea typeface="+mn-ea"/>
                <a:cs typeface="+mn-cs"/>
              </a:rPr>
              <a:t>ou « libre arbitre »</a:t>
            </a:r>
          </a:p>
          <a:p>
            <a:pPr marL="171450" lvl="0" indent="-171450">
              <a:buFontTx/>
              <a:buChar char="-"/>
            </a:pPr>
            <a:r>
              <a:rPr lang="fr-FR" sz="1200" kern="1200" dirty="0">
                <a:solidFill>
                  <a:schemeClr val="tx1"/>
                </a:solidFill>
                <a:effectLst/>
                <a:latin typeface="+mn-lt"/>
                <a:ea typeface="+mn-ea"/>
                <a:cs typeface="+mn-cs"/>
              </a:rPr>
              <a:t>La volonté est « infinie » dans la mesure où elle peut tout choisir (même des choses que notre raison</a:t>
            </a:r>
            <a:r>
              <a:rPr lang="fr-FR" sz="1200" kern="1200" baseline="0" dirty="0">
                <a:solidFill>
                  <a:schemeClr val="tx1"/>
                </a:solidFill>
                <a:effectLst/>
                <a:latin typeface="+mn-lt"/>
                <a:ea typeface="+mn-ea"/>
                <a:cs typeface="+mn-cs"/>
              </a:rPr>
              <a:t> juge impossible voire immorale !)</a:t>
            </a:r>
            <a:endParaRPr lang="fr-FR" sz="1200" kern="1200" dirty="0">
              <a:solidFill>
                <a:schemeClr val="tx1"/>
              </a:solidFill>
              <a:effectLst/>
              <a:latin typeface="+mn-lt"/>
              <a:ea typeface="+mn-ea"/>
              <a:cs typeface="+mn-cs"/>
            </a:endParaRPr>
          </a:p>
          <a:p>
            <a:pPr lvl="0"/>
            <a:endParaRPr lang="fr-FR" sz="1200" b="0" u="none" kern="1200" dirty="0">
              <a:solidFill>
                <a:schemeClr val="tx1"/>
              </a:solidFill>
              <a:effectLst/>
              <a:latin typeface="+mn-lt"/>
              <a:ea typeface="+mn-ea"/>
              <a:cs typeface="+mn-cs"/>
            </a:endParaRPr>
          </a:p>
          <a:p>
            <a:pPr lvl="0"/>
            <a:r>
              <a:rPr lang="fr-FR" sz="1200" b="0" u="none" kern="1200" dirty="0">
                <a:solidFill>
                  <a:schemeClr val="tx1"/>
                </a:solidFill>
                <a:effectLst/>
                <a:latin typeface="+mn-lt"/>
                <a:ea typeface="+mn-ea"/>
                <a:cs typeface="+mn-cs"/>
              </a:rPr>
              <a:t>La</a:t>
            </a:r>
            <a:r>
              <a:rPr lang="fr-FR" sz="1200" b="0" u="none" kern="1200" baseline="0" dirty="0">
                <a:solidFill>
                  <a:schemeClr val="tx1"/>
                </a:solidFill>
                <a:effectLst/>
                <a:latin typeface="+mn-lt"/>
                <a:ea typeface="+mn-ea"/>
                <a:cs typeface="+mn-cs"/>
              </a:rPr>
              <a:t> liberté réside donc pour Descartes dans le fait de pouvoir vouloir quelque chose en l’absence de contrainte extérieure. </a:t>
            </a:r>
            <a:endParaRPr lang="fr-FR" sz="1200" b="0" u="none"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pPr/>
              <a:t>8</a:t>
            </a:fld>
            <a:endParaRPr lang="fr-FR"/>
          </a:p>
        </p:txBody>
      </p:sp>
    </p:spTree>
    <p:extLst>
      <p:ext uri="{BB962C8B-B14F-4D97-AF65-F5344CB8AC3E}">
        <p14:creationId xmlns="" xmlns:p14="http://schemas.microsoft.com/office/powerpoint/2010/main" val="391332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D2FBC5-4F0B-4FF6-AE1D-2C7553D8FB24}" type="slidenum">
              <a:rPr lang="fr-FR" smtClean="0">
                <a:solidFill>
                  <a:prstClr val="black"/>
                </a:solidFill>
              </a:rPr>
              <a:pPr/>
              <a:t>58</a:t>
            </a:fld>
            <a:endParaRPr lang="fr-FR">
              <a:solidFill>
                <a:prstClr val="black"/>
              </a:solidFill>
            </a:endParaRPr>
          </a:p>
        </p:txBody>
      </p:sp>
    </p:spTree>
    <p:extLst>
      <p:ext uri="{BB962C8B-B14F-4D97-AF65-F5344CB8AC3E}">
        <p14:creationId xmlns="" xmlns:p14="http://schemas.microsoft.com/office/powerpoint/2010/main" val="166675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b="1" u="sng" dirty="0"/>
              <a:t>Note</a:t>
            </a:r>
            <a:r>
              <a:rPr lang="fr-FR" b="1" u="sng" baseline="0" dirty="0"/>
              <a:t> 1 :</a:t>
            </a:r>
            <a:r>
              <a:rPr lang="fr-FR" b="1" u="none" baseline="0" dirty="0"/>
              <a:t> </a:t>
            </a:r>
            <a:r>
              <a:rPr lang="fr-FR" baseline="0" dirty="0"/>
              <a:t>Descartes </a:t>
            </a:r>
            <a:r>
              <a:rPr lang="fr-FR" b="1" baseline="0" dirty="0"/>
              <a:t>critique la liberté d'indifférence </a:t>
            </a:r>
            <a:r>
              <a:rPr lang="fr-FR" baseline="0" dirty="0"/>
              <a:t>= on ne peut pas réduire le fait d'être libre au fait de pouvoir choisir de manière totalement indifférente entre deux choses... </a:t>
            </a:r>
          </a:p>
          <a:p>
            <a:endParaRPr lang="fr-FR" baseline="0" dirty="0"/>
          </a:p>
          <a:p>
            <a:r>
              <a:rPr lang="fr-FR" b="1" u="sng" baseline="0" dirty="0"/>
              <a:t>Note 2</a:t>
            </a:r>
            <a:r>
              <a:rPr lang="fr-FR" b="1" i="0" u="sng" baseline="0" dirty="0"/>
              <a:t>:</a:t>
            </a:r>
            <a:r>
              <a:rPr lang="fr-FR" b="1" i="0" u="none" baseline="0" dirty="0"/>
              <a:t>  </a:t>
            </a:r>
            <a:r>
              <a:rPr lang="fr-FR" sz="1200" i="0" kern="1200" dirty="0">
                <a:solidFill>
                  <a:schemeClr val="tx1"/>
                </a:solidFill>
                <a:effectLst/>
                <a:latin typeface="+mn-lt"/>
                <a:ea typeface="+mn-ea"/>
                <a:cs typeface="+mn-cs"/>
              </a:rPr>
              <a:t>la question de la liberté possède des implications morales (le bien) et épistémologiques (le vrai). Idée importante : </a:t>
            </a:r>
            <a:r>
              <a:rPr lang="fr-FR" sz="1200" b="1" i="0" kern="1200" dirty="0">
                <a:solidFill>
                  <a:schemeClr val="tx1"/>
                </a:solidFill>
                <a:effectLst/>
                <a:latin typeface="+mn-lt"/>
                <a:ea typeface="+mn-ea"/>
                <a:cs typeface="+mn-cs"/>
              </a:rPr>
              <a:t>pour me déterminer le plus librement possible à faire une chose, il faut donc que je sois certain (« que je connaisse évidemment ») de ne commettre ni mal, ni erreur</a:t>
            </a:r>
            <a:r>
              <a:rPr lang="fr-FR" sz="1200" i="0" kern="1200" dirty="0">
                <a:solidFill>
                  <a:schemeClr val="tx1"/>
                </a:solidFill>
                <a:effectLst/>
                <a:latin typeface="+mn-lt"/>
                <a:ea typeface="+mn-ea"/>
                <a:cs typeface="+mn-cs"/>
              </a:rPr>
              <a:t>. C’est le </a:t>
            </a:r>
            <a:r>
              <a:rPr lang="fr-FR" sz="1200" b="1" i="0" kern="1200" dirty="0">
                <a:solidFill>
                  <a:schemeClr val="tx1"/>
                </a:solidFill>
                <a:effectLst/>
                <a:latin typeface="+mn-lt"/>
                <a:ea typeface="+mn-ea"/>
                <a:cs typeface="+mn-cs"/>
              </a:rPr>
              <a:t>rôle de la</a:t>
            </a:r>
            <a:r>
              <a:rPr lang="fr-FR" sz="1200" b="1" i="0" kern="1200" baseline="0" dirty="0">
                <a:solidFill>
                  <a:schemeClr val="tx1"/>
                </a:solidFill>
                <a:effectLst/>
                <a:latin typeface="+mn-lt"/>
                <a:ea typeface="+mn-ea"/>
                <a:cs typeface="+mn-cs"/>
              </a:rPr>
              <a:t> raison </a:t>
            </a:r>
            <a:r>
              <a:rPr lang="fr-FR" sz="1200" b="1" i="0" kern="1200" dirty="0">
                <a:solidFill>
                  <a:schemeClr val="tx1"/>
                </a:solidFill>
                <a:effectLst/>
                <a:latin typeface="+mn-lt"/>
                <a:ea typeface="+mn-ea"/>
                <a:cs typeface="+mn-cs"/>
              </a:rPr>
              <a:t>qui</a:t>
            </a:r>
            <a:r>
              <a:rPr lang="fr-FR" sz="1200" b="1" i="0" kern="1200" baseline="0" dirty="0">
                <a:solidFill>
                  <a:schemeClr val="tx1"/>
                </a:solidFill>
                <a:effectLst/>
                <a:latin typeface="+mn-lt"/>
                <a:ea typeface="+mn-ea"/>
                <a:cs typeface="+mn-cs"/>
              </a:rPr>
              <a:t> indique à l</a:t>
            </a:r>
            <a:r>
              <a:rPr lang="fr-FR" sz="1200" b="1" i="0" kern="1200" dirty="0">
                <a:solidFill>
                  <a:schemeClr val="tx1"/>
                </a:solidFill>
                <a:effectLst/>
                <a:latin typeface="+mn-lt"/>
                <a:ea typeface="+mn-ea"/>
                <a:cs typeface="+mn-cs"/>
              </a:rPr>
              <a:t>a volonté ce qu’elle doit choisir pour être sûre</a:t>
            </a:r>
            <a:r>
              <a:rPr lang="fr-FR" sz="1200" b="1" i="0" kern="1200" baseline="0" dirty="0">
                <a:solidFill>
                  <a:schemeClr val="tx1"/>
                </a:solidFill>
                <a:effectLst/>
                <a:latin typeface="+mn-lt"/>
                <a:ea typeface="+mn-ea"/>
                <a:cs typeface="+mn-cs"/>
              </a:rPr>
              <a:t> de faire quelque chose de bien ou pour atteindre le vrai</a:t>
            </a:r>
            <a:r>
              <a:rPr lang="fr-FR" sz="1200" i="0" kern="1200" dirty="0">
                <a:solidFill>
                  <a:schemeClr val="tx1"/>
                </a:solidFill>
                <a:effectLst/>
                <a:latin typeface="+mn-lt"/>
                <a:ea typeface="+mn-ea"/>
                <a:cs typeface="+mn-cs"/>
              </a:rPr>
              <a:t>. La raison doit nous faire connaître clairement et distinctement tous les tenants et aboutissants de l’action pour laquelle je me décide.</a:t>
            </a:r>
          </a:p>
          <a:p>
            <a:endParaRPr lang="fr-FR" sz="1200" b="1" i="0" u="sng" kern="1200" baseline="0" dirty="0">
              <a:solidFill>
                <a:schemeClr val="tx1"/>
              </a:solidFill>
              <a:effectLst/>
              <a:latin typeface="+mn-lt"/>
              <a:ea typeface="+mn-ea"/>
              <a:cs typeface="+mn-cs"/>
            </a:endParaRPr>
          </a:p>
          <a:p>
            <a:r>
              <a:rPr lang="fr-FR" sz="1200" b="1" i="0" u="sng" kern="1200" baseline="0" dirty="0">
                <a:solidFill>
                  <a:schemeClr val="tx1"/>
                </a:solidFill>
                <a:effectLst/>
                <a:latin typeface="+mn-lt"/>
                <a:ea typeface="+mn-ea"/>
                <a:cs typeface="+mn-cs"/>
              </a:rPr>
              <a:t>Note 3:</a:t>
            </a:r>
            <a:r>
              <a:rPr lang="fr-FR" sz="1200" b="0" i="0" u="none" kern="1200" baseline="0" dirty="0">
                <a:solidFill>
                  <a:schemeClr val="tx1"/>
                </a:solidFill>
                <a:effectLst/>
                <a:latin typeface="+mn-lt"/>
                <a:ea typeface="+mn-ea"/>
                <a:cs typeface="+mn-cs"/>
              </a:rPr>
              <a:t> cette idée est plus problématique… </a:t>
            </a:r>
            <a:r>
              <a:rPr lang="fr-FR" sz="1200" i="0" kern="1200" dirty="0">
                <a:solidFill>
                  <a:schemeClr val="tx1"/>
                </a:solidFill>
                <a:effectLst/>
                <a:latin typeface="+mn-lt"/>
                <a:ea typeface="+mn-ea"/>
                <a:cs typeface="+mn-cs"/>
              </a:rPr>
              <a:t>être libre, ce serait faire ce que Dieu me commande de faire… Il n’y a donc plus réflexion personnelle et rationnelle, mais une obéissance et une adhésion aveugle aux décisions divines (croyance).</a:t>
            </a:r>
            <a:r>
              <a:rPr lang="fr-FR" sz="1200" i="0" kern="1200" baseline="0" dirty="0">
                <a:solidFill>
                  <a:schemeClr val="tx1"/>
                </a:solidFill>
                <a:effectLst/>
                <a:latin typeface="+mn-lt"/>
                <a:ea typeface="+mn-ea"/>
                <a:cs typeface="+mn-cs"/>
              </a:rPr>
              <a:t> N’est-ce pas contradictoire avec ce que vient de dire Descartes ? </a:t>
            </a:r>
          </a:p>
          <a:p>
            <a:endParaRPr lang="fr-FR" sz="1200" i="0" kern="1200" baseline="0" dirty="0">
              <a:solidFill>
                <a:schemeClr val="tx1"/>
              </a:solidFill>
              <a:effectLst/>
              <a:latin typeface="+mn-lt"/>
              <a:ea typeface="+mn-ea"/>
              <a:cs typeface="+mn-cs"/>
            </a:endParaRPr>
          </a:p>
          <a:p>
            <a:pPr algn="l"/>
            <a:r>
              <a:rPr lang="fr-FR" sz="1200" b="1" i="0" u="sng" kern="1200" baseline="0" dirty="0">
                <a:solidFill>
                  <a:schemeClr val="tx1"/>
                </a:solidFill>
                <a:effectLst/>
                <a:latin typeface="+mn-lt"/>
                <a:ea typeface="+mn-ea"/>
                <a:cs typeface="+mn-cs"/>
              </a:rPr>
              <a:t>Note 4:</a:t>
            </a:r>
            <a:r>
              <a:rPr lang="fr-FR" sz="1200" b="1" i="0" u="none" kern="1200" baseline="0" dirty="0">
                <a:solidFill>
                  <a:schemeClr val="tx1"/>
                </a:solidFill>
                <a:effectLst/>
                <a:latin typeface="+mn-lt"/>
                <a:ea typeface="+mn-ea"/>
                <a:cs typeface="+mn-cs"/>
              </a:rPr>
              <a:t> </a:t>
            </a:r>
            <a:r>
              <a:rPr lang="fr-FR" sz="1200" b="1" i="0" kern="1200" baseline="0" dirty="0">
                <a:solidFill>
                  <a:schemeClr val="tx1"/>
                </a:solidFill>
                <a:effectLst/>
                <a:latin typeface="+mn-lt"/>
                <a:ea typeface="+mn-ea"/>
                <a:cs typeface="+mn-cs"/>
              </a:rPr>
              <a:t>thèse du texte</a:t>
            </a:r>
            <a:r>
              <a:rPr lang="fr-FR" sz="1200" i="0" kern="1200" baseline="0" dirty="0">
                <a:solidFill>
                  <a:schemeClr val="tx1"/>
                </a:solidFill>
                <a:effectLst/>
                <a:latin typeface="+mn-lt"/>
                <a:ea typeface="+mn-ea"/>
                <a:cs typeface="+mn-cs"/>
              </a:rPr>
              <a:t>. Thèse qui prend la forme d’un </a:t>
            </a:r>
            <a:r>
              <a:rPr lang="fr-FR" sz="1200" b="1" i="0" kern="1200" baseline="0" dirty="0">
                <a:solidFill>
                  <a:schemeClr val="tx1"/>
                </a:solidFill>
                <a:effectLst/>
                <a:latin typeface="+mn-lt"/>
                <a:ea typeface="+mn-ea"/>
                <a:cs typeface="+mn-cs"/>
              </a:rPr>
              <a:t>paradoxe</a:t>
            </a:r>
            <a:r>
              <a:rPr lang="fr-FR" sz="1200" i="0" kern="1200" baseline="0" dirty="0">
                <a:solidFill>
                  <a:schemeClr val="tx1"/>
                </a:solidFill>
                <a:effectLst/>
                <a:latin typeface="+mn-lt"/>
                <a:ea typeface="+mn-ea"/>
                <a:cs typeface="+mn-cs"/>
              </a:rPr>
              <a:t> : </a:t>
            </a:r>
            <a:r>
              <a:rPr lang="fr-FR" sz="1200" i="0" kern="1200" baseline="0" dirty="0">
                <a:solidFill>
                  <a:schemeClr val="tx1"/>
                </a:solidFill>
                <a:effectLst/>
                <a:latin typeface="Calibri" panose="020F0502020204030204" pitchFamily="34" charset="0"/>
                <a:ea typeface="+mn-ea"/>
                <a:cs typeface="+mn-cs"/>
              </a:rPr>
              <a:t> </a:t>
            </a:r>
            <a:r>
              <a:rPr lang="fr-FR" sz="1200" i="0" kern="1200" dirty="0">
                <a:solidFill>
                  <a:schemeClr val="tx1"/>
                </a:solidFill>
                <a:effectLst/>
                <a:latin typeface="+mn-lt"/>
                <a:ea typeface="+mn-ea"/>
                <a:cs typeface="+mn-cs"/>
              </a:rPr>
              <a:t>la connaissance certaine d’une chose ou d’une situation et la connaissance des commandements divins ne sont pas des obstacles à ma liberté. Au contraire, </a:t>
            </a:r>
            <a:r>
              <a:rPr lang="fr-FR" sz="1200" b="1" i="0" kern="1200" dirty="0">
                <a:solidFill>
                  <a:schemeClr val="tx1"/>
                </a:solidFill>
                <a:effectLst/>
                <a:latin typeface="+mn-lt"/>
                <a:ea typeface="+mn-ea"/>
                <a:cs typeface="+mn-cs"/>
              </a:rPr>
              <a:t>plus on est déterminé, plus on est libre ! </a:t>
            </a:r>
            <a:r>
              <a:rPr lang="fr-FR" sz="1200" i="0" kern="1200" dirty="0">
                <a:solidFill>
                  <a:schemeClr val="tx1"/>
                </a:solidFill>
                <a:effectLst/>
                <a:latin typeface="+mn-lt"/>
                <a:ea typeface="+mn-ea"/>
                <a:cs typeface="+mn-cs"/>
              </a:rPr>
              <a:t>En</a:t>
            </a:r>
            <a:r>
              <a:rPr lang="fr-FR" sz="1200" i="0" kern="1200" baseline="0" dirty="0">
                <a:solidFill>
                  <a:schemeClr val="tx1"/>
                </a:solidFill>
                <a:effectLst/>
                <a:latin typeface="+mn-lt"/>
                <a:ea typeface="+mn-ea"/>
                <a:cs typeface="+mn-cs"/>
              </a:rPr>
              <a:t> effet, c</a:t>
            </a:r>
            <a:r>
              <a:rPr lang="fr-FR" sz="1200" i="0" kern="1200" dirty="0">
                <a:solidFill>
                  <a:schemeClr val="tx1"/>
                </a:solidFill>
                <a:effectLst/>
                <a:latin typeface="+mn-lt"/>
                <a:ea typeface="+mn-ea"/>
                <a:cs typeface="+mn-cs"/>
              </a:rPr>
              <a:t>e seraient des obstacles, si</a:t>
            </a:r>
            <a:r>
              <a:rPr lang="fr-FR" sz="1200" i="0" kern="1200" baseline="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la liberté résidait</a:t>
            </a:r>
            <a:r>
              <a:rPr lang="fr-FR" sz="1200" i="0" kern="1200" baseline="0" dirty="0">
                <a:solidFill>
                  <a:schemeClr val="tx1"/>
                </a:solidFill>
                <a:effectLst/>
                <a:latin typeface="+mn-lt"/>
                <a:ea typeface="+mn-ea"/>
                <a:cs typeface="+mn-cs"/>
              </a:rPr>
              <a:t> dans l’</a:t>
            </a:r>
            <a:r>
              <a:rPr lang="fr-FR" sz="1200" i="0" kern="1200" dirty="0">
                <a:solidFill>
                  <a:schemeClr val="tx1"/>
                </a:solidFill>
                <a:effectLst/>
                <a:latin typeface="+mn-lt"/>
                <a:ea typeface="+mn-ea"/>
                <a:cs typeface="+mn-cs"/>
              </a:rPr>
              <a:t>indétermination du vouloir (liberté d’indifférence), or Descartes s’oppose à une telle compréhension de la liberté…</a:t>
            </a:r>
          </a:p>
          <a:p>
            <a:r>
              <a:rPr lang="fr-FR" sz="120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ATTENTION</a:t>
            </a:r>
            <a:r>
              <a:rPr lang="fr-FR" sz="1200" i="0" kern="1200" dirty="0">
                <a:solidFill>
                  <a:schemeClr val="tx1"/>
                </a:solidFill>
                <a:effectLst/>
                <a:latin typeface="+mn-lt"/>
                <a:ea typeface="+mn-ea"/>
                <a:cs typeface="+mn-cs"/>
              </a:rPr>
              <a:t> cependant, remarque sur l’idée de détermination : dans les deux cas – connaissance rationnelle ou grâce divine – il s’agit d’une détermination intérieure ≠ détermination extérieure du type « contrainte »</a:t>
            </a:r>
          </a:p>
          <a:p>
            <a:endParaRPr lang="fr-FR" sz="1200" i="0" kern="1200" baseline="0" dirty="0">
              <a:solidFill>
                <a:schemeClr val="tx1"/>
              </a:solidFill>
              <a:effectLst/>
              <a:latin typeface="+mn-lt"/>
              <a:ea typeface="+mn-ea"/>
              <a:cs typeface="+mn-cs"/>
            </a:endParaRPr>
          </a:p>
          <a:p>
            <a:r>
              <a:rPr lang="fr-FR" sz="1200" b="1" i="0" u="sng" kern="1200" baseline="0" dirty="0">
                <a:solidFill>
                  <a:schemeClr val="tx1"/>
                </a:solidFill>
                <a:effectLst/>
                <a:latin typeface="+mn-lt"/>
                <a:ea typeface="+mn-ea"/>
                <a:cs typeface="+mn-cs"/>
              </a:rPr>
              <a:t>Note 5 :</a:t>
            </a:r>
            <a:r>
              <a:rPr lang="fr-FR" sz="1200" b="1" i="0" kern="1200" baseline="0" dirty="0">
                <a:solidFill>
                  <a:schemeClr val="tx1"/>
                </a:solidFill>
                <a:effectLst/>
                <a:latin typeface="+mn-lt"/>
                <a:ea typeface="+mn-ea"/>
                <a:cs typeface="+mn-cs"/>
              </a:rPr>
              <a:t> Descartes élabore un raisonnement par l’absurde pour critiquer la liberté d’indifférence et montrer qu’elle réside dans un manque de connaissance. </a:t>
            </a:r>
          </a:p>
          <a:p>
            <a:r>
              <a:rPr lang="fr-FR" sz="1200" i="0" kern="1200" baseline="0" dirty="0">
                <a:solidFill>
                  <a:schemeClr val="tx1"/>
                </a:solidFill>
                <a:effectLst/>
                <a:latin typeface="+mn-lt"/>
                <a:ea typeface="+mn-ea"/>
                <a:cs typeface="+mn-cs"/>
              </a:rPr>
              <a:t>Si nous savons ce qu’il nous faut choisir, alors nous ne sommes pas indifférents, et quand nous sommes indifférents, c’est qu’alors nous ne savons pas ce qu’il faut choisir. Autrement dit, la </a:t>
            </a:r>
            <a:r>
              <a:rPr lang="fr-FR" sz="1200" i="1" kern="1200" baseline="0" dirty="0">
                <a:solidFill>
                  <a:schemeClr val="tx1"/>
                </a:solidFill>
                <a:effectLst/>
                <a:latin typeface="+mn-lt"/>
                <a:ea typeface="+mn-ea"/>
                <a:cs typeface="+mn-cs"/>
              </a:rPr>
              <a:t>délibération</a:t>
            </a:r>
            <a:r>
              <a:rPr lang="fr-FR" sz="1200" i="0" kern="1200" baseline="0" dirty="0">
                <a:solidFill>
                  <a:schemeClr val="tx1"/>
                </a:solidFill>
                <a:effectLst/>
                <a:latin typeface="+mn-lt"/>
                <a:ea typeface="+mn-ea"/>
                <a:cs typeface="+mn-cs"/>
              </a:rPr>
              <a:t> et </a:t>
            </a:r>
            <a:r>
              <a:rPr lang="fr-FR" sz="1200" i="1" kern="1200" baseline="0" dirty="0">
                <a:solidFill>
                  <a:schemeClr val="tx1"/>
                </a:solidFill>
                <a:effectLst/>
                <a:latin typeface="+mn-lt"/>
                <a:ea typeface="+mn-ea"/>
                <a:cs typeface="+mn-cs"/>
              </a:rPr>
              <a:t>l’hésitation</a:t>
            </a:r>
            <a:r>
              <a:rPr lang="fr-FR" sz="1200" i="0" kern="1200" baseline="0" dirty="0">
                <a:solidFill>
                  <a:schemeClr val="tx1"/>
                </a:solidFill>
                <a:effectLst/>
                <a:latin typeface="+mn-lt"/>
                <a:ea typeface="+mn-ea"/>
                <a:cs typeface="+mn-cs"/>
              </a:rPr>
              <a:t>, qu’on prend habituellement pour des manifestations de liberté (car ça montre qu’on a le choix) sont bien l’expression d’un défaut de connaissance : c’est parce que le vrai et le bien ne nous apparaissent pas </a:t>
            </a:r>
            <a:r>
              <a:rPr lang="fr-FR" sz="1200" i="1" kern="1200" baseline="0" dirty="0">
                <a:solidFill>
                  <a:schemeClr val="tx1"/>
                </a:solidFill>
                <a:effectLst/>
                <a:latin typeface="+mn-lt"/>
                <a:ea typeface="+mn-ea"/>
                <a:cs typeface="+mn-cs"/>
              </a:rPr>
              <a:t>clairement et distinctement </a:t>
            </a:r>
            <a:r>
              <a:rPr lang="fr-FR" sz="1200" i="0" kern="1200" baseline="0" dirty="0">
                <a:solidFill>
                  <a:schemeClr val="tx1"/>
                </a:solidFill>
                <a:effectLst/>
                <a:latin typeface="+mn-lt"/>
                <a:ea typeface="+mn-ea"/>
                <a:cs typeface="+mn-cs"/>
              </a:rPr>
              <a:t>que nous délibérons afin de savoir quoi faire ou que nous hésitons avant d’agir…</a:t>
            </a:r>
          </a:p>
          <a:p>
            <a:endParaRPr lang="fr-FR" sz="1200" b="1" i="0" u="sng" kern="1200" baseline="0" dirty="0">
              <a:solidFill>
                <a:schemeClr val="tx1"/>
              </a:solidFill>
              <a:effectLst/>
              <a:latin typeface="+mn-lt"/>
              <a:ea typeface="+mn-ea"/>
              <a:cs typeface="+mn-cs"/>
            </a:endParaRPr>
          </a:p>
          <a:p>
            <a:endParaRPr lang="fr-FR" sz="1200" b="1" i="0" u="sng" kern="1200" baseline="0" dirty="0">
              <a:solidFill>
                <a:schemeClr val="tx1"/>
              </a:solidFill>
              <a:effectLst/>
              <a:latin typeface="+mn-lt"/>
              <a:ea typeface="+mn-ea"/>
              <a:cs typeface="+mn-cs"/>
            </a:endParaRPr>
          </a:p>
          <a:p>
            <a:endParaRPr lang="fr-FR" b="1" i="0" u="sng" baseline="0"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pPr/>
              <a:t>9</a:t>
            </a:fld>
            <a:endParaRPr lang="fr-FR"/>
          </a:p>
        </p:txBody>
      </p:sp>
    </p:spTree>
    <p:extLst>
      <p:ext uri="{BB962C8B-B14F-4D97-AF65-F5344CB8AC3E}">
        <p14:creationId xmlns="" xmlns:p14="http://schemas.microsoft.com/office/powerpoint/2010/main" val="388755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t>Un autre exemple plus ordinaire : si les élèves obéissent au prof, c’est qu’il estiment que c’est le mieux (éviter des sanctions / préparer son avenir). Et ils pourraient toujours et parfois choisir</a:t>
            </a:r>
            <a:r>
              <a:rPr lang="fr-FR" altLang="fr-FR" baseline="0" dirty="0"/>
              <a:t> </a:t>
            </a:r>
            <a:r>
              <a:rPr lang="fr-FR" altLang="fr-FR" dirty="0"/>
              <a:t>de ne pas obéir. C’est bien qu’ils ont la « liberté » de ne pas obéir, même quand ils obéissent. S’il y a des règles, c’est que nous pouvons les transgresser.  </a:t>
            </a:r>
          </a:p>
          <a:p>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pPr/>
              <a:t>14</a:t>
            </a:fld>
            <a:endParaRPr lang="fr-FR"/>
          </a:p>
        </p:txBody>
      </p:sp>
    </p:spTree>
    <p:extLst>
      <p:ext uri="{BB962C8B-B14F-4D97-AF65-F5344CB8AC3E}">
        <p14:creationId xmlns="" xmlns:p14="http://schemas.microsoft.com/office/powerpoint/2010/main" val="57919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Imaginé</a:t>
            </a:r>
            <a:r>
              <a:rPr lang="fr-FR" baseline="0" dirty="0"/>
              <a:t> par un philosophe scolastique du 14</a:t>
            </a:r>
            <a:r>
              <a:rPr lang="fr-FR" baseline="30000" dirty="0"/>
              <a:t>ième</a:t>
            </a:r>
            <a:r>
              <a:rPr lang="fr-FR" baseline="0" dirty="0"/>
              <a:t> siècle (Jean Buridan, 1292-1363), cet exemple met en scène un âne qui, </a:t>
            </a:r>
            <a:r>
              <a:rPr lang="fr-FR" dirty="0">
                <a:effectLst/>
              </a:rPr>
              <a:t>se trouvant à côté d’un picotin d’avoine et d’une bassine d’eau, éprouve deux désirs de même puissance, l’un de soif, l’autre de faim. Aucun désir ne devenant prééminent, il ne se dirige ni d’un côté ni de l’autre et il finit par se laisser mourir. </a:t>
            </a:r>
            <a:br>
              <a:rPr lang="fr-FR" dirty="0">
                <a:effectLst/>
              </a:rPr>
            </a:br>
            <a:r>
              <a:rPr lang="fr-FR" dirty="0">
                <a:effectLst/>
              </a:rPr>
              <a:t/>
            </a:r>
            <a:br>
              <a:rPr lang="fr-FR" dirty="0">
                <a:effectLst/>
              </a:rPr>
            </a:br>
            <a:r>
              <a:rPr lang="fr-FR" dirty="0">
                <a:effectLst/>
              </a:rPr>
              <a:t>L’idée est que l’âne se comporte habituellement en se laissant</a:t>
            </a:r>
            <a:r>
              <a:rPr lang="fr-FR" baseline="0" dirty="0">
                <a:effectLst/>
              </a:rPr>
              <a:t> guider par son </a:t>
            </a:r>
            <a:r>
              <a:rPr lang="fr-FR" dirty="0">
                <a:effectLst/>
              </a:rPr>
              <a:t>désir le plus fort. Mais ce fonctionnement déterministe rend possible la situation où les deux désirs sont de même force, et donc conduisent à une résolution absurde</a:t>
            </a:r>
            <a:r>
              <a:rPr lang="fr-FR" baseline="0" dirty="0">
                <a:effectLst/>
              </a:rPr>
              <a:t> (se laisser mourir plutôt que d’assouvir ses besoins).</a:t>
            </a:r>
            <a:r>
              <a:rPr lang="fr-FR" dirty="0">
                <a:effectLst/>
              </a:rPr>
              <a:t> </a:t>
            </a:r>
            <a:br>
              <a:rPr lang="fr-FR" dirty="0">
                <a:effectLst/>
              </a:rPr>
            </a:br>
            <a:endParaRPr lang="fr-FR" dirty="0">
              <a:effectLst/>
            </a:endParaRPr>
          </a:p>
          <a:p>
            <a:r>
              <a:rPr lang="fr-FR" b="1" dirty="0">
                <a:effectLst/>
              </a:rPr>
              <a:t>Cet exemple permet de défendre l’hypothèse de la liberté d’indifférence</a:t>
            </a:r>
            <a:r>
              <a:rPr lang="fr-FR" b="1" baseline="0" dirty="0">
                <a:effectLst/>
              </a:rPr>
              <a:t> et du libre-arbitre comme critère de distinction entre l’homme et l’animal. </a:t>
            </a:r>
          </a:p>
          <a:p>
            <a:r>
              <a:rPr lang="fr-FR" dirty="0">
                <a:effectLst/>
              </a:rPr>
              <a:t/>
            </a:r>
            <a:br>
              <a:rPr lang="fr-FR" dirty="0">
                <a:effectLst/>
              </a:rPr>
            </a:br>
            <a:r>
              <a:rPr lang="fr-FR" dirty="0">
                <a:effectLst/>
              </a:rPr>
              <a:t>En</a:t>
            </a:r>
            <a:r>
              <a:rPr lang="fr-FR" baseline="0" dirty="0">
                <a:effectLst/>
              </a:rPr>
              <a:t> effet, q</a:t>
            </a:r>
            <a:r>
              <a:rPr lang="fr-FR" dirty="0">
                <a:effectLst/>
              </a:rPr>
              <a:t>ue ferait un homme une situation semblable, ayant deux désirs de même force ?</a:t>
            </a:r>
            <a:r>
              <a:rPr lang="fr-FR" baseline="0" dirty="0">
                <a:effectLst/>
              </a:rPr>
              <a:t> I</a:t>
            </a:r>
            <a:r>
              <a:rPr lang="fr-FR" dirty="0">
                <a:effectLst/>
              </a:rPr>
              <a:t>l ne se conduirait pas</a:t>
            </a:r>
            <a:r>
              <a:rPr lang="fr-FR" baseline="0" dirty="0">
                <a:effectLst/>
              </a:rPr>
              <a:t> comme un âne et </a:t>
            </a:r>
            <a:r>
              <a:rPr lang="fr-FR" dirty="0">
                <a:effectLst/>
              </a:rPr>
              <a:t>choisirait, sans raison, de satisfaire un désir avant l’autre. </a:t>
            </a:r>
            <a:r>
              <a:rPr lang="fr-FR" b="1" dirty="0">
                <a:effectLst/>
              </a:rPr>
              <a:t>Sans raison, c’est-à-dire indifféremment.</a:t>
            </a:r>
            <a:br>
              <a:rPr lang="fr-FR" b="1" dirty="0">
                <a:effectLst/>
              </a:rPr>
            </a:br>
            <a:r>
              <a:rPr lang="fr-FR" dirty="0">
                <a:effectLst/>
              </a:rPr>
              <a:t>L’homme aurait une capacité d’</a:t>
            </a:r>
            <a:r>
              <a:rPr lang="fr-FR" b="1" dirty="0">
                <a:effectLst/>
              </a:rPr>
              <a:t>autodétermination</a:t>
            </a:r>
            <a:r>
              <a:rPr lang="fr-FR" dirty="0">
                <a:effectLst/>
              </a:rPr>
              <a:t> qui serait attestée par le fait qu’il puisse choisir sans raison, </a:t>
            </a:r>
            <a:r>
              <a:rPr lang="fr-FR" b="1" dirty="0">
                <a:effectLst/>
              </a:rPr>
              <a:t>de manière purement arbitraire</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191D3734-0796-4FD6-8C5C-08F9FEA7583C}" type="slidenum">
              <a:rPr lang="fr-FR" smtClean="0"/>
              <a:pPr/>
              <a:t>15</a:t>
            </a:fld>
            <a:endParaRPr lang="fr-FR"/>
          </a:p>
        </p:txBody>
      </p:sp>
    </p:spTree>
    <p:extLst>
      <p:ext uri="{BB962C8B-B14F-4D97-AF65-F5344CB8AC3E}">
        <p14:creationId xmlns="" xmlns:p14="http://schemas.microsoft.com/office/powerpoint/2010/main" val="290956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115000"/>
              </a:lnSpc>
              <a:spcAft>
                <a:spcPts val="0"/>
              </a:spcAft>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le désir vise quelque chose d’élevé et d’agréable à contempler (vocation spirituelle et esthétique du désir) : l’objet du désir serait </a:t>
            </a:r>
            <a:r>
              <a:rPr lang="fr-FR"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transcendant</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(aux deux sens du terme : à la fois extérieur et supérieur à l’homme// image de l’astre que l’on contemple). Ce qui confirmerait la différence avec le besoin : on</a:t>
            </a:r>
            <a:r>
              <a:rPr lang="fr-FR" sz="12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 peut pas réduire le désir à </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satisfaction de besoins primaires.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Non seulement ce que vise le désir est absent, mais il est inaccessible : objet distant et éloigné, hors de portée (//étoile, astre).  Donc caractère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douloureux</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désir : il tend vers une chose qu’il ne pourra jamais atteindre. Le  désir serait l’expression d’un manque impossible à combler, jamais pleinement satisfait.  Pour filer la métaphore astrale, on ne peut pas « décrocher la lune ».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désir est le regret ou le manque d’une chose impossible à atteindre</a:t>
            </a: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0FD9765A-06BB-4F4F-967B-5AA9A5C3BC64}" type="slidenum">
              <a:rPr lang="fr-FR" smtClean="0"/>
              <a:pPr/>
              <a:t>21</a:t>
            </a:fld>
            <a:endParaRPr lang="fr-FR"/>
          </a:p>
        </p:txBody>
      </p:sp>
    </p:spTree>
    <p:extLst>
      <p:ext uri="{BB962C8B-B14F-4D97-AF65-F5344CB8AC3E}">
        <p14:creationId xmlns="" xmlns:p14="http://schemas.microsoft.com/office/powerpoint/2010/main" val="340641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retrouve l’idée selon laquelle le désir est la </a:t>
            </a:r>
            <a:r>
              <a:rPr lang="fr-FR" b="1" dirty="0"/>
              <a:t>marque de notre condition</a:t>
            </a:r>
            <a:r>
              <a:rPr lang="fr-FR" b="1" baseline="0" dirty="0"/>
              <a:t> humaine </a:t>
            </a:r>
            <a:r>
              <a:rPr lang="fr-FR" baseline="0" dirty="0"/>
              <a:t>: pour Platon, nous désirons parce que nous ne sommes pas des dieux (c’est-à-dire des êtres parfaitement autosuffisants) ; le désir est donc </a:t>
            </a:r>
            <a:r>
              <a:rPr lang="fr-FR" b="1" baseline="0" dirty="0"/>
              <a:t>l’expression de notre finitude </a:t>
            </a:r>
            <a:r>
              <a:rPr lang="fr-FR" baseline="0" dirty="0"/>
              <a:t>(nous désirons parce que nous n’avons pas tout et parce que nous ne pouvons pas tout avoir).</a:t>
            </a:r>
            <a:endParaRPr lang="fr-FR" dirty="0"/>
          </a:p>
        </p:txBody>
      </p:sp>
      <p:sp>
        <p:nvSpPr>
          <p:cNvPr id="4" name="Espace réservé du numéro de diapositive 3"/>
          <p:cNvSpPr>
            <a:spLocks noGrp="1"/>
          </p:cNvSpPr>
          <p:nvPr>
            <p:ph type="sldNum" sz="quarter" idx="10"/>
          </p:nvPr>
        </p:nvSpPr>
        <p:spPr/>
        <p:txBody>
          <a:bodyPr/>
          <a:lstStyle/>
          <a:p>
            <a:fld id="{0FD9765A-06BB-4F4F-967B-5AA9A5C3BC64}" type="slidenum">
              <a:rPr lang="fr-FR" smtClean="0"/>
              <a:pPr/>
              <a:t>22</a:t>
            </a:fld>
            <a:endParaRPr lang="fr-FR"/>
          </a:p>
        </p:txBody>
      </p:sp>
    </p:spTree>
    <p:extLst>
      <p:ext uri="{BB962C8B-B14F-4D97-AF65-F5344CB8AC3E}">
        <p14:creationId xmlns="" xmlns:p14="http://schemas.microsoft.com/office/powerpoint/2010/main" val="325333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Hédonisme</a:t>
            </a:r>
            <a:r>
              <a:rPr lang="fr-FR" dirty="0"/>
              <a:t> = doctrine qui estime que le bonheur</a:t>
            </a:r>
            <a:r>
              <a:rPr lang="fr-FR" baseline="0" dirty="0"/>
              <a:t> réside dans le plaisir (</a:t>
            </a:r>
            <a:r>
              <a:rPr lang="fr-FR" i="1" baseline="0" dirty="0" err="1"/>
              <a:t>hédonê</a:t>
            </a:r>
            <a:r>
              <a:rPr lang="fr-FR" i="1" baseline="0" dirty="0"/>
              <a:t> </a:t>
            </a:r>
            <a:r>
              <a:rPr lang="fr-FR" baseline="0" dirty="0"/>
              <a:t>en grec)</a:t>
            </a:r>
            <a:endParaRPr lang="fr-FR" dirty="0"/>
          </a:p>
        </p:txBody>
      </p:sp>
      <p:sp>
        <p:nvSpPr>
          <p:cNvPr id="4" name="Espace réservé du numéro de diapositive 3"/>
          <p:cNvSpPr>
            <a:spLocks noGrp="1"/>
          </p:cNvSpPr>
          <p:nvPr>
            <p:ph type="sldNum" sz="quarter" idx="10"/>
          </p:nvPr>
        </p:nvSpPr>
        <p:spPr/>
        <p:txBody>
          <a:bodyPr/>
          <a:lstStyle/>
          <a:p>
            <a:fld id="{0FD9765A-06BB-4F4F-967B-5AA9A5C3BC64}" type="slidenum">
              <a:rPr lang="fr-FR" smtClean="0"/>
              <a:pPr/>
              <a:t>27</a:t>
            </a:fld>
            <a:endParaRPr lang="fr-FR"/>
          </a:p>
        </p:txBody>
      </p:sp>
    </p:spTree>
    <p:extLst>
      <p:ext uri="{BB962C8B-B14F-4D97-AF65-F5344CB8AC3E}">
        <p14:creationId xmlns="" xmlns:p14="http://schemas.microsoft.com/office/powerpoint/2010/main" val="151352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D9765A-06BB-4F4F-967B-5AA9A5C3BC64}" type="slidenum">
              <a:rPr lang="fr-FR" smtClean="0"/>
              <a:pPr/>
              <a:t>49</a:t>
            </a:fld>
            <a:endParaRPr lang="fr-FR"/>
          </a:p>
        </p:txBody>
      </p:sp>
    </p:spTree>
    <p:extLst>
      <p:ext uri="{BB962C8B-B14F-4D97-AF65-F5344CB8AC3E}">
        <p14:creationId xmlns="" xmlns:p14="http://schemas.microsoft.com/office/powerpoint/2010/main" val="196629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D9765A-06BB-4F4F-967B-5AA9A5C3BC64}" type="slidenum">
              <a:rPr lang="fr-FR" smtClean="0"/>
              <a:pPr/>
              <a:t>53</a:t>
            </a:fld>
            <a:endParaRPr lang="fr-FR"/>
          </a:p>
        </p:txBody>
      </p:sp>
    </p:spTree>
    <p:extLst>
      <p:ext uri="{BB962C8B-B14F-4D97-AF65-F5344CB8AC3E}">
        <p14:creationId xmlns="" xmlns:p14="http://schemas.microsoft.com/office/powerpoint/2010/main" val="155112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321708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154625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313860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382583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4483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416263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3684419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213136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336306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238604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243516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466828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4063340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3719577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1688648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726610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30961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635831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949012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963560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318370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4862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1047554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693850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899323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96666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158898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199503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83198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261198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200704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08496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94628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8933666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93282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515195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261307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077498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52617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420546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225958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32489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36754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A7D7968-4055-4F5E-B98C-DDE3A55D98F2}" type="datetimeFigureOut">
              <a:rPr lang="fr-FR" smtClean="0"/>
              <a:pPr/>
              <a:t>30/05/2016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73016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D7968-4055-4F5E-B98C-DDE3A55D98F2}" type="datetimeFigureOut">
              <a:rPr lang="fr-FR" smtClean="0"/>
              <a:pPr/>
              <a:t>30/05/2016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6E3F7-0F9F-4452-8408-10351D8A844C}" type="slidenum">
              <a:rPr lang="fr-FR" smtClean="0"/>
              <a:pPr/>
              <a:t>‹N°›</a:t>
            </a:fld>
            <a:endParaRPr lang="fr-FR"/>
          </a:p>
        </p:txBody>
      </p:sp>
    </p:spTree>
    <p:extLst>
      <p:ext uri="{BB962C8B-B14F-4D97-AF65-F5344CB8AC3E}">
        <p14:creationId xmlns="" xmlns:p14="http://schemas.microsoft.com/office/powerpoint/2010/main" val="326601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solidFill>
                  <a:prstClr val="black">
                    <a:tint val="75000"/>
                  </a:prstClr>
                </a:solidFill>
              </a:rPr>
              <a:pPr/>
              <a:t>30/05/2016</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 xmlns:p14="http://schemas.microsoft.com/office/powerpoint/2010/main" val="2047850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417096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799CD-442F-45BE-83BE-BB5053D710FC}" type="datetimeFigureOut">
              <a:rPr lang="fr-FR" smtClean="0">
                <a:solidFill>
                  <a:prstClr val="black">
                    <a:tint val="75000"/>
                  </a:prstClr>
                </a:solidFill>
              </a:rPr>
              <a:pPr/>
              <a:t>30/05/2016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5520-DEEC-48D8-977D-DADD63E2A8F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3247030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6.xml"/><Relationship Id="rId18" Type="http://schemas.openxmlformats.org/officeDocument/2006/relationships/image" Target="../media/image21.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8.emf"/><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7.emf"/><Relationship Id="rId19" Type="http://schemas.openxmlformats.org/officeDocument/2006/relationships/customXml" Target="../ink/ink9.xml"/><Relationship Id="rId4" Type="http://schemas.openxmlformats.org/officeDocument/2006/relationships/image" Target="../media/image14.emf"/><Relationship Id="rId9" Type="http://schemas.openxmlformats.org/officeDocument/2006/relationships/customXml" Target="../ink/ink4.xml"/><Relationship Id="rId1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7276883" y="1378857"/>
            <a:ext cx="4581288" cy="4707275"/>
          </a:xfrm>
          <a:prstGeom prst="rect">
            <a:avLst/>
          </a:prstGeom>
        </p:spPr>
      </p:pic>
      <p:sp>
        <p:nvSpPr>
          <p:cNvPr id="6" name="ZoneTexte 5"/>
          <p:cNvSpPr txBox="1"/>
          <p:nvPr/>
        </p:nvSpPr>
        <p:spPr>
          <a:xfrm>
            <a:off x="742842" y="178528"/>
            <a:ext cx="10706316" cy="923330"/>
          </a:xfrm>
          <a:prstGeom prst="rect">
            <a:avLst/>
          </a:prstGeom>
          <a:solidFill>
            <a:schemeClr val="accent4"/>
          </a:solidFill>
        </p:spPr>
        <p:txBody>
          <a:bodyPr wrap="square" rtlCol="0">
            <a:spAutoFit/>
          </a:bodyPr>
          <a:lstStyle/>
          <a:p>
            <a:pPr algn="ctr"/>
            <a:r>
              <a:rPr lang="fr-FR" sz="5400" dirty="0">
                <a:latin typeface="Aharoni" panose="02010803020104030203" pitchFamily="2" charset="-79"/>
                <a:cs typeface="Aharoni" panose="02010803020104030203" pitchFamily="2" charset="-79"/>
              </a:rPr>
              <a:t>Cours annexe : Désir et bonheur </a:t>
            </a:r>
          </a:p>
        </p:txBody>
      </p:sp>
      <p:pic>
        <p:nvPicPr>
          <p:cNvPr id="7" name="Image 6"/>
          <p:cNvPicPr>
            <a:picLocks noChangeAspect="1"/>
          </p:cNvPicPr>
          <p:nvPr/>
        </p:nvPicPr>
        <p:blipFill>
          <a:blip r:embed="rId3" cstate="print"/>
          <a:stretch>
            <a:fillRect/>
          </a:stretch>
        </p:blipFill>
        <p:spPr>
          <a:xfrm>
            <a:off x="381695" y="1596572"/>
            <a:ext cx="5846054" cy="3925208"/>
          </a:xfrm>
          <a:prstGeom prst="rect">
            <a:avLst/>
          </a:prstGeom>
        </p:spPr>
      </p:pic>
      <p:sp>
        <p:nvSpPr>
          <p:cNvPr id="8" name="ZoneTexte 7"/>
          <p:cNvSpPr txBox="1"/>
          <p:nvPr/>
        </p:nvSpPr>
        <p:spPr>
          <a:xfrm>
            <a:off x="938893" y="5521780"/>
            <a:ext cx="4731657" cy="461665"/>
          </a:xfrm>
          <a:prstGeom prst="rect">
            <a:avLst/>
          </a:prstGeom>
          <a:noFill/>
        </p:spPr>
        <p:txBody>
          <a:bodyPr wrap="square" rtlCol="0">
            <a:spAutoFit/>
          </a:bodyPr>
          <a:lstStyle/>
          <a:p>
            <a:pPr algn="ctr"/>
            <a:r>
              <a:rPr lang="fr-FR" sz="2400" dirty="0">
                <a:latin typeface="Calisto MT" panose="02040603050505030304" pitchFamily="18" charset="0"/>
              </a:rPr>
              <a:t>Henri </a:t>
            </a:r>
            <a:r>
              <a:rPr lang="fr-FR" sz="2400" b="1" dirty="0">
                <a:latin typeface="Calisto MT" panose="02040603050505030304" pitchFamily="18" charset="0"/>
              </a:rPr>
              <a:t>Matisse</a:t>
            </a:r>
            <a:r>
              <a:rPr lang="fr-FR" sz="2400" dirty="0">
                <a:latin typeface="Calisto MT" panose="02040603050505030304" pitchFamily="18" charset="0"/>
              </a:rPr>
              <a:t>, </a:t>
            </a:r>
            <a:r>
              <a:rPr lang="fr-FR" sz="2400" i="1" dirty="0">
                <a:latin typeface="Calisto MT" panose="02040603050505030304" pitchFamily="18" charset="0"/>
              </a:rPr>
              <a:t>La danse </a:t>
            </a:r>
            <a:r>
              <a:rPr lang="fr-FR" sz="2400" dirty="0">
                <a:latin typeface="Calisto MT" panose="02040603050505030304" pitchFamily="18" charset="0"/>
              </a:rPr>
              <a:t>(1910)</a:t>
            </a:r>
          </a:p>
        </p:txBody>
      </p:sp>
      <p:sp>
        <p:nvSpPr>
          <p:cNvPr id="9" name="ZoneTexte 8"/>
          <p:cNvSpPr txBox="1"/>
          <p:nvPr/>
        </p:nvSpPr>
        <p:spPr>
          <a:xfrm>
            <a:off x="6882384" y="6086132"/>
            <a:ext cx="5370286" cy="461665"/>
          </a:xfrm>
          <a:prstGeom prst="rect">
            <a:avLst/>
          </a:prstGeom>
          <a:noFill/>
        </p:spPr>
        <p:txBody>
          <a:bodyPr wrap="square" rtlCol="0">
            <a:spAutoFit/>
          </a:bodyPr>
          <a:lstStyle/>
          <a:p>
            <a:pPr algn="ctr"/>
            <a:r>
              <a:rPr lang="fr-FR" sz="2400" dirty="0">
                <a:latin typeface="Calisto MT" panose="02040603050505030304" pitchFamily="18" charset="0"/>
              </a:rPr>
              <a:t>Gustav </a:t>
            </a:r>
            <a:r>
              <a:rPr lang="fr-FR" sz="2400" b="1" dirty="0">
                <a:latin typeface="Calisto MT" panose="02040603050505030304" pitchFamily="18" charset="0"/>
              </a:rPr>
              <a:t>Klimt</a:t>
            </a:r>
            <a:r>
              <a:rPr lang="fr-FR" sz="2400" dirty="0">
                <a:latin typeface="Calisto MT" panose="02040603050505030304" pitchFamily="18" charset="0"/>
              </a:rPr>
              <a:t>, </a:t>
            </a:r>
            <a:r>
              <a:rPr lang="fr-FR" sz="2400" i="1" dirty="0">
                <a:latin typeface="Calisto MT" panose="02040603050505030304" pitchFamily="18" charset="0"/>
              </a:rPr>
              <a:t>Le baiser </a:t>
            </a:r>
            <a:r>
              <a:rPr lang="fr-FR" sz="2400" dirty="0">
                <a:latin typeface="Calisto MT" panose="02040603050505030304" pitchFamily="18" charset="0"/>
              </a:rPr>
              <a:t>(1907-1908)</a:t>
            </a:r>
          </a:p>
        </p:txBody>
      </p:sp>
    </p:spTree>
    <p:extLst>
      <p:ext uri="{BB962C8B-B14F-4D97-AF65-F5344CB8AC3E}">
        <p14:creationId xmlns="" xmlns:p14="http://schemas.microsoft.com/office/powerpoint/2010/main" val="225311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28830" y="0"/>
            <a:ext cx="12220830" cy="6899376"/>
          </a:xfrm>
          <a:prstGeom prst="rect">
            <a:avLst/>
          </a:prstGeom>
        </p:spPr>
      </p:pic>
      <p:sp>
        <p:nvSpPr>
          <p:cNvPr id="6" name="Ellipse 5"/>
          <p:cNvSpPr/>
          <p:nvPr/>
        </p:nvSpPr>
        <p:spPr>
          <a:xfrm>
            <a:off x="6081585" y="154810"/>
            <a:ext cx="5941366" cy="2652557"/>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ordia New" panose="020B0304020202020204" pitchFamily="34" charset="-34"/>
                <a:cs typeface="Cordia New" panose="020B0304020202020204" pitchFamily="34" charset="-34"/>
              </a:rPr>
              <a:t>La liberté d’indifférence réside dans un </a:t>
            </a:r>
            <a:r>
              <a:rPr lang="fr-FR" sz="3600" b="1" i="1" u="sng" dirty="0">
                <a:solidFill>
                  <a:schemeClr val="tx1"/>
                </a:solidFill>
                <a:latin typeface="Cordia New" panose="020B0304020202020204" pitchFamily="34" charset="-34"/>
                <a:cs typeface="Cordia New" panose="020B0304020202020204" pitchFamily="34" charset="-34"/>
              </a:rPr>
              <a:t>manque de connaissance</a:t>
            </a:r>
            <a:r>
              <a:rPr lang="fr-FR" sz="3600" b="1" dirty="0">
                <a:solidFill>
                  <a:schemeClr val="tx1"/>
                </a:solidFill>
                <a:latin typeface="Cordia New" panose="020B0304020202020204" pitchFamily="34" charset="-34"/>
                <a:cs typeface="Cordia New" panose="020B0304020202020204" pitchFamily="34" charset="-34"/>
              </a:rPr>
              <a:t> et constitue le « plus bas degré de liberté »</a:t>
            </a:r>
          </a:p>
        </p:txBody>
      </p:sp>
      <p:sp>
        <p:nvSpPr>
          <p:cNvPr id="7" name="Ellipse 6"/>
          <p:cNvSpPr/>
          <p:nvPr/>
        </p:nvSpPr>
        <p:spPr>
          <a:xfrm>
            <a:off x="7815116" y="2579927"/>
            <a:ext cx="4207835" cy="3868999"/>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ordia New" panose="020B0304020202020204" pitchFamily="34" charset="-34"/>
                <a:cs typeface="Cordia New" panose="020B0304020202020204" pitchFamily="34" charset="-34"/>
              </a:rPr>
              <a:t>Être libre, c’est pouvoir </a:t>
            </a:r>
            <a:r>
              <a:rPr lang="fr-FR" sz="3600" b="1" i="1" u="sng" dirty="0">
                <a:solidFill>
                  <a:schemeClr val="tx1"/>
                </a:solidFill>
                <a:latin typeface="Cordia New" panose="020B0304020202020204" pitchFamily="34" charset="-34"/>
                <a:cs typeface="Cordia New" panose="020B0304020202020204" pitchFamily="34" charset="-34"/>
              </a:rPr>
              <a:t>se décider de manière certaine </a:t>
            </a:r>
            <a:r>
              <a:rPr lang="fr-FR" sz="3600" b="1" dirty="0">
                <a:solidFill>
                  <a:schemeClr val="tx1"/>
                </a:solidFill>
                <a:latin typeface="Cordia New" panose="020B0304020202020204" pitchFamily="34" charset="-34"/>
                <a:cs typeface="Cordia New" panose="020B0304020202020204" pitchFamily="34" charset="-34"/>
              </a:rPr>
              <a:t>à faire quelque chose (ou à ne pas la faire)</a:t>
            </a:r>
          </a:p>
        </p:txBody>
      </p:sp>
      <p:sp>
        <p:nvSpPr>
          <p:cNvPr id="8" name="Ellipse 7"/>
          <p:cNvSpPr/>
          <p:nvPr/>
        </p:nvSpPr>
        <p:spPr>
          <a:xfrm>
            <a:off x="125803" y="4913434"/>
            <a:ext cx="5955781" cy="1985941"/>
          </a:xfrm>
          <a:prstGeom prst="ellipse">
            <a:avLst/>
          </a:prstGeom>
          <a:solidFill>
            <a:schemeClr val="accent2">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Cordia New" panose="020B0304020202020204" pitchFamily="34" charset="-34"/>
                <a:cs typeface="Cordia New" panose="020B0304020202020204" pitchFamily="34" charset="-34"/>
              </a:rPr>
              <a:t>Le plus haut degré de liberté réside donc dans </a:t>
            </a:r>
            <a:r>
              <a:rPr lang="fr-FR" sz="3600" b="1" i="1" u="sng" dirty="0">
                <a:solidFill>
                  <a:schemeClr val="tx1"/>
                </a:solidFill>
                <a:latin typeface="Cordia New" panose="020B0304020202020204" pitchFamily="34" charset="-34"/>
                <a:cs typeface="Cordia New" panose="020B0304020202020204" pitchFamily="34" charset="-34"/>
              </a:rPr>
              <a:t>la volonté éclairée par la raison</a:t>
            </a:r>
          </a:p>
        </p:txBody>
      </p:sp>
    </p:spTree>
    <p:extLst>
      <p:ext uri="{BB962C8B-B14F-4D97-AF65-F5344CB8AC3E}">
        <p14:creationId xmlns="" xmlns:p14="http://schemas.microsoft.com/office/powerpoint/2010/main" val="253882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4425064" y="926306"/>
            <a:ext cx="2609850" cy="2857500"/>
          </a:xfrm>
          <a:prstGeom prst="rect">
            <a:avLst/>
          </a:prstGeom>
        </p:spPr>
      </p:pic>
      <p:sp>
        <p:nvSpPr>
          <p:cNvPr id="13" name="ZoneTexte 12"/>
          <p:cNvSpPr txBox="1">
            <a:spLocks noChangeArrowheads="1"/>
          </p:cNvSpPr>
          <p:nvPr/>
        </p:nvSpPr>
        <p:spPr bwMode="auto">
          <a:xfrm>
            <a:off x="513348" y="258853"/>
            <a:ext cx="11341768" cy="1077218"/>
          </a:xfrm>
          <a:prstGeom prst="rect">
            <a:avLst/>
          </a:prstGeom>
          <a:noFill/>
          <a:ln w="9525">
            <a:noFill/>
            <a:miter lim="800000"/>
            <a:headEnd/>
            <a:tailEnd/>
          </a:ln>
        </p:spPr>
        <p:txBody>
          <a:bodyPr wrap="square">
            <a:spAutoFit/>
          </a:bodyPr>
          <a:lstStyle/>
          <a:p>
            <a:r>
              <a:rPr lang="fr-FR" sz="3200" b="1" dirty="0">
                <a:latin typeface="Rockwell Condensed" panose="02060603050405020104" pitchFamily="18" charset="0"/>
              </a:rPr>
              <a:t>• 1</a:t>
            </a:r>
            <a:r>
              <a:rPr lang="fr-FR" sz="3200" b="1" baseline="30000" dirty="0">
                <a:latin typeface="Rockwell Condensed" panose="02060603050405020104" pitchFamily="18" charset="0"/>
              </a:rPr>
              <a:t>ère</a:t>
            </a:r>
            <a:r>
              <a:rPr lang="fr-FR" sz="3200" b="1" dirty="0">
                <a:latin typeface="Rockwell Condensed" panose="02060603050405020104" pitchFamily="18" charset="0"/>
              </a:rPr>
              <a:t> expérience de choix libre : prendre des décisions réfléchies. </a:t>
            </a:r>
          </a:p>
          <a:p>
            <a:r>
              <a:rPr lang="fr-FR" sz="3200" b="1" dirty="0">
                <a:latin typeface="Rockwell Condensed" panose="02060603050405020104" pitchFamily="18" charset="0"/>
              </a:rPr>
              <a:t>                                          On pèse le pour et le contre. </a:t>
            </a:r>
          </a:p>
        </p:txBody>
      </p:sp>
      <p:sp>
        <p:nvSpPr>
          <p:cNvPr id="10" name="Flèche vers le bas 9"/>
          <p:cNvSpPr/>
          <p:nvPr/>
        </p:nvSpPr>
        <p:spPr>
          <a:xfrm rot="2531971">
            <a:off x="4024312" y="2807495"/>
            <a:ext cx="647700" cy="1060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dirty="0"/>
          </a:p>
        </p:txBody>
      </p:sp>
      <p:sp>
        <p:nvSpPr>
          <p:cNvPr id="11" name="Flèche vers le bas 10"/>
          <p:cNvSpPr/>
          <p:nvPr/>
        </p:nvSpPr>
        <p:spPr>
          <a:xfrm rot="19000575">
            <a:off x="7207290" y="2805097"/>
            <a:ext cx="647700" cy="1060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dirty="0"/>
          </a:p>
        </p:txBody>
      </p:sp>
      <p:pic>
        <p:nvPicPr>
          <p:cNvPr id="14" name="Image 13"/>
          <p:cNvPicPr>
            <a:picLocks noChangeAspect="1"/>
          </p:cNvPicPr>
          <p:nvPr/>
        </p:nvPicPr>
        <p:blipFill>
          <a:blip r:embed="rId3" cstate="print"/>
          <a:stretch>
            <a:fillRect/>
          </a:stretch>
        </p:blipFill>
        <p:spPr>
          <a:xfrm>
            <a:off x="6577266" y="4287717"/>
            <a:ext cx="3774746" cy="2013198"/>
          </a:xfrm>
          <a:prstGeom prst="rect">
            <a:avLst/>
          </a:prstGeom>
        </p:spPr>
      </p:pic>
      <p:pic>
        <p:nvPicPr>
          <p:cNvPr id="15" name="Image 14"/>
          <p:cNvPicPr>
            <a:picLocks noChangeAspect="1"/>
          </p:cNvPicPr>
          <p:nvPr/>
        </p:nvPicPr>
        <p:blipFill>
          <a:blip r:embed="rId4" cstate="print"/>
          <a:stretch>
            <a:fillRect/>
          </a:stretch>
        </p:blipFill>
        <p:spPr>
          <a:xfrm>
            <a:off x="2063553" y="4287717"/>
            <a:ext cx="3583013" cy="2013198"/>
          </a:xfrm>
          <a:prstGeom prst="rect">
            <a:avLst/>
          </a:prstGeom>
        </p:spPr>
      </p:pic>
    </p:spTree>
    <p:extLst>
      <p:ext uri="{BB962C8B-B14F-4D97-AF65-F5344CB8AC3E}">
        <p14:creationId xmlns="" xmlns:p14="http://schemas.microsoft.com/office/powerpoint/2010/main" val="35437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MAGES à transférer dans ordi\images.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1" y="188913"/>
            <a:ext cx="3203575" cy="226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F:\IMAGES à transférer dans ordi\images.jpeg"/>
          <p:cNvPicPr>
            <a:picLocks noChangeAspect="1" noChangeArrowheads="1"/>
          </p:cNvPicPr>
          <p:nvPr/>
        </p:nvPicPr>
        <p:blipFill>
          <a:blip r:embed="rId2" cstate="print"/>
          <a:srcRect/>
          <a:stretch>
            <a:fillRect/>
          </a:stretch>
        </p:blipFill>
        <p:spPr bwMode="auto">
          <a:xfrm>
            <a:off x="1542207" y="3170935"/>
            <a:ext cx="3275856" cy="2318864"/>
          </a:xfrm>
          <a:prstGeom prst="rect">
            <a:avLst/>
          </a:prstGeom>
          <a:noFill/>
          <a:scene3d>
            <a:camera prst="orthographicFront">
              <a:rot lat="0" lon="10800000" rev="0"/>
            </a:camera>
            <a:lightRig rig="threePt" dir="t"/>
          </a:scene3d>
        </p:spPr>
      </p:pic>
      <p:sp>
        <p:nvSpPr>
          <p:cNvPr id="5" name="ZoneTexte 4"/>
          <p:cNvSpPr txBox="1">
            <a:spLocks noChangeArrowheads="1"/>
          </p:cNvSpPr>
          <p:nvPr/>
        </p:nvSpPr>
        <p:spPr bwMode="auto">
          <a:xfrm>
            <a:off x="6326407" y="3655600"/>
            <a:ext cx="403225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3200" b="1" dirty="0">
                <a:latin typeface="Aharoni" panose="02010803020104030203" pitchFamily="2" charset="-79"/>
                <a:cs typeface="Aharoni" panose="02010803020104030203" pitchFamily="2" charset="-79"/>
              </a:rPr>
              <a:t>Je reste chez moi à ne rien faire</a:t>
            </a:r>
          </a:p>
        </p:txBody>
      </p:sp>
      <p:sp>
        <p:nvSpPr>
          <p:cNvPr id="6" name="ZoneTexte 5"/>
          <p:cNvSpPr txBox="1">
            <a:spLocks noChangeArrowheads="1"/>
          </p:cNvSpPr>
          <p:nvPr/>
        </p:nvSpPr>
        <p:spPr bwMode="auto">
          <a:xfrm>
            <a:off x="1919289" y="2238279"/>
            <a:ext cx="2447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b="1" dirty="0"/>
              <a:t>Révisions             Repos</a:t>
            </a:r>
          </a:p>
        </p:txBody>
      </p:sp>
      <p:sp>
        <p:nvSpPr>
          <p:cNvPr id="7" name="ZoneTexte 6"/>
          <p:cNvSpPr txBox="1">
            <a:spLocks noChangeArrowheads="1"/>
          </p:cNvSpPr>
          <p:nvPr/>
        </p:nvSpPr>
        <p:spPr bwMode="auto">
          <a:xfrm>
            <a:off x="1919289" y="5568874"/>
            <a:ext cx="26638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b="1" dirty="0"/>
              <a:t>Révisions               Repos</a:t>
            </a:r>
          </a:p>
        </p:txBody>
      </p:sp>
      <p:sp>
        <p:nvSpPr>
          <p:cNvPr id="8" name="ZoneTexte 7"/>
          <p:cNvSpPr txBox="1">
            <a:spLocks noChangeArrowheads="1"/>
          </p:cNvSpPr>
          <p:nvPr/>
        </p:nvSpPr>
        <p:spPr bwMode="auto">
          <a:xfrm>
            <a:off x="1524000" y="549276"/>
            <a:ext cx="1258888" cy="101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a:t>raison +</a:t>
            </a:r>
          </a:p>
          <a:p>
            <a:pPr algn="ctr"/>
            <a:r>
              <a:rPr lang="fr-FR" altLang="fr-FR" sz="2000" b="1"/>
              <a:t>raison +</a:t>
            </a:r>
          </a:p>
          <a:p>
            <a:pPr algn="ctr"/>
            <a:r>
              <a:rPr lang="fr-FR" altLang="fr-FR" sz="2000" b="1"/>
              <a:t>raison -</a:t>
            </a:r>
          </a:p>
        </p:txBody>
      </p:sp>
      <p:sp>
        <p:nvSpPr>
          <p:cNvPr id="9" name="ZoneTexte 8"/>
          <p:cNvSpPr txBox="1">
            <a:spLocks noChangeArrowheads="1"/>
          </p:cNvSpPr>
          <p:nvPr/>
        </p:nvSpPr>
        <p:spPr bwMode="auto">
          <a:xfrm>
            <a:off x="3503614" y="3284538"/>
            <a:ext cx="12604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a:t>raison +</a:t>
            </a:r>
          </a:p>
          <a:p>
            <a:pPr algn="ctr"/>
            <a:r>
              <a:rPr lang="fr-FR" altLang="fr-FR" sz="2000" b="1"/>
              <a:t>raison +</a:t>
            </a:r>
          </a:p>
          <a:p>
            <a:pPr algn="ctr"/>
            <a:r>
              <a:rPr lang="fr-FR" altLang="fr-FR" sz="2000" b="1"/>
              <a:t>raison -</a:t>
            </a:r>
          </a:p>
        </p:txBody>
      </p:sp>
      <p:sp>
        <p:nvSpPr>
          <p:cNvPr id="10" name="ZoneTexte 9"/>
          <p:cNvSpPr txBox="1">
            <a:spLocks noChangeArrowheads="1"/>
          </p:cNvSpPr>
          <p:nvPr/>
        </p:nvSpPr>
        <p:spPr bwMode="auto">
          <a:xfrm>
            <a:off x="3503613" y="461667"/>
            <a:ext cx="12604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raison +</a:t>
            </a:r>
          </a:p>
          <a:p>
            <a:pPr algn="ctr"/>
            <a:r>
              <a:rPr lang="fr-FR" altLang="fr-FR" sz="2000" b="1" dirty="0"/>
              <a:t>raison -</a:t>
            </a:r>
          </a:p>
          <a:p>
            <a:pPr algn="ctr"/>
            <a:r>
              <a:rPr lang="fr-FR" altLang="fr-FR" sz="2000" b="1" dirty="0"/>
              <a:t>raison -</a:t>
            </a:r>
          </a:p>
        </p:txBody>
      </p:sp>
      <p:sp>
        <p:nvSpPr>
          <p:cNvPr id="11" name="ZoneTexte 10"/>
          <p:cNvSpPr txBox="1">
            <a:spLocks noChangeArrowheads="1"/>
          </p:cNvSpPr>
          <p:nvPr/>
        </p:nvSpPr>
        <p:spPr bwMode="auto">
          <a:xfrm>
            <a:off x="1566527" y="3147600"/>
            <a:ext cx="125888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b="1" dirty="0"/>
              <a:t>raison +</a:t>
            </a:r>
          </a:p>
          <a:p>
            <a:pPr algn="ctr"/>
            <a:r>
              <a:rPr lang="fr-FR" altLang="fr-FR" sz="2000" b="1" dirty="0"/>
              <a:t>raison -</a:t>
            </a:r>
          </a:p>
          <a:p>
            <a:pPr algn="ctr"/>
            <a:r>
              <a:rPr lang="fr-FR" altLang="fr-FR" sz="2000" b="1" dirty="0"/>
              <a:t>raison -</a:t>
            </a:r>
          </a:p>
        </p:txBody>
      </p:sp>
      <p:sp>
        <p:nvSpPr>
          <p:cNvPr id="12" name="Flèche droite 11"/>
          <p:cNvSpPr/>
          <p:nvPr/>
        </p:nvSpPr>
        <p:spPr>
          <a:xfrm>
            <a:off x="4872038" y="1484313"/>
            <a:ext cx="863600" cy="2159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Flèche droite 13"/>
          <p:cNvSpPr/>
          <p:nvPr/>
        </p:nvSpPr>
        <p:spPr>
          <a:xfrm>
            <a:off x="5010486" y="4083052"/>
            <a:ext cx="863600" cy="2174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 name="ZoneTexte 12"/>
          <p:cNvSpPr txBox="1">
            <a:spLocks noChangeArrowheads="1"/>
          </p:cNvSpPr>
          <p:nvPr/>
        </p:nvSpPr>
        <p:spPr bwMode="auto">
          <a:xfrm>
            <a:off x="3125788" y="172170"/>
            <a:ext cx="86756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fr-FR" altLang="fr-FR" sz="3600" b="1" dirty="0">
                <a:latin typeface="Rockwell Condensed" panose="02060603050405020104" pitchFamily="18" charset="0"/>
              </a:rPr>
              <a:t>Modèle de la balance                                                          </a:t>
            </a:r>
          </a:p>
        </p:txBody>
      </p:sp>
      <p:sp>
        <p:nvSpPr>
          <p:cNvPr id="15" name="ZoneTexte 14"/>
          <p:cNvSpPr txBox="1">
            <a:spLocks noChangeArrowheads="1"/>
          </p:cNvSpPr>
          <p:nvPr/>
        </p:nvSpPr>
        <p:spPr bwMode="auto">
          <a:xfrm>
            <a:off x="6204788" y="1299875"/>
            <a:ext cx="331179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3200" b="1" dirty="0">
                <a:latin typeface="Aharoni" panose="02010803020104030203" pitchFamily="2" charset="-79"/>
                <a:cs typeface="Aharoni" panose="02010803020104030203" pitchFamily="2" charset="-79"/>
              </a:rPr>
              <a:t>Je révise le Bac</a:t>
            </a:r>
            <a:endParaRPr lang="fr-FR" altLang="fr-FR" sz="3200" dirty="0">
              <a:latin typeface="Aharoni" panose="02010803020104030203" pitchFamily="2" charset="-79"/>
              <a:cs typeface="Aharoni" panose="02010803020104030203" pitchFamily="2" charset="-79"/>
            </a:endParaRPr>
          </a:p>
        </p:txBody>
      </p:sp>
    </p:spTree>
    <p:extLst>
      <p:ext uri="{BB962C8B-B14F-4D97-AF65-F5344CB8AC3E}">
        <p14:creationId xmlns="" xmlns:p14="http://schemas.microsoft.com/office/powerpoint/2010/main" val="81257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25642" y="3729073"/>
            <a:ext cx="3558291" cy="2769235"/>
          </a:xfrm>
          <a:prstGeom prst="rect">
            <a:avLst/>
          </a:prstGeom>
          <a:ln>
            <a:noFill/>
          </a:ln>
          <a:effectLst>
            <a:softEdge rad="112500"/>
          </a:effectLst>
        </p:spPr>
      </p:pic>
      <p:sp>
        <p:nvSpPr>
          <p:cNvPr id="5" name="Ellipse 4"/>
          <p:cNvSpPr/>
          <p:nvPr/>
        </p:nvSpPr>
        <p:spPr>
          <a:xfrm>
            <a:off x="6332538" y="1125538"/>
            <a:ext cx="3827148" cy="1854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Volonté </a:t>
            </a:r>
          </a:p>
          <a:p>
            <a:pPr algn="ctr">
              <a:defRPr/>
            </a:pPr>
            <a:r>
              <a:rPr lang="fr-FR" sz="2400" b="1" dirty="0">
                <a:solidFill>
                  <a:schemeClr val="tx1"/>
                </a:solidFill>
              </a:rPr>
              <a:t>(capacité de choisir et d’agir volontairement)</a:t>
            </a:r>
          </a:p>
        </p:txBody>
      </p:sp>
      <p:sp>
        <p:nvSpPr>
          <p:cNvPr id="6" name="Ellipse 5"/>
          <p:cNvSpPr/>
          <p:nvPr/>
        </p:nvSpPr>
        <p:spPr>
          <a:xfrm>
            <a:off x="1212122" y="1125538"/>
            <a:ext cx="3827147" cy="1854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tx1"/>
                </a:solidFill>
              </a:rPr>
              <a:t>Raison</a:t>
            </a:r>
          </a:p>
          <a:p>
            <a:pPr algn="ctr">
              <a:defRPr/>
            </a:pPr>
            <a:r>
              <a:rPr lang="fr-FR" sz="2400" b="1" dirty="0">
                <a:solidFill>
                  <a:schemeClr val="tx1"/>
                </a:solidFill>
              </a:rPr>
              <a:t>(capacité d’évaluer une idée ou une action)</a:t>
            </a:r>
          </a:p>
        </p:txBody>
      </p:sp>
      <p:cxnSp>
        <p:nvCxnSpPr>
          <p:cNvPr id="8" name="Connecteur droit avec flèche 7"/>
          <p:cNvCxnSpPr>
            <a:stCxn id="6" idx="6"/>
            <a:endCxn id="5" idx="2"/>
          </p:cNvCxnSpPr>
          <p:nvPr/>
        </p:nvCxnSpPr>
        <p:spPr>
          <a:xfrm>
            <a:off x="5039269" y="2052638"/>
            <a:ext cx="1293269" cy="0"/>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a:spLocks noChangeArrowheads="1"/>
          </p:cNvSpPr>
          <p:nvPr/>
        </p:nvSpPr>
        <p:spPr bwMode="auto">
          <a:xfrm>
            <a:off x="5249068" y="1368724"/>
            <a:ext cx="1189039" cy="461665"/>
          </a:xfrm>
          <a:prstGeom prst="rect">
            <a:avLst/>
          </a:prstGeom>
          <a:noFill/>
          <a:ln w="9525">
            <a:noFill/>
            <a:miter lim="800000"/>
            <a:headEnd/>
            <a:tailEnd/>
          </a:ln>
        </p:spPr>
        <p:txBody>
          <a:bodyPr wrap="square">
            <a:spAutoFit/>
          </a:bodyPr>
          <a:lstStyle/>
          <a:p>
            <a:r>
              <a:rPr lang="fr-FR" sz="2400" b="1" i="1">
                <a:latin typeface="Calibri" pitchFamily="34" charset="0"/>
              </a:rPr>
              <a:t>éclaire</a:t>
            </a:r>
          </a:p>
        </p:txBody>
      </p:sp>
      <p:cxnSp>
        <p:nvCxnSpPr>
          <p:cNvPr id="10" name="Connecteur droit avec flèche 9"/>
          <p:cNvCxnSpPr/>
          <p:nvPr/>
        </p:nvCxnSpPr>
        <p:spPr>
          <a:xfrm flipH="1">
            <a:off x="6438107" y="2741613"/>
            <a:ext cx="377615" cy="61277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4403726" y="3405188"/>
            <a:ext cx="2879725" cy="134327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a:solidFill>
                  <a:schemeClr val="tx1"/>
                </a:solidFill>
              </a:rPr>
              <a:t>Libre-arbitre</a:t>
            </a:r>
          </a:p>
        </p:txBody>
      </p:sp>
      <p:cxnSp>
        <p:nvCxnSpPr>
          <p:cNvPr id="14" name="Connecteur droit avec flèche 13"/>
          <p:cNvCxnSpPr/>
          <p:nvPr/>
        </p:nvCxnSpPr>
        <p:spPr>
          <a:xfrm>
            <a:off x="4678906" y="2741613"/>
            <a:ext cx="360363" cy="61277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731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974" y="1077219"/>
            <a:ext cx="3397106" cy="4659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ZoneTexte 2"/>
          <p:cNvSpPr txBox="1"/>
          <p:nvPr/>
        </p:nvSpPr>
        <p:spPr>
          <a:xfrm>
            <a:off x="0" y="0"/>
            <a:ext cx="5040560" cy="954107"/>
          </a:xfrm>
          <a:prstGeom prst="rect">
            <a:avLst/>
          </a:prstGeom>
          <a:noFill/>
        </p:spPr>
        <p:txBody>
          <a:bodyPr wrap="square" rtlCol="0">
            <a:spAutoFit/>
          </a:bodyPr>
          <a:lstStyle/>
          <a:p>
            <a:pPr algn="ctr"/>
            <a:r>
              <a:rPr lang="fr-FR" sz="2800" dirty="0">
                <a:latin typeface="Aharoni" panose="02010803020104030203" pitchFamily="2" charset="-79"/>
                <a:cs typeface="Aharoni" panose="02010803020104030203" pitchFamily="2" charset="-79"/>
              </a:rPr>
              <a:t>Exemple : </a:t>
            </a:r>
          </a:p>
          <a:p>
            <a:pPr algn="ctr"/>
            <a:r>
              <a:rPr lang="fr-FR" sz="2800" dirty="0">
                <a:latin typeface="Aharoni" panose="02010803020104030203" pitchFamily="2" charset="-79"/>
                <a:cs typeface="Aharoni" panose="02010803020104030203" pitchFamily="2" charset="-79"/>
              </a:rPr>
              <a:t>le personnage de Médée </a:t>
            </a:r>
          </a:p>
        </p:txBody>
      </p:sp>
      <p:sp>
        <p:nvSpPr>
          <p:cNvPr id="6" name="Bulle ronde 5"/>
          <p:cNvSpPr/>
          <p:nvPr/>
        </p:nvSpPr>
        <p:spPr>
          <a:xfrm>
            <a:off x="4805082" y="1452282"/>
            <a:ext cx="6883951" cy="3430668"/>
          </a:xfrm>
          <a:prstGeom prst="wedgeEllipseCallout">
            <a:avLst>
              <a:gd name="adj1" fmla="val -79614"/>
              <a:gd name="adj2" fmla="val -3570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200" dirty="0">
                <a:solidFill>
                  <a:schemeClr val="tx1"/>
                </a:solidFill>
                <a:latin typeface="Rockwell Condensed" panose="02060603050405020104" pitchFamily="18" charset="0"/>
              </a:rPr>
              <a:t>« Mon désir me suggère une chose, ma raison une autre ; le meilleur parti je le vois et je l’approuve mais je choisis le pire »</a:t>
            </a:r>
          </a:p>
        </p:txBody>
      </p:sp>
      <p:sp>
        <p:nvSpPr>
          <p:cNvPr id="8" name="Rectangle 7"/>
          <p:cNvSpPr/>
          <p:nvPr/>
        </p:nvSpPr>
        <p:spPr>
          <a:xfrm>
            <a:off x="-14473" y="5736353"/>
            <a:ext cx="4572000" cy="646331"/>
          </a:xfrm>
          <a:prstGeom prst="rect">
            <a:avLst/>
          </a:prstGeom>
        </p:spPr>
        <p:txBody>
          <a:bodyPr>
            <a:spAutoFit/>
          </a:bodyPr>
          <a:lstStyle/>
          <a:p>
            <a:pPr algn="ctr"/>
            <a:r>
              <a:rPr lang="fr-FR" dirty="0">
                <a:solidFill>
                  <a:srgbClr val="000080"/>
                </a:solidFill>
                <a:latin typeface="Calisto MT" panose="02040603050505030304" pitchFamily="18" charset="0"/>
              </a:rPr>
              <a:t>Eugène Delacroix</a:t>
            </a:r>
          </a:p>
          <a:p>
            <a:pPr algn="ctr"/>
            <a:r>
              <a:rPr lang="fr-FR" i="1" dirty="0">
                <a:solidFill>
                  <a:srgbClr val="000080"/>
                </a:solidFill>
                <a:latin typeface="Calisto MT" panose="02040603050505030304" pitchFamily="18" charset="0"/>
              </a:rPr>
              <a:t>Médée égorge ses propres fils</a:t>
            </a:r>
            <a:r>
              <a:rPr lang="fr-FR" dirty="0">
                <a:solidFill>
                  <a:srgbClr val="000080"/>
                </a:solidFill>
                <a:latin typeface="Calisto MT" panose="02040603050505030304" pitchFamily="18" charset="0"/>
              </a:rPr>
              <a:t>, 1838</a:t>
            </a:r>
            <a:endParaRPr lang="fr-FR" dirty="0">
              <a:latin typeface="Calisto MT" panose="02040603050505030304" pitchFamily="18" charset="0"/>
            </a:endParaRPr>
          </a:p>
        </p:txBody>
      </p:sp>
      <p:sp>
        <p:nvSpPr>
          <p:cNvPr id="9" name="Rectangle 8"/>
          <p:cNvSpPr/>
          <p:nvPr/>
        </p:nvSpPr>
        <p:spPr>
          <a:xfrm>
            <a:off x="7367191" y="5119515"/>
            <a:ext cx="4572000" cy="523220"/>
          </a:xfrm>
          <a:prstGeom prst="rect">
            <a:avLst/>
          </a:prstGeom>
        </p:spPr>
        <p:txBody>
          <a:bodyPr>
            <a:spAutoFit/>
          </a:bodyPr>
          <a:lstStyle/>
          <a:p>
            <a:pPr algn="r"/>
            <a:r>
              <a:rPr lang="fr-FR" sz="2800" b="1" dirty="0">
                <a:latin typeface="Calisto MT" panose="02040603050505030304" pitchFamily="18" charset="0"/>
              </a:rPr>
              <a:t>Ovide, </a:t>
            </a:r>
            <a:r>
              <a:rPr lang="fr-FR" sz="2800" b="1" i="1" dirty="0">
                <a:latin typeface="Calisto MT" panose="02040603050505030304" pitchFamily="18" charset="0"/>
              </a:rPr>
              <a:t>Métamorphoses</a:t>
            </a:r>
            <a:r>
              <a:rPr lang="fr-FR" sz="2800" b="1" dirty="0">
                <a:latin typeface="Calisto MT" panose="02040603050505030304" pitchFamily="18" charset="0"/>
              </a:rPr>
              <a:t>, VII</a:t>
            </a:r>
            <a:endParaRPr lang="fr-FR" sz="2800" dirty="0">
              <a:latin typeface="Calisto MT" panose="02040603050505030304" pitchFamily="18" charset="0"/>
            </a:endParaRPr>
          </a:p>
        </p:txBody>
      </p:sp>
    </p:spTree>
    <p:extLst>
      <p:ext uri="{BB962C8B-B14F-4D97-AF65-F5344CB8AC3E}">
        <p14:creationId xmlns="" xmlns:p14="http://schemas.microsoft.com/office/powerpoint/2010/main" val="12163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9" descr="bd00028_"/>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1963" y="874713"/>
            <a:ext cx="1554162" cy="152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ZoneTexte 12"/>
          <p:cNvSpPr txBox="1">
            <a:spLocks noChangeArrowheads="1"/>
          </p:cNvSpPr>
          <p:nvPr/>
        </p:nvSpPr>
        <p:spPr bwMode="auto">
          <a:xfrm>
            <a:off x="286374" y="176466"/>
            <a:ext cx="10048834" cy="1077218"/>
          </a:xfrm>
          <a:prstGeom prst="rect">
            <a:avLst/>
          </a:prstGeom>
          <a:noFill/>
          <a:ln w="9525">
            <a:noFill/>
            <a:miter lim="800000"/>
            <a:headEnd/>
            <a:tailEnd/>
          </a:ln>
        </p:spPr>
        <p:txBody>
          <a:bodyPr wrap="square">
            <a:spAutoFit/>
          </a:bodyPr>
          <a:lstStyle/>
          <a:p>
            <a:r>
              <a:rPr lang="fr-FR" sz="3200" b="1" dirty="0">
                <a:latin typeface="Rockwell Condensed" panose="02060603050405020104" pitchFamily="18" charset="0"/>
              </a:rPr>
              <a:t>• 2</a:t>
            </a:r>
            <a:r>
              <a:rPr lang="fr-FR" sz="3200" b="1" baseline="30000" dirty="0">
                <a:latin typeface="Rockwell Condensed" panose="02060603050405020104" pitchFamily="18" charset="0"/>
              </a:rPr>
              <a:t>ième</a:t>
            </a:r>
            <a:r>
              <a:rPr lang="fr-FR" sz="3200" b="1" dirty="0">
                <a:latin typeface="Rockwell Condensed" panose="02060603050405020104" pitchFamily="18" charset="0"/>
              </a:rPr>
              <a:t> expérience : les situations d’« indifférence ».</a:t>
            </a:r>
          </a:p>
          <a:p>
            <a:r>
              <a:rPr lang="fr-FR" sz="3200" b="1" dirty="0">
                <a:solidFill>
                  <a:srgbClr val="0070C0"/>
                </a:solidFill>
                <a:latin typeface="Rockwell Condensed" panose="02060603050405020104" pitchFamily="18" charset="0"/>
              </a:rPr>
              <a:t>L’exemple de « l’âne de Buridan » </a:t>
            </a:r>
          </a:p>
        </p:txBody>
      </p:sp>
      <p:pic>
        <p:nvPicPr>
          <p:cNvPr id="2" name="Imag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53262" y="1247899"/>
            <a:ext cx="2146333" cy="3720956"/>
          </a:xfrm>
          <a:prstGeom prst="rect">
            <a:avLst/>
          </a:prstGeom>
        </p:spPr>
      </p:pic>
      <p:sp>
        <p:nvSpPr>
          <p:cNvPr id="10" name="Oval 10"/>
          <p:cNvSpPr>
            <a:spLocks noChangeArrowheads="1"/>
          </p:cNvSpPr>
          <p:nvPr/>
        </p:nvSpPr>
        <p:spPr bwMode="auto">
          <a:xfrm>
            <a:off x="6778626" y="1690689"/>
            <a:ext cx="73025" cy="71437"/>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fr-FR"/>
          </a:p>
        </p:txBody>
      </p:sp>
      <p:sp>
        <p:nvSpPr>
          <p:cNvPr id="11" name="Oval 11"/>
          <p:cNvSpPr>
            <a:spLocks noChangeArrowheads="1"/>
          </p:cNvSpPr>
          <p:nvPr/>
        </p:nvSpPr>
        <p:spPr bwMode="auto">
          <a:xfrm>
            <a:off x="6961189" y="1544639"/>
            <a:ext cx="142875" cy="142875"/>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fr-FR"/>
          </a:p>
        </p:txBody>
      </p:sp>
      <p:sp>
        <p:nvSpPr>
          <p:cNvPr id="12" name="Oval 12"/>
          <p:cNvSpPr>
            <a:spLocks noChangeArrowheads="1"/>
          </p:cNvSpPr>
          <p:nvPr/>
        </p:nvSpPr>
        <p:spPr bwMode="auto">
          <a:xfrm>
            <a:off x="7223125" y="1376363"/>
            <a:ext cx="215900" cy="215900"/>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fr-FR"/>
          </a:p>
        </p:txBody>
      </p:sp>
      <p:pic>
        <p:nvPicPr>
          <p:cNvPr id="18" name="Image 17" descr="seau d'eau.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91544" y="4360109"/>
            <a:ext cx="3215772" cy="2139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Flèche vers le bas 13"/>
          <p:cNvSpPr/>
          <p:nvPr/>
        </p:nvSpPr>
        <p:spPr>
          <a:xfrm rot="2531971">
            <a:off x="4082669" y="2785832"/>
            <a:ext cx="865188" cy="1414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3" name="Image 2"/>
          <p:cNvPicPr>
            <a:picLocks noChangeAspect="1"/>
          </p:cNvPicPr>
          <p:nvPr/>
        </p:nvPicPr>
        <p:blipFill>
          <a:blip r:embed="rId6" cstate="print"/>
          <a:stretch>
            <a:fillRect/>
          </a:stretch>
        </p:blipFill>
        <p:spPr>
          <a:xfrm>
            <a:off x="7478618" y="4360110"/>
            <a:ext cx="2671150" cy="2143125"/>
          </a:xfrm>
          <a:prstGeom prst="rect">
            <a:avLst/>
          </a:prstGeom>
        </p:spPr>
      </p:pic>
      <p:sp>
        <p:nvSpPr>
          <p:cNvPr id="15" name="Flèche vers le bas 14"/>
          <p:cNvSpPr/>
          <p:nvPr/>
        </p:nvSpPr>
        <p:spPr>
          <a:xfrm rot="19000575">
            <a:off x="7399655" y="2782314"/>
            <a:ext cx="863600" cy="141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extLst>
      <p:ext uri="{BB962C8B-B14F-4D97-AF65-F5344CB8AC3E}">
        <p14:creationId xmlns="" xmlns:p14="http://schemas.microsoft.com/office/powerpoint/2010/main" val="29299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1850" y="1709739"/>
            <a:ext cx="10515600" cy="1979946"/>
          </a:xfrm>
          <a:solidFill>
            <a:srgbClr val="00B0F0"/>
          </a:solidFill>
        </p:spPr>
        <p:txBody>
          <a:bodyPr>
            <a:normAutofit/>
          </a:bodyPr>
          <a:lstStyle/>
          <a:p>
            <a:pPr algn="ctr"/>
            <a:r>
              <a:rPr lang="fr-FR" sz="6600" b="1" dirty="0">
                <a:latin typeface="Arial Black" panose="020B0A04020102020204" pitchFamily="34" charset="0"/>
              </a:rPr>
              <a:t>Retour à la question du désir</a:t>
            </a:r>
          </a:p>
        </p:txBody>
      </p:sp>
      <p:sp>
        <p:nvSpPr>
          <p:cNvPr id="5" name="Espace réservé du texte 4"/>
          <p:cNvSpPr>
            <a:spLocks noGrp="1"/>
          </p:cNvSpPr>
          <p:nvPr>
            <p:ph type="body" idx="1"/>
          </p:nvPr>
        </p:nvSpPr>
        <p:spPr>
          <a:xfrm>
            <a:off x="831850" y="4044031"/>
            <a:ext cx="10515600" cy="1500187"/>
          </a:xfrm>
        </p:spPr>
        <p:txBody>
          <a:bodyPr>
            <a:normAutofit/>
          </a:bodyPr>
          <a:lstStyle/>
          <a:p>
            <a:r>
              <a:rPr lang="fr-FR" sz="3200" dirty="0"/>
              <a:t>Le désir comme mouvement irréfléchi…</a:t>
            </a:r>
          </a:p>
        </p:txBody>
      </p:sp>
    </p:spTree>
    <p:extLst>
      <p:ext uri="{BB962C8B-B14F-4D97-AF65-F5344CB8AC3E}">
        <p14:creationId xmlns="" xmlns:p14="http://schemas.microsoft.com/office/powerpoint/2010/main" val="538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Connecteur droit avec flèche 37"/>
          <p:cNvCxnSpPr/>
          <p:nvPr/>
        </p:nvCxnSpPr>
        <p:spPr>
          <a:xfrm>
            <a:off x="7974254" y="2626640"/>
            <a:ext cx="2524543" cy="1633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a:off x="3623223" y="360496"/>
            <a:ext cx="2160240" cy="960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prstClr val="white"/>
                </a:solidFill>
              </a:rPr>
              <a:t>Désir</a:t>
            </a:r>
            <a:r>
              <a:rPr lang="fr-FR" sz="2800">
                <a:solidFill>
                  <a:prstClr val="white"/>
                </a:solidFill>
              </a:rPr>
              <a:t> </a:t>
            </a:r>
          </a:p>
        </p:txBody>
      </p:sp>
      <p:sp>
        <p:nvSpPr>
          <p:cNvPr id="5" name="Ellipse 4"/>
          <p:cNvSpPr/>
          <p:nvPr/>
        </p:nvSpPr>
        <p:spPr>
          <a:xfrm>
            <a:off x="317253" y="2160247"/>
            <a:ext cx="4093294" cy="2019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La volonté</a:t>
            </a:r>
          </a:p>
          <a:p>
            <a:pPr algn="ctr"/>
            <a:r>
              <a:rPr lang="fr-FR" sz="2400" b="1" dirty="0">
                <a:solidFill>
                  <a:prstClr val="white"/>
                </a:solidFill>
              </a:rPr>
              <a:t>(faculté de vouloir)</a:t>
            </a:r>
          </a:p>
          <a:p>
            <a:pPr algn="ctr"/>
            <a:r>
              <a:rPr lang="fr-FR" sz="2400" b="1" dirty="0">
                <a:solidFill>
                  <a:prstClr val="white"/>
                </a:solidFill>
              </a:rPr>
              <a:t>→ </a:t>
            </a:r>
            <a:r>
              <a:rPr lang="fr-FR" sz="2400" b="1" i="1" dirty="0">
                <a:solidFill>
                  <a:prstClr val="white"/>
                </a:solidFill>
              </a:rPr>
              <a:t>désirs motivés par l’intellect, la raison </a:t>
            </a:r>
            <a:r>
              <a:rPr lang="fr-FR" sz="2400" i="1" dirty="0">
                <a:solidFill>
                  <a:prstClr val="white"/>
                </a:solidFill>
              </a:rPr>
              <a:t> </a:t>
            </a:r>
          </a:p>
        </p:txBody>
      </p:sp>
      <p:sp>
        <p:nvSpPr>
          <p:cNvPr id="6" name="Ellipse 5"/>
          <p:cNvSpPr/>
          <p:nvPr/>
        </p:nvSpPr>
        <p:spPr>
          <a:xfrm>
            <a:off x="4842891" y="2160247"/>
            <a:ext cx="3315600" cy="2019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prstClr val="white"/>
                </a:solidFill>
              </a:rPr>
              <a:t>Désirs </a:t>
            </a:r>
            <a:r>
              <a:rPr lang="fr-FR" sz="2400" b="1" i="1" dirty="0">
                <a:solidFill>
                  <a:prstClr val="white"/>
                </a:solidFill>
              </a:rPr>
              <a:t>non</a:t>
            </a:r>
            <a:r>
              <a:rPr lang="fr-FR" sz="2400" b="1" dirty="0">
                <a:solidFill>
                  <a:prstClr val="white"/>
                </a:solidFill>
              </a:rPr>
              <a:t> </a:t>
            </a:r>
            <a:r>
              <a:rPr lang="fr-FR" sz="2400" b="1" i="1" dirty="0">
                <a:solidFill>
                  <a:prstClr val="white"/>
                </a:solidFill>
              </a:rPr>
              <a:t>réfléchis </a:t>
            </a:r>
            <a:r>
              <a:rPr lang="fr-FR" sz="2400" b="1" dirty="0">
                <a:solidFill>
                  <a:prstClr val="white"/>
                </a:solidFill>
              </a:rPr>
              <a:t>?</a:t>
            </a:r>
            <a:r>
              <a:rPr lang="fr-FR" sz="2400" b="1" i="1" dirty="0">
                <a:solidFill>
                  <a:prstClr val="white"/>
                </a:solidFill>
              </a:rPr>
              <a:t> </a:t>
            </a:r>
            <a:endParaRPr lang="fr-FR" sz="2400" i="1" dirty="0">
              <a:solidFill>
                <a:prstClr val="white"/>
              </a:solidFill>
            </a:endParaRPr>
          </a:p>
        </p:txBody>
      </p:sp>
      <p:cxnSp>
        <p:nvCxnSpPr>
          <p:cNvPr id="10" name="Connecteur droit avec flèche 9"/>
          <p:cNvCxnSpPr/>
          <p:nvPr/>
        </p:nvCxnSpPr>
        <p:spPr>
          <a:xfrm flipH="1">
            <a:off x="3060586" y="1333440"/>
            <a:ext cx="819749" cy="6517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260948" y="1333440"/>
            <a:ext cx="704423" cy="6989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9577099" y="3991666"/>
            <a:ext cx="2038524" cy="125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Passions </a:t>
            </a:r>
            <a:r>
              <a:rPr lang="fr-FR" sz="2000" dirty="0"/>
              <a:t>(désirs passionnés)</a:t>
            </a:r>
          </a:p>
        </p:txBody>
      </p:sp>
      <p:sp>
        <p:nvSpPr>
          <p:cNvPr id="14" name="Ellipse 13"/>
          <p:cNvSpPr/>
          <p:nvPr/>
        </p:nvSpPr>
        <p:spPr>
          <a:xfrm>
            <a:off x="10418172" y="2629073"/>
            <a:ext cx="1658266" cy="895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 Rêve »</a:t>
            </a:r>
          </a:p>
        </p:txBody>
      </p:sp>
      <p:sp>
        <p:nvSpPr>
          <p:cNvPr id="16" name="Ellipse 15"/>
          <p:cNvSpPr/>
          <p:nvPr/>
        </p:nvSpPr>
        <p:spPr>
          <a:xfrm>
            <a:off x="9669664" y="1085966"/>
            <a:ext cx="1658266" cy="895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souhait</a:t>
            </a:r>
          </a:p>
        </p:txBody>
      </p:sp>
      <p:sp>
        <p:nvSpPr>
          <p:cNvPr id="11" name="ZoneTexte 10"/>
          <p:cNvSpPr txBox="1"/>
          <p:nvPr/>
        </p:nvSpPr>
        <p:spPr>
          <a:xfrm>
            <a:off x="4412343" y="4307951"/>
            <a:ext cx="4223657" cy="830997"/>
          </a:xfrm>
          <a:prstGeom prst="rect">
            <a:avLst/>
          </a:prstGeom>
          <a:noFill/>
        </p:spPr>
        <p:txBody>
          <a:bodyPr wrap="square" rtlCol="0">
            <a:spAutoFit/>
          </a:bodyPr>
          <a:lstStyle/>
          <a:p>
            <a:pPr algn="ctr"/>
            <a:r>
              <a:rPr lang="fr-FR" sz="2400" dirty="0"/>
              <a:t>Motivés par </a:t>
            </a:r>
            <a:r>
              <a:rPr lang="fr-FR" sz="2400" b="1" dirty="0"/>
              <a:t>autre chose que la raison</a:t>
            </a:r>
            <a:r>
              <a:rPr lang="fr-FR" sz="2400" dirty="0"/>
              <a:t> ou </a:t>
            </a:r>
            <a:r>
              <a:rPr lang="fr-FR" sz="2400" b="1" dirty="0"/>
              <a:t>la conscience</a:t>
            </a:r>
          </a:p>
        </p:txBody>
      </p:sp>
      <p:sp>
        <p:nvSpPr>
          <p:cNvPr id="22" name="ZoneTexte 21"/>
          <p:cNvSpPr txBox="1"/>
          <p:nvPr/>
        </p:nvSpPr>
        <p:spPr>
          <a:xfrm>
            <a:off x="5260948" y="5202866"/>
            <a:ext cx="2329177" cy="523220"/>
          </a:xfrm>
          <a:prstGeom prst="rect">
            <a:avLst/>
          </a:prstGeom>
          <a:noFill/>
        </p:spPr>
        <p:txBody>
          <a:bodyPr wrap="square" rtlCol="0">
            <a:spAutoFit/>
          </a:bodyPr>
          <a:lstStyle/>
          <a:p>
            <a:pPr algn="ctr"/>
            <a:r>
              <a:rPr lang="fr-FR" sz="2800" b="1" dirty="0">
                <a:solidFill>
                  <a:srgbClr val="FF0000"/>
                </a:solidFill>
              </a:rPr>
              <a:t>Par quoi ? </a:t>
            </a:r>
          </a:p>
        </p:txBody>
      </p:sp>
      <p:cxnSp>
        <p:nvCxnSpPr>
          <p:cNvPr id="24" name="Connecteur droit avec flèche 23"/>
          <p:cNvCxnSpPr>
            <a:endCxn id="12" idx="1"/>
          </p:cNvCxnSpPr>
          <p:nvPr/>
        </p:nvCxnSpPr>
        <p:spPr>
          <a:xfrm>
            <a:off x="7998607" y="3598225"/>
            <a:ext cx="1877027" cy="5768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7998607" y="3077029"/>
            <a:ext cx="2475836" cy="41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221135" y="2849494"/>
            <a:ext cx="1764693" cy="461665"/>
          </a:xfrm>
          <a:prstGeom prst="rect">
            <a:avLst/>
          </a:prstGeom>
          <a:solidFill>
            <a:schemeClr val="bg1"/>
          </a:solidFill>
          <a:effectLst>
            <a:softEdge rad="63500"/>
          </a:effectLst>
        </p:spPr>
        <p:txBody>
          <a:bodyPr wrap="square" rtlCol="0">
            <a:spAutoFit/>
          </a:bodyPr>
          <a:lstStyle/>
          <a:p>
            <a:pPr algn="ctr"/>
            <a:r>
              <a:rPr lang="fr-FR" sz="2400" b="1" dirty="0">
                <a:solidFill>
                  <a:srgbClr val="FF0000"/>
                </a:solidFill>
              </a:rPr>
              <a:t>Inconscient</a:t>
            </a:r>
          </a:p>
        </p:txBody>
      </p:sp>
      <p:cxnSp>
        <p:nvCxnSpPr>
          <p:cNvPr id="31" name="Connecteur droit avec flèche 30"/>
          <p:cNvCxnSpPr/>
          <p:nvPr/>
        </p:nvCxnSpPr>
        <p:spPr>
          <a:xfrm flipV="1">
            <a:off x="7974254" y="1772752"/>
            <a:ext cx="1838073" cy="8563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8158491" y="3474654"/>
            <a:ext cx="2911801" cy="461665"/>
          </a:xfrm>
          <a:prstGeom prst="rect">
            <a:avLst/>
          </a:prstGeom>
          <a:solidFill>
            <a:schemeClr val="bg1"/>
          </a:solidFill>
          <a:effectLst>
            <a:softEdge rad="63500"/>
          </a:effectLst>
        </p:spPr>
        <p:txBody>
          <a:bodyPr wrap="square" rtlCol="0">
            <a:spAutoFit/>
          </a:bodyPr>
          <a:lstStyle/>
          <a:p>
            <a:pPr algn="ctr"/>
            <a:r>
              <a:rPr lang="fr-FR" sz="2400" b="1" dirty="0">
                <a:solidFill>
                  <a:srgbClr val="FF0000"/>
                </a:solidFill>
              </a:rPr>
              <a:t>Sentiments/passions</a:t>
            </a:r>
          </a:p>
        </p:txBody>
      </p:sp>
      <p:sp>
        <p:nvSpPr>
          <p:cNvPr id="19" name="ZoneTexte 18"/>
          <p:cNvSpPr txBox="1"/>
          <p:nvPr/>
        </p:nvSpPr>
        <p:spPr>
          <a:xfrm>
            <a:off x="8158491" y="2243194"/>
            <a:ext cx="1800000" cy="540000"/>
          </a:xfrm>
          <a:prstGeom prst="rect">
            <a:avLst/>
          </a:prstGeom>
          <a:solidFill>
            <a:schemeClr val="bg1"/>
          </a:solidFill>
          <a:effectLst>
            <a:softEdge rad="63500"/>
          </a:effectLst>
        </p:spPr>
        <p:txBody>
          <a:bodyPr wrap="square" rtlCol="0">
            <a:spAutoFit/>
          </a:bodyPr>
          <a:lstStyle/>
          <a:p>
            <a:pPr algn="ctr"/>
            <a:r>
              <a:rPr lang="fr-FR" sz="2400" b="1" dirty="0">
                <a:solidFill>
                  <a:srgbClr val="FF0000"/>
                </a:solidFill>
              </a:rPr>
              <a:t>Illusions</a:t>
            </a:r>
          </a:p>
          <a:p>
            <a:pPr algn="ctr"/>
            <a:endParaRPr lang="fr-FR" sz="2400" b="1" dirty="0">
              <a:solidFill>
                <a:srgbClr val="FF0000"/>
              </a:solidFill>
            </a:endParaRPr>
          </a:p>
        </p:txBody>
      </p:sp>
    </p:spTree>
    <p:extLst>
      <p:ext uri="{BB962C8B-B14F-4D97-AF65-F5344CB8AC3E}">
        <p14:creationId xmlns="" xmlns:p14="http://schemas.microsoft.com/office/powerpoint/2010/main" val="8073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1" grpId="0"/>
      <p:bldP spid="22" grpId="0"/>
      <p:bldP spid="21"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r="51480"/>
          <a:stretch>
            <a:fillRect/>
          </a:stretch>
        </p:blipFill>
        <p:spPr bwMode="auto">
          <a:xfrm>
            <a:off x="0" y="1401617"/>
            <a:ext cx="2023153" cy="5456383"/>
          </a:xfrm>
          <a:prstGeom prst="rect">
            <a:avLst/>
          </a:prstGeom>
          <a:ln>
            <a:noFill/>
          </a:ln>
          <a:effectLst>
            <a:softEdge rad="112500"/>
          </a:effectLst>
          <a:extLst/>
        </p:spPr>
      </p:pic>
      <p:sp>
        <p:nvSpPr>
          <p:cNvPr id="4" name="ZoneTexte 3"/>
          <p:cNvSpPr txBox="1"/>
          <p:nvPr/>
        </p:nvSpPr>
        <p:spPr>
          <a:xfrm>
            <a:off x="507999" y="78178"/>
            <a:ext cx="11176000" cy="1323439"/>
          </a:xfrm>
          <a:prstGeom prst="rect">
            <a:avLst/>
          </a:prstGeom>
          <a:noFill/>
        </p:spPr>
        <p:txBody>
          <a:bodyPr wrap="square" rtlCol="0">
            <a:spAutoFit/>
            <a:scene3d>
              <a:camera prst="orthographicFront"/>
              <a:lightRig rig="threePt" dir="t"/>
            </a:scene3d>
            <a:sp3d>
              <a:bevelT w="44450"/>
              <a:bevelB h="31750"/>
            </a:sp3d>
          </a:bodyPr>
          <a:lstStyle/>
          <a:p>
            <a:pPr algn="ctr"/>
            <a:r>
              <a:rPr lang="fr-FR" sz="4000" dirty="0">
                <a:effectLst>
                  <a:innerShdw blurRad="63500" dist="50800" dir="18900000">
                    <a:prstClr val="black">
                      <a:alpha val="50000"/>
                    </a:prstClr>
                  </a:innerShdw>
                </a:effectLst>
                <a:latin typeface="Rockwell Extra Bold" panose="02060903040505020403" pitchFamily="18" charset="0"/>
              </a:rPr>
              <a:t>Platon et la double nature du désir</a:t>
            </a:r>
          </a:p>
          <a:p>
            <a:pPr algn="ctr"/>
            <a:r>
              <a:rPr lang="fr-FR" sz="4000" dirty="0">
                <a:effectLst>
                  <a:innerShdw blurRad="63500" dist="50800" dir="18900000">
                    <a:prstClr val="black">
                      <a:alpha val="50000"/>
                    </a:prstClr>
                  </a:innerShdw>
                </a:effectLst>
                <a:latin typeface="Constantia" panose="02030602050306030303" pitchFamily="18" charset="0"/>
              </a:rPr>
              <a:t>Le mythe d’Eros dans </a:t>
            </a:r>
            <a:r>
              <a:rPr lang="fr-FR" sz="4000" i="1" dirty="0">
                <a:effectLst>
                  <a:innerShdw blurRad="63500" dist="50800" dir="18900000">
                    <a:prstClr val="black">
                      <a:alpha val="50000"/>
                    </a:prstClr>
                  </a:innerShdw>
                </a:effectLst>
                <a:latin typeface="Constantia" panose="02030602050306030303" pitchFamily="18" charset="0"/>
              </a:rPr>
              <a:t>Le</a:t>
            </a:r>
            <a:r>
              <a:rPr lang="fr-FR" sz="4000" dirty="0">
                <a:effectLst>
                  <a:innerShdw blurRad="63500" dist="50800" dir="18900000">
                    <a:prstClr val="black">
                      <a:alpha val="50000"/>
                    </a:prstClr>
                  </a:innerShdw>
                </a:effectLst>
                <a:latin typeface="Constantia" panose="02030602050306030303" pitchFamily="18" charset="0"/>
              </a:rPr>
              <a:t> </a:t>
            </a:r>
            <a:r>
              <a:rPr lang="fr-FR" sz="4000" i="1" dirty="0">
                <a:effectLst>
                  <a:innerShdw blurRad="63500" dist="50800" dir="18900000">
                    <a:prstClr val="black">
                      <a:alpha val="50000"/>
                    </a:prstClr>
                  </a:innerShdw>
                </a:effectLst>
                <a:latin typeface="Constantia" panose="02030602050306030303" pitchFamily="18" charset="0"/>
              </a:rPr>
              <a:t>Banquet</a:t>
            </a:r>
            <a:endParaRPr lang="fr-FR" sz="3600" i="1" dirty="0">
              <a:effectLst>
                <a:innerShdw blurRad="63500" dist="50800" dir="18900000">
                  <a:prstClr val="black">
                    <a:alpha val="50000"/>
                  </a:prstClr>
                </a:innerShdw>
              </a:effectLst>
              <a:latin typeface="Constantia" panose="02030602050306030303" pitchFamily="18" charset="0"/>
            </a:endParaRPr>
          </a:p>
        </p:txBody>
      </p:sp>
      <p:sp>
        <p:nvSpPr>
          <p:cNvPr id="6" name="Rectangle 5"/>
          <p:cNvSpPr/>
          <p:nvPr/>
        </p:nvSpPr>
        <p:spPr>
          <a:xfrm>
            <a:off x="2531152" y="1498318"/>
            <a:ext cx="9152847" cy="5262979"/>
          </a:xfrm>
          <a:prstGeom prst="rect">
            <a:avLst/>
          </a:prstGeom>
        </p:spPr>
        <p:txBody>
          <a:bodyPr wrap="square">
            <a:spAutoFit/>
          </a:bodyPr>
          <a:lstStyle/>
          <a:p>
            <a:pPr algn="just"/>
            <a:r>
              <a:rPr lang="fr-FR" sz="2400" dirty="0">
                <a:latin typeface="Rockwell Condensed" panose="02060603050405020104" pitchFamily="18" charset="0"/>
              </a:rPr>
              <a:t>« Puisqu’il est le fils de </a:t>
            </a:r>
            <a:r>
              <a:rPr lang="fr-FR" sz="2400" dirty="0" err="1">
                <a:latin typeface="Rockwell Condensed" panose="02060603050405020104" pitchFamily="18" charset="0"/>
              </a:rPr>
              <a:t>Poros</a:t>
            </a:r>
            <a:r>
              <a:rPr lang="fr-FR" sz="2400" dirty="0">
                <a:latin typeface="Rockwell Condensed" panose="02060603050405020104" pitchFamily="18" charset="0"/>
              </a:rPr>
              <a:t> et de </a:t>
            </a:r>
            <a:r>
              <a:rPr lang="fr-FR" sz="2400" dirty="0" err="1">
                <a:latin typeface="Rockwell Condensed" panose="02060603050405020104" pitchFamily="18" charset="0"/>
              </a:rPr>
              <a:t>Pénia</a:t>
            </a:r>
            <a:r>
              <a:rPr lang="fr-FR" sz="2400" dirty="0">
                <a:latin typeface="Rockwell Condensed" panose="02060603050405020104" pitchFamily="18" charset="0"/>
              </a:rPr>
              <a:t>, Eros se trouve dans la condition que voici. D’abord, il est toujours pauvre, et il s’en faut de beaucoup qu’il soit délicat et beau, comme le croient la plupart des gens. Au contraire, il est rude, malpropre, va-nu-pieds et il n’a pas de gîte, couchant toujours par terre et à la dure, dormant à la belle étoile sur le pas des portes et sur le bord des chemins, car, puisqu’il tient de sa mère, c’est l’indigence qu’il a en partage. À l’exemple de son père en revanche, il est à l’affût de ce qui est beau et de ce qui est bon, il est viril, résolu, ardent, c’est un chasseur redoutable ; il ne cesse de tramer des ruses, il est passionné de savoir et fertile en expédients, il passe tout son temps à philosopher, c’est un sorcier redoutable, un magicien et un expert. Il faut ajouter que par nature il n’est ni immortel ni mortel. En l’espace d’une même journée, tantôt il est en fleur, plein de vie, tantôt il est mourant ; puis il revient à la vie quand ses expédients réussissent en vertu de la nature qu’il tient de son père ; mais ce que lui procurent ses expédients sans cesse lui échappe ; aussi Eros n’est-il jamais ni dans l’indigence ni dans l’opulence. » </a:t>
            </a:r>
          </a:p>
        </p:txBody>
      </p:sp>
    </p:spTree>
    <p:extLst>
      <p:ext uri="{BB962C8B-B14F-4D97-AF65-F5344CB8AC3E}">
        <p14:creationId xmlns="" xmlns:p14="http://schemas.microsoft.com/office/powerpoint/2010/main" val="24008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r="51480"/>
          <a:stretch>
            <a:fillRect/>
          </a:stretch>
        </p:blipFill>
        <p:spPr bwMode="auto">
          <a:xfrm>
            <a:off x="0" y="1401617"/>
            <a:ext cx="2023153" cy="5456383"/>
          </a:xfrm>
          <a:prstGeom prst="rect">
            <a:avLst/>
          </a:prstGeom>
          <a:ln>
            <a:noFill/>
          </a:ln>
          <a:effectLst>
            <a:softEdge rad="112500"/>
          </a:effectLst>
          <a:extLst/>
        </p:spPr>
      </p:pic>
      <p:sp>
        <p:nvSpPr>
          <p:cNvPr id="5" name="ZoneTexte 4"/>
          <p:cNvSpPr txBox="1"/>
          <p:nvPr/>
        </p:nvSpPr>
        <p:spPr>
          <a:xfrm>
            <a:off x="0" y="0"/>
            <a:ext cx="12192001" cy="1015663"/>
          </a:xfrm>
          <a:prstGeom prst="rect">
            <a:avLst/>
          </a:prstGeom>
          <a:noFill/>
        </p:spPr>
        <p:txBody>
          <a:bodyPr wrap="square" rtlCol="0">
            <a:spAutoFit/>
          </a:bodyPr>
          <a:lstStyle/>
          <a:p>
            <a:pPr algn="ctr"/>
            <a:r>
              <a:rPr lang="fr-FR" sz="3000" dirty="0">
                <a:latin typeface="Rockwell Condensed" panose="02060603050405020104" pitchFamily="18" charset="0"/>
              </a:rPr>
              <a:t>Le mythe de la naissance d’</a:t>
            </a:r>
            <a:r>
              <a:rPr lang="fr-FR" sz="3000" b="1" dirty="0">
                <a:latin typeface="Rockwell Condensed" panose="02060603050405020104" pitchFamily="18" charset="0"/>
              </a:rPr>
              <a:t>Eros</a:t>
            </a:r>
            <a:r>
              <a:rPr lang="fr-FR" sz="3000" dirty="0">
                <a:latin typeface="Rockwell Condensed" panose="02060603050405020104" pitchFamily="18" charset="0"/>
              </a:rPr>
              <a:t> selon le récit de </a:t>
            </a:r>
            <a:r>
              <a:rPr lang="fr-FR" sz="3000" b="1" dirty="0" err="1">
                <a:latin typeface="Rockwell Condensed" panose="02060603050405020104" pitchFamily="18" charset="0"/>
              </a:rPr>
              <a:t>Diotime</a:t>
            </a:r>
            <a:r>
              <a:rPr lang="fr-FR" sz="3000" dirty="0">
                <a:latin typeface="Rockwell Condensed" panose="02060603050405020104" pitchFamily="18" charset="0"/>
              </a:rPr>
              <a:t> rapporté par </a:t>
            </a:r>
            <a:r>
              <a:rPr lang="fr-FR" sz="3000" b="1" dirty="0">
                <a:latin typeface="Rockwell Condensed" panose="02060603050405020104" pitchFamily="18" charset="0"/>
              </a:rPr>
              <a:t>Socrate</a:t>
            </a:r>
            <a:r>
              <a:rPr lang="fr-FR" sz="3000" dirty="0">
                <a:latin typeface="Rockwell Condensed" panose="02060603050405020104" pitchFamily="18" charset="0"/>
              </a:rPr>
              <a:t> dans le dialogue de Platon (</a:t>
            </a:r>
            <a:r>
              <a:rPr lang="fr-FR" sz="3000" i="1" dirty="0">
                <a:latin typeface="Rockwell Condensed" panose="02060603050405020104" pitchFamily="18" charset="0"/>
              </a:rPr>
              <a:t>Le Banquet</a:t>
            </a:r>
            <a:r>
              <a:rPr lang="fr-FR" sz="3000" dirty="0">
                <a:latin typeface="Rockwell Condensed" panose="02060603050405020104" pitchFamily="18" charset="0"/>
              </a:rPr>
              <a:t>)</a:t>
            </a:r>
          </a:p>
        </p:txBody>
      </p:sp>
      <p:sp>
        <p:nvSpPr>
          <p:cNvPr id="6" name="Organigramme : Alternative 5"/>
          <p:cNvSpPr/>
          <p:nvPr/>
        </p:nvSpPr>
        <p:spPr>
          <a:xfrm>
            <a:off x="2424284" y="1161143"/>
            <a:ext cx="2704128" cy="108843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Poros</a:t>
            </a:r>
            <a:r>
              <a:rPr lang="fr-FR" sz="2400" b="1" dirty="0">
                <a:solidFill>
                  <a:schemeClr val="tx1"/>
                </a:solidFill>
              </a:rPr>
              <a:t>  (en grec, plénitude)</a:t>
            </a:r>
            <a:r>
              <a:rPr lang="fr-FR" sz="2400" dirty="0">
                <a:solidFill>
                  <a:schemeClr val="tx1"/>
                </a:solidFill>
              </a:rPr>
              <a:t>: dieu de l’abondance</a:t>
            </a:r>
          </a:p>
        </p:txBody>
      </p:sp>
      <p:sp>
        <p:nvSpPr>
          <p:cNvPr id="7" name="Organigramme : Alternative 6"/>
          <p:cNvSpPr/>
          <p:nvPr/>
        </p:nvSpPr>
        <p:spPr>
          <a:xfrm>
            <a:off x="8129589" y="1161143"/>
            <a:ext cx="2901268" cy="1088431"/>
          </a:xfrm>
          <a:prstGeom prst="flowChartAlternateProcess">
            <a:avLst/>
          </a:prstGeom>
          <a:solidFill>
            <a:srgbClr val="FF33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Pénia</a:t>
            </a:r>
            <a:r>
              <a:rPr lang="fr-FR" sz="2400" b="1" dirty="0">
                <a:solidFill>
                  <a:schemeClr val="tx1"/>
                </a:solidFill>
              </a:rPr>
              <a:t> (en grec, pauvreté)</a:t>
            </a:r>
            <a:r>
              <a:rPr lang="fr-FR" sz="2400" dirty="0">
                <a:solidFill>
                  <a:schemeClr val="tx1"/>
                </a:solidFill>
              </a:rPr>
              <a:t> : mendiante humaine</a:t>
            </a:r>
          </a:p>
        </p:txBody>
      </p:sp>
      <p:sp>
        <p:nvSpPr>
          <p:cNvPr id="8" name="Organigramme : Alternative 7"/>
          <p:cNvSpPr/>
          <p:nvPr/>
        </p:nvSpPr>
        <p:spPr>
          <a:xfrm>
            <a:off x="3893057" y="2837472"/>
            <a:ext cx="5471885" cy="1132115"/>
          </a:xfrm>
          <a:prstGeom prst="flowChartAlternateProcess">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Eros : </a:t>
            </a:r>
            <a:r>
              <a:rPr lang="fr-FR" sz="2400" dirty="0">
                <a:solidFill>
                  <a:schemeClr val="tx1"/>
                </a:solidFill>
              </a:rPr>
              <a:t> demi-dieu ou démon (être intermédiaire, à la fois divin et humain)</a:t>
            </a:r>
            <a:endParaRPr lang="fr-FR" sz="2400" b="1" dirty="0">
              <a:solidFill>
                <a:schemeClr val="tx1"/>
              </a:solidFill>
            </a:endParaRPr>
          </a:p>
        </p:txBody>
      </p:sp>
      <p:sp>
        <p:nvSpPr>
          <p:cNvPr id="9" name="Organigramme : Alternative 8"/>
          <p:cNvSpPr/>
          <p:nvPr/>
        </p:nvSpPr>
        <p:spPr>
          <a:xfrm>
            <a:off x="2807719" y="4557486"/>
            <a:ext cx="3346338" cy="1930400"/>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En tant qu’il est le fils de son père, le désir est synonyme de vivacité, de profusion et de richesse…</a:t>
            </a:r>
          </a:p>
        </p:txBody>
      </p:sp>
      <p:sp>
        <p:nvSpPr>
          <p:cNvPr id="10" name="Organigramme : Alternative 9"/>
          <p:cNvSpPr/>
          <p:nvPr/>
        </p:nvSpPr>
        <p:spPr>
          <a:xfrm>
            <a:off x="7395029" y="4557486"/>
            <a:ext cx="3346338" cy="1930400"/>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En tant qu’il est le fils de sa mère, le désir est toujours pauvre, en manque, indigent…</a:t>
            </a:r>
          </a:p>
        </p:txBody>
      </p:sp>
      <p:sp>
        <p:nvSpPr>
          <p:cNvPr id="17" name="Flèche à trois pointes 16"/>
          <p:cNvSpPr/>
          <p:nvPr/>
        </p:nvSpPr>
        <p:spPr>
          <a:xfrm flipV="1">
            <a:off x="5239657" y="1597362"/>
            <a:ext cx="2757714" cy="102708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a:endCxn id="9" idx="0"/>
          </p:cNvCxnSpPr>
          <p:nvPr/>
        </p:nvCxnSpPr>
        <p:spPr>
          <a:xfrm flipH="1">
            <a:off x="4480888" y="3969587"/>
            <a:ext cx="874883" cy="587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endCxn id="10" idx="0"/>
          </p:cNvCxnSpPr>
          <p:nvPr/>
        </p:nvCxnSpPr>
        <p:spPr>
          <a:xfrm>
            <a:off x="7997371" y="3969587"/>
            <a:ext cx="1070827" cy="587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823457" y="1422993"/>
            <a:ext cx="1611086" cy="707886"/>
          </a:xfrm>
          <a:prstGeom prst="rect">
            <a:avLst/>
          </a:prstGeom>
          <a:solidFill>
            <a:schemeClr val="bg1">
              <a:alpha val="86000"/>
            </a:schemeClr>
          </a:solidFill>
        </p:spPr>
        <p:txBody>
          <a:bodyPr wrap="square" rtlCol="0">
            <a:spAutoFit/>
          </a:bodyPr>
          <a:lstStyle/>
          <a:p>
            <a:pPr algn="ctr"/>
            <a:r>
              <a:rPr lang="fr-FR" sz="2000" dirty="0"/>
              <a:t>Donnent naissance à…</a:t>
            </a:r>
          </a:p>
        </p:txBody>
      </p:sp>
    </p:spTree>
    <p:extLst>
      <p:ext uri="{BB962C8B-B14F-4D97-AF65-F5344CB8AC3E}">
        <p14:creationId xmlns="" xmlns:p14="http://schemas.microsoft.com/office/powerpoint/2010/main" val="2415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7"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7229" y="190953"/>
            <a:ext cx="10515600" cy="1325563"/>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algn="ctr"/>
            <a:r>
              <a:rPr lang="fr-FR" sz="3600" dirty="0">
                <a:latin typeface="Rockwell Extra Bold" panose="02060903040505020403" pitchFamily="18" charset="0"/>
              </a:rPr>
              <a:t>I. Le désir : définition et distinctions</a:t>
            </a:r>
          </a:p>
        </p:txBody>
      </p:sp>
      <p:sp>
        <p:nvSpPr>
          <p:cNvPr id="4" name="Rectangle 3"/>
          <p:cNvSpPr/>
          <p:nvPr/>
        </p:nvSpPr>
        <p:spPr>
          <a:xfrm>
            <a:off x="1996695" y="1773380"/>
            <a:ext cx="8256668" cy="1564906"/>
          </a:xfrm>
          <a:prstGeom prst="rect">
            <a:avLst/>
          </a:prstGeom>
          <a:solidFill>
            <a:schemeClr val="accent1">
              <a:lumMod val="20000"/>
              <a:lumOff val="8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Désir : tendance à rechercher  un ‘objet’ (matériel ou moral) que l’on s’imagine être source de satisfaction</a:t>
            </a:r>
            <a:endParaRPr lang="fr-FR" sz="2800" dirty="0">
              <a:solidFill>
                <a:schemeClr val="tx1"/>
              </a:solidFill>
            </a:endParaRPr>
          </a:p>
        </p:txBody>
      </p:sp>
    </p:spTree>
    <p:extLst>
      <p:ext uri="{BB962C8B-B14F-4D97-AF65-F5344CB8AC3E}">
        <p14:creationId xmlns="" xmlns:p14="http://schemas.microsoft.com/office/powerpoint/2010/main" val="31308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r="51480"/>
          <a:stretch>
            <a:fillRect/>
          </a:stretch>
        </p:blipFill>
        <p:spPr bwMode="auto">
          <a:xfrm>
            <a:off x="0" y="1401617"/>
            <a:ext cx="2023153" cy="5456383"/>
          </a:xfrm>
          <a:prstGeom prst="rect">
            <a:avLst/>
          </a:prstGeom>
          <a:ln>
            <a:noFill/>
          </a:ln>
          <a:effectLst>
            <a:softEdge rad="112500"/>
          </a:effectLst>
          <a:extLst/>
        </p:spPr>
      </p:pic>
      <p:sp>
        <p:nvSpPr>
          <p:cNvPr id="4" name="ZoneTexte 3"/>
          <p:cNvSpPr txBox="1"/>
          <p:nvPr/>
        </p:nvSpPr>
        <p:spPr>
          <a:xfrm>
            <a:off x="188685" y="130629"/>
            <a:ext cx="11263086" cy="646331"/>
          </a:xfrm>
          <a:prstGeom prst="rect">
            <a:avLst/>
          </a:prstGeom>
          <a:noFill/>
        </p:spPr>
        <p:txBody>
          <a:bodyPr wrap="square" rtlCol="0">
            <a:spAutoFit/>
          </a:bodyPr>
          <a:lstStyle/>
          <a:p>
            <a:pPr algn="just"/>
            <a:r>
              <a:rPr lang="fr-FR" sz="3600" dirty="0">
                <a:latin typeface="Rockwell Condensed" panose="02060603050405020104" pitchFamily="18" charset="0"/>
              </a:rPr>
              <a:t>Enseignements qu’on peut tirer du mythe concernant la nature du désir :</a:t>
            </a:r>
          </a:p>
        </p:txBody>
      </p:sp>
      <p:sp>
        <p:nvSpPr>
          <p:cNvPr id="5" name="ZoneTexte 4"/>
          <p:cNvSpPr txBox="1"/>
          <p:nvPr/>
        </p:nvSpPr>
        <p:spPr>
          <a:xfrm>
            <a:off x="2327729" y="2426791"/>
            <a:ext cx="4648804" cy="1815882"/>
          </a:xfrm>
          <a:prstGeom prst="rect">
            <a:avLst/>
          </a:prstGeom>
          <a:noFill/>
        </p:spPr>
        <p:txBody>
          <a:bodyPr wrap="square" rtlCol="0">
            <a:spAutoFit/>
          </a:bodyPr>
          <a:lstStyle/>
          <a:p>
            <a:pPr algn="ctr"/>
            <a:r>
              <a:rPr lang="fr-FR" sz="2800" dirty="0">
                <a:latin typeface="Aharoni" panose="02010803020104030203" pitchFamily="2" charset="-79"/>
                <a:cs typeface="Aharoni" panose="02010803020104030203" pitchFamily="2" charset="-79"/>
              </a:rPr>
              <a:t>À la fois manque</a:t>
            </a:r>
          </a:p>
          <a:p>
            <a:pPr algn="ctr"/>
            <a:r>
              <a:rPr lang="fr-FR" sz="2800" dirty="0">
                <a:latin typeface="Aharoni" panose="02010803020104030203" pitchFamily="2" charset="-79"/>
                <a:cs typeface="Aharoni" panose="02010803020104030203" pitchFamily="2" charset="-79"/>
              </a:rPr>
              <a:t> (et éventuellement : peine, souffrance, tristesse de ne pas avoir…)</a:t>
            </a:r>
          </a:p>
        </p:txBody>
      </p:sp>
      <p:sp>
        <p:nvSpPr>
          <p:cNvPr id="6" name="ZoneTexte 5"/>
          <p:cNvSpPr txBox="1"/>
          <p:nvPr/>
        </p:nvSpPr>
        <p:spPr>
          <a:xfrm>
            <a:off x="7565571" y="2426791"/>
            <a:ext cx="4038600" cy="1815882"/>
          </a:xfrm>
          <a:prstGeom prst="rect">
            <a:avLst/>
          </a:prstGeom>
          <a:noFill/>
        </p:spPr>
        <p:txBody>
          <a:bodyPr wrap="square" rtlCol="0">
            <a:spAutoFit/>
          </a:bodyPr>
          <a:lstStyle/>
          <a:p>
            <a:pPr algn="ctr"/>
            <a:r>
              <a:rPr lang="fr-FR" sz="2800" dirty="0">
                <a:latin typeface="Aharoni" panose="02010803020104030203" pitchFamily="2" charset="-79"/>
                <a:cs typeface="Aharoni" panose="02010803020104030203" pitchFamily="2" charset="-79"/>
              </a:rPr>
              <a:t>Et impulsion positive qui nous pousse à dépasser ce manque, voire à </a:t>
            </a:r>
            <a:r>
              <a:rPr lang="fr-FR" sz="2800" i="1" dirty="0">
                <a:latin typeface="Aharoni" panose="02010803020104030203" pitchFamily="2" charset="-79"/>
                <a:cs typeface="Aharoni" panose="02010803020104030203" pitchFamily="2" charset="-79"/>
              </a:rPr>
              <a:t>nous</a:t>
            </a:r>
            <a:r>
              <a:rPr lang="fr-FR" sz="2800" dirty="0">
                <a:latin typeface="Aharoni" panose="02010803020104030203" pitchFamily="2" charset="-79"/>
                <a:cs typeface="Aharoni" panose="02010803020104030203" pitchFamily="2" charset="-79"/>
              </a:rPr>
              <a:t> dépasser</a:t>
            </a:r>
          </a:p>
        </p:txBody>
      </p:sp>
      <p:sp>
        <p:nvSpPr>
          <p:cNvPr id="7" name="ZoneTexte 6"/>
          <p:cNvSpPr txBox="1"/>
          <p:nvPr/>
        </p:nvSpPr>
        <p:spPr>
          <a:xfrm>
            <a:off x="4229310" y="1417210"/>
            <a:ext cx="5034642" cy="584775"/>
          </a:xfrm>
          <a:prstGeom prst="rect">
            <a:avLst/>
          </a:prstGeom>
          <a:noFill/>
        </p:spPr>
        <p:txBody>
          <a:bodyPr wrap="square" rtlCol="0">
            <a:spAutoFit/>
          </a:bodyPr>
          <a:lstStyle/>
          <a:p>
            <a:pPr algn="ctr"/>
            <a:r>
              <a:rPr lang="fr-FR" sz="3200" dirty="0">
                <a:latin typeface="Rockwell Extra Bold" panose="02060903040505020403" pitchFamily="18" charset="0"/>
                <a:cs typeface="Aharoni" panose="02010803020104030203" pitchFamily="2" charset="-79"/>
              </a:rPr>
              <a:t>LE DÉSIR</a:t>
            </a:r>
            <a:endParaRPr lang="fr-FR" sz="3600" dirty="0">
              <a:latin typeface="Rockwell Extra Bold" panose="02060903040505020403" pitchFamily="18" charset="0"/>
              <a:cs typeface="Aharoni" panose="02010803020104030203" pitchFamily="2" charset="-79"/>
            </a:endParaRPr>
          </a:p>
        </p:txBody>
      </p:sp>
      <p:sp>
        <p:nvSpPr>
          <p:cNvPr id="9" name="ZoneTexte 8"/>
          <p:cNvSpPr txBox="1"/>
          <p:nvPr/>
        </p:nvSpPr>
        <p:spPr>
          <a:xfrm>
            <a:off x="3468344" y="4667479"/>
            <a:ext cx="7306093" cy="1569660"/>
          </a:xfrm>
          <a:prstGeom prst="rect">
            <a:avLst/>
          </a:prstGeom>
          <a:noFill/>
        </p:spPr>
        <p:txBody>
          <a:bodyPr wrap="square" rtlCol="0">
            <a:spAutoFit/>
          </a:bodyPr>
          <a:lstStyle/>
          <a:p>
            <a:pPr algn="ctr"/>
            <a:r>
              <a:rPr lang="fr-FR" sz="3200" dirty="0">
                <a:solidFill>
                  <a:srgbClr val="C00000"/>
                </a:solidFill>
                <a:latin typeface="Rockwell Extra Bold" panose="02060903040505020403" pitchFamily="18" charset="0"/>
              </a:rPr>
              <a:t>Ambivalence fondamentale (double nature) </a:t>
            </a:r>
          </a:p>
          <a:p>
            <a:pPr algn="ctr"/>
            <a:endParaRPr lang="fr-FR" sz="3200" dirty="0">
              <a:solidFill>
                <a:srgbClr val="C00000"/>
              </a:solidFill>
              <a:latin typeface="Rockwell Extra Bold" panose="02060903040505020403" pitchFamily="18" charset="0"/>
            </a:endParaRPr>
          </a:p>
        </p:txBody>
      </p:sp>
    </p:spTree>
    <p:extLst>
      <p:ext uri="{BB962C8B-B14F-4D97-AF65-F5344CB8AC3E}">
        <p14:creationId xmlns="" xmlns:p14="http://schemas.microsoft.com/office/powerpoint/2010/main" val="14488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645" y="254892"/>
            <a:ext cx="9209733" cy="646331"/>
          </a:xfrm>
          <a:prstGeom prst="rect">
            <a:avLst/>
          </a:prstGeom>
          <a:noFill/>
        </p:spPr>
        <p:txBody>
          <a:bodyPr wrap="square" rtlCol="0">
            <a:spAutoFit/>
          </a:bodyPr>
          <a:lstStyle/>
          <a:p>
            <a:r>
              <a:rPr lang="fr-FR" sz="3600" dirty="0">
                <a:latin typeface="Rockwell Condensed" panose="02060603050405020104" pitchFamily="18" charset="0"/>
              </a:rPr>
              <a:t>Ce qu’indique aussi l’étymologie… </a:t>
            </a:r>
          </a:p>
        </p:txBody>
      </p:sp>
      <p:pic>
        <p:nvPicPr>
          <p:cNvPr id="4" name="Image 3"/>
          <p:cNvPicPr>
            <a:picLocks noChangeAspect="1"/>
          </p:cNvPicPr>
          <p:nvPr/>
        </p:nvPicPr>
        <p:blipFill>
          <a:blip r:embed="rId3" cstate="print"/>
          <a:stretch>
            <a:fillRect/>
          </a:stretch>
        </p:blipFill>
        <p:spPr>
          <a:xfrm>
            <a:off x="8513345" y="0"/>
            <a:ext cx="3678655" cy="3678655"/>
          </a:xfrm>
          <a:prstGeom prst="rect">
            <a:avLst/>
          </a:prstGeom>
          <a:ln>
            <a:noFill/>
          </a:ln>
          <a:effectLst>
            <a:softEdge rad="112500"/>
          </a:effectLst>
        </p:spPr>
      </p:pic>
      <p:sp>
        <p:nvSpPr>
          <p:cNvPr id="5" name="ZoneTexte 4"/>
          <p:cNvSpPr txBox="1"/>
          <p:nvPr/>
        </p:nvSpPr>
        <p:spPr>
          <a:xfrm>
            <a:off x="517645" y="1093332"/>
            <a:ext cx="7892716" cy="2585323"/>
          </a:xfrm>
          <a:prstGeom prst="rect">
            <a:avLst/>
          </a:prstGeom>
          <a:solidFill>
            <a:srgbClr val="FFFF66">
              <a:alpha val="49000"/>
            </a:srgbClr>
          </a:solidFill>
        </p:spPr>
        <p:txBody>
          <a:bodyPr wrap="square" rtlCol="0">
            <a:spAutoFit/>
          </a:bodyPr>
          <a:lstStyle/>
          <a:p>
            <a:pPr algn="just"/>
            <a:r>
              <a:rPr lang="fr-FR" sz="2700" dirty="0">
                <a:latin typeface="Constantia" panose="02030602050306030303" pitchFamily="18" charset="0"/>
              </a:rPr>
              <a:t>Le verbe « désirer » vient du latin </a:t>
            </a:r>
            <a:r>
              <a:rPr lang="fr-FR" sz="2700" i="1" dirty="0" err="1">
                <a:latin typeface="Constantia" panose="02030602050306030303" pitchFamily="18" charset="0"/>
              </a:rPr>
              <a:t>desiderare</a:t>
            </a:r>
            <a:r>
              <a:rPr lang="fr-FR" sz="2700" dirty="0">
                <a:latin typeface="Constantia" panose="02030602050306030303" pitchFamily="18" charset="0"/>
              </a:rPr>
              <a:t>, formé à partir du terme </a:t>
            </a:r>
            <a:r>
              <a:rPr lang="fr-FR" sz="2700" i="1" dirty="0" err="1">
                <a:latin typeface="Constantia" panose="02030602050306030303" pitchFamily="18" charset="0"/>
              </a:rPr>
              <a:t>sidus</a:t>
            </a:r>
            <a:r>
              <a:rPr lang="fr-FR" sz="2700" dirty="0">
                <a:latin typeface="Constantia" panose="02030602050306030303" pitchFamily="18" charset="0"/>
              </a:rPr>
              <a:t> qui signifie « constellation »  ou « étoiles ».</a:t>
            </a:r>
          </a:p>
          <a:p>
            <a:pPr algn="just"/>
            <a:r>
              <a:rPr lang="fr-FR" sz="2700" i="1" dirty="0" err="1">
                <a:latin typeface="Constantia" panose="02030602050306030303" pitchFamily="18" charset="0"/>
              </a:rPr>
              <a:t>Considerare</a:t>
            </a:r>
            <a:r>
              <a:rPr lang="fr-FR" sz="2700" dirty="0">
                <a:latin typeface="Constantia" panose="02030602050306030303" pitchFamily="18" charset="0"/>
              </a:rPr>
              <a:t> =&gt; contempler l’astre</a:t>
            </a:r>
          </a:p>
          <a:p>
            <a:pPr algn="just"/>
            <a:r>
              <a:rPr lang="fr-FR" sz="2700" i="1" dirty="0" err="1">
                <a:latin typeface="Constantia" panose="02030602050306030303" pitchFamily="18" charset="0"/>
              </a:rPr>
              <a:t>Desiderare</a:t>
            </a:r>
            <a:r>
              <a:rPr lang="fr-FR" sz="2700" dirty="0">
                <a:latin typeface="Constantia" panose="02030602050306030303" pitchFamily="18" charset="0"/>
              </a:rPr>
              <a:t> =&gt; cesser de contempler, regretter un astre perdu…</a:t>
            </a:r>
          </a:p>
        </p:txBody>
      </p:sp>
      <p:sp>
        <p:nvSpPr>
          <p:cNvPr id="6" name="ZoneTexte 5"/>
          <p:cNvSpPr txBox="1"/>
          <p:nvPr/>
        </p:nvSpPr>
        <p:spPr>
          <a:xfrm>
            <a:off x="517645" y="4159430"/>
            <a:ext cx="11417681" cy="523220"/>
          </a:xfrm>
          <a:prstGeom prst="rect">
            <a:avLst/>
          </a:prstGeom>
          <a:noFill/>
        </p:spPr>
        <p:txBody>
          <a:bodyPr wrap="square" rtlCol="0">
            <a:spAutoFit/>
          </a:bodyPr>
          <a:lstStyle/>
          <a:p>
            <a:pPr algn="just"/>
            <a:r>
              <a:rPr lang="fr-FR" sz="2800" dirty="0">
                <a:latin typeface="Aharoni" panose="02010803020104030203" pitchFamily="2" charset="-79"/>
                <a:cs typeface="Aharoni" panose="02010803020104030203" pitchFamily="2" charset="-79"/>
              </a:rPr>
              <a:t>On peut en tirer deux conclusions… </a:t>
            </a:r>
          </a:p>
        </p:txBody>
      </p:sp>
    </p:spTree>
    <p:extLst>
      <p:ext uri="{BB962C8B-B14F-4D97-AF65-F5344CB8AC3E}">
        <p14:creationId xmlns="" xmlns:p14="http://schemas.microsoft.com/office/powerpoint/2010/main" val="316313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r="51480"/>
          <a:stretch>
            <a:fillRect/>
          </a:stretch>
        </p:blipFill>
        <p:spPr bwMode="auto">
          <a:xfrm>
            <a:off x="0" y="1401617"/>
            <a:ext cx="2023153" cy="5456383"/>
          </a:xfrm>
          <a:prstGeom prst="rect">
            <a:avLst/>
          </a:prstGeom>
          <a:ln>
            <a:noFill/>
          </a:ln>
          <a:effectLst>
            <a:softEdge rad="112500"/>
          </a:effectLst>
          <a:extLst/>
        </p:spPr>
      </p:pic>
      <p:sp>
        <p:nvSpPr>
          <p:cNvPr id="5" name="ZoneTexte 4"/>
          <p:cNvSpPr txBox="1"/>
          <p:nvPr/>
        </p:nvSpPr>
        <p:spPr>
          <a:xfrm>
            <a:off x="270933" y="177800"/>
            <a:ext cx="11701992" cy="1200329"/>
          </a:xfrm>
          <a:prstGeom prst="rect">
            <a:avLst/>
          </a:prstGeom>
          <a:noFill/>
        </p:spPr>
        <p:txBody>
          <a:bodyPr wrap="square" rtlCol="0">
            <a:spAutoFit/>
          </a:bodyPr>
          <a:lstStyle/>
          <a:p>
            <a:pPr algn="just"/>
            <a:r>
              <a:rPr lang="fr-FR" sz="3600" dirty="0">
                <a:latin typeface="Rockwell Condensed" panose="02060603050405020104" pitchFamily="18" charset="0"/>
                <a:cs typeface="Aharoni" panose="02010803020104030203" pitchFamily="2" charset="-79"/>
              </a:rPr>
              <a:t>Parce qu’il implique la prise de conscience d’un manque, le désir est l’occasion pour l’homme de se dépasser et de se perfectionner.   </a:t>
            </a:r>
          </a:p>
        </p:txBody>
      </p:sp>
      <p:sp>
        <p:nvSpPr>
          <p:cNvPr id="6" name="Rectangle 5"/>
          <p:cNvSpPr/>
          <p:nvPr/>
        </p:nvSpPr>
        <p:spPr>
          <a:xfrm>
            <a:off x="2571750" y="2340687"/>
            <a:ext cx="9101137" cy="4524315"/>
          </a:xfrm>
          <a:prstGeom prst="rect">
            <a:avLst/>
          </a:prstGeom>
        </p:spPr>
        <p:txBody>
          <a:bodyPr wrap="square">
            <a:spAutoFit/>
          </a:bodyPr>
          <a:lstStyle/>
          <a:p>
            <a:pPr algn="just"/>
            <a:r>
              <a:rPr kumimoji="0" lang="fr-FR" sz="3200" b="0" i="0" u="none" strike="noStrike" cap="none" normalizeH="0" baseline="0" dirty="0">
                <a:ln>
                  <a:noFill/>
                </a:ln>
                <a:solidFill>
                  <a:schemeClr val="tx1"/>
                </a:solidFill>
                <a:effectLst/>
                <a:latin typeface="Andalus" panose="02020603050405020304" pitchFamily="18" charset="-78"/>
                <a:ea typeface="Calibri" pitchFamily="34" charset="0"/>
                <a:cs typeface="Andalus" panose="02020603050405020304" pitchFamily="18" charset="-78"/>
              </a:rPr>
              <a:t>« Aucun des dieux ne philosophe et ne désire devenir savant, car il l’est ; et, en général, si l’on est savant, on ne philosophe pas ; les ignorants non plus ne philosophent pas et ne désirent pas devenir savants ; car l’ignorance a précisément ceci de fâcheux que, n’ayant ni beauté, ni bonté, ni science, on s’en croit suffisamment pourvu. Or, quand on ne croit pas manquer d’une chose, on ne la désire pas. » </a:t>
            </a:r>
          </a:p>
          <a:p>
            <a:pPr algn="just"/>
            <a:endParaRPr lang="fr-FR" sz="3200" dirty="0">
              <a:latin typeface="Andalus" panose="02020603050405020304" pitchFamily="18" charset="-78"/>
              <a:cs typeface="Andalus" panose="02020603050405020304" pitchFamily="18" charset="-78"/>
            </a:endParaRPr>
          </a:p>
        </p:txBody>
      </p:sp>
      <p:sp>
        <p:nvSpPr>
          <p:cNvPr id="7" name="ZoneTexte 6"/>
          <p:cNvSpPr txBox="1"/>
          <p:nvPr/>
        </p:nvSpPr>
        <p:spPr>
          <a:xfrm>
            <a:off x="1639489" y="1536956"/>
            <a:ext cx="10965658" cy="584775"/>
          </a:xfrm>
          <a:prstGeom prst="rect">
            <a:avLst/>
          </a:prstGeom>
          <a:noFill/>
        </p:spPr>
        <p:txBody>
          <a:bodyPr wrap="square" rtlCol="0">
            <a:spAutoFit/>
          </a:bodyPr>
          <a:lstStyle/>
          <a:p>
            <a:pPr algn="ctr"/>
            <a:r>
              <a:rPr lang="fr-FR" sz="3200" dirty="0">
                <a:latin typeface="Rockwell Condensed" panose="02060603050405020104" pitchFamily="18" charset="0"/>
              </a:rPr>
              <a:t>Platon assimile ainsi désir et philosophie </a:t>
            </a:r>
            <a:r>
              <a:rPr lang="fr-FR" sz="2400" dirty="0">
                <a:latin typeface="Rockwell Condensed" panose="02060603050405020104" pitchFamily="18" charset="0"/>
              </a:rPr>
              <a:t>(étymologie = amour/désir du savoir).</a:t>
            </a:r>
            <a:endParaRPr lang="fr-FR" sz="3200" dirty="0">
              <a:latin typeface="Rockwell Condensed" panose="02060603050405020104" pitchFamily="18" charset="0"/>
            </a:endParaRPr>
          </a:p>
        </p:txBody>
      </p:sp>
    </p:spTree>
    <p:extLst>
      <p:ext uri="{BB962C8B-B14F-4D97-AF65-F5344CB8AC3E}">
        <p14:creationId xmlns="" xmlns:p14="http://schemas.microsoft.com/office/powerpoint/2010/main" val="11126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r="51480"/>
          <a:stretch>
            <a:fillRect/>
          </a:stretch>
        </p:blipFill>
        <p:spPr bwMode="auto">
          <a:xfrm>
            <a:off x="0" y="1401617"/>
            <a:ext cx="2023153" cy="5456383"/>
          </a:xfrm>
          <a:prstGeom prst="rect">
            <a:avLst/>
          </a:prstGeom>
          <a:ln>
            <a:noFill/>
          </a:ln>
          <a:effectLst>
            <a:softEdge rad="112500"/>
          </a:effectLst>
          <a:extLst/>
        </p:spPr>
      </p:pic>
      <p:sp>
        <p:nvSpPr>
          <p:cNvPr id="4" name="ZoneTexte 3"/>
          <p:cNvSpPr txBox="1"/>
          <p:nvPr/>
        </p:nvSpPr>
        <p:spPr>
          <a:xfrm>
            <a:off x="1657350" y="570620"/>
            <a:ext cx="6757987" cy="830997"/>
          </a:xfrm>
          <a:prstGeom prst="rect">
            <a:avLst/>
          </a:prstGeom>
          <a:noFill/>
        </p:spPr>
        <p:txBody>
          <a:bodyPr wrap="square" rtlCol="0">
            <a:spAutoFit/>
          </a:bodyPr>
          <a:lstStyle/>
          <a:p>
            <a:r>
              <a:rPr lang="fr-FR" sz="4800" dirty="0">
                <a:latin typeface="Rockwell Extra Bold" panose="02060903040505020403" pitchFamily="18" charset="0"/>
              </a:rPr>
              <a:t>Le </a:t>
            </a:r>
            <a:r>
              <a:rPr lang="fr-FR" sz="4800" dirty="0">
                <a:solidFill>
                  <a:schemeClr val="accent2">
                    <a:lumMod val="75000"/>
                  </a:schemeClr>
                </a:solidFill>
                <a:latin typeface="Rockwell Extra Bold" panose="02060903040505020403" pitchFamily="18" charset="0"/>
              </a:rPr>
              <a:t>MANQUE</a:t>
            </a:r>
          </a:p>
        </p:txBody>
      </p:sp>
      <p:sp>
        <p:nvSpPr>
          <p:cNvPr id="5" name="ZoneTexte 4"/>
          <p:cNvSpPr txBox="1"/>
          <p:nvPr/>
        </p:nvSpPr>
        <p:spPr>
          <a:xfrm>
            <a:off x="3081337" y="1505514"/>
            <a:ext cx="7591426" cy="830997"/>
          </a:xfrm>
          <a:prstGeom prst="rect">
            <a:avLst/>
          </a:prstGeom>
          <a:noFill/>
        </p:spPr>
        <p:txBody>
          <a:bodyPr wrap="square" rtlCol="0">
            <a:spAutoFit/>
          </a:bodyPr>
          <a:lstStyle/>
          <a:p>
            <a:r>
              <a:rPr lang="fr-FR" sz="4800" dirty="0">
                <a:latin typeface="Rockwell Extra Bold" panose="02060903040505020403" pitchFamily="18" charset="0"/>
              </a:rPr>
              <a:t>est donc condition</a:t>
            </a:r>
            <a:endParaRPr lang="fr-FR" sz="4800" dirty="0">
              <a:solidFill>
                <a:schemeClr val="accent2">
                  <a:lumMod val="75000"/>
                </a:schemeClr>
              </a:solidFill>
              <a:latin typeface="Rockwell Extra Bold" panose="02060903040505020403" pitchFamily="18" charset="0"/>
            </a:endParaRPr>
          </a:p>
        </p:txBody>
      </p:sp>
      <p:sp>
        <p:nvSpPr>
          <p:cNvPr id="6" name="Rectangle 5"/>
          <p:cNvSpPr/>
          <p:nvPr/>
        </p:nvSpPr>
        <p:spPr>
          <a:xfrm>
            <a:off x="2447025" y="2450015"/>
            <a:ext cx="9744975" cy="769441"/>
          </a:xfrm>
          <a:prstGeom prst="rect">
            <a:avLst/>
          </a:prstGeom>
        </p:spPr>
        <p:txBody>
          <a:bodyPr wrap="none">
            <a:spAutoFit/>
          </a:bodyPr>
          <a:lstStyle/>
          <a:p>
            <a:r>
              <a:rPr lang="fr-FR" sz="4400" dirty="0">
                <a:latin typeface="Rockwell Extra Bold" panose="02060903040505020403" pitchFamily="18" charset="0"/>
              </a:rPr>
              <a:t>de son propre dépassement </a:t>
            </a:r>
            <a:endParaRPr lang="fr-FR" sz="4400" dirty="0"/>
          </a:p>
        </p:txBody>
      </p:sp>
      <p:sp>
        <p:nvSpPr>
          <p:cNvPr id="7" name="ZoneTexte 6"/>
          <p:cNvSpPr txBox="1"/>
          <p:nvPr/>
        </p:nvSpPr>
        <p:spPr>
          <a:xfrm>
            <a:off x="2447025" y="5202749"/>
            <a:ext cx="9268725" cy="1077218"/>
          </a:xfrm>
          <a:prstGeom prst="rect">
            <a:avLst/>
          </a:prstGeom>
          <a:noFill/>
        </p:spPr>
        <p:txBody>
          <a:bodyPr wrap="square" rtlCol="0">
            <a:spAutoFit/>
          </a:bodyPr>
          <a:lstStyle/>
          <a:p>
            <a:pPr algn="just"/>
            <a:r>
              <a:rPr lang="fr-FR" sz="3200" dirty="0">
                <a:latin typeface="Forte" panose="03060902040502070203" pitchFamily="66" charset="0"/>
              </a:rPr>
              <a:t>Encore faut-il </a:t>
            </a:r>
            <a:r>
              <a:rPr lang="fr-FR" sz="3200" dirty="0">
                <a:solidFill>
                  <a:srgbClr val="FF0000"/>
                </a:solidFill>
                <a:latin typeface="Forte" panose="03060902040502070203" pitchFamily="66" charset="0"/>
              </a:rPr>
              <a:t>avoir conscience de manquer de quelque chose</a:t>
            </a:r>
            <a:r>
              <a:rPr lang="fr-FR" sz="3200" dirty="0">
                <a:latin typeface="Forte" panose="03060902040502070203" pitchFamily="66" charset="0"/>
              </a:rPr>
              <a:t>… (distinction ignorant/philosophe)</a:t>
            </a:r>
          </a:p>
        </p:txBody>
      </p:sp>
      <p:sp>
        <p:nvSpPr>
          <p:cNvPr id="8" name="ZoneTexte 7"/>
          <p:cNvSpPr txBox="1"/>
          <p:nvPr/>
        </p:nvSpPr>
        <p:spPr>
          <a:xfrm>
            <a:off x="3243947" y="3426272"/>
            <a:ext cx="8151130" cy="1569660"/>
          </a:xfrm>
          <a:prstGeom prst="rect">
            <a:avLst/>
          </a:prstGeom>
          <a:solidFill>
            <a:srgbClr val="FFFF00"/>
          </a:solidFill>
        </p:spPr>
        <p:txBody>
          <a:bodyPr wrap="square" rtlCol="0">
            <a:spAutoFit/>
          </a:bodyPr>
          <a:lstStyle/>
          <a:p>
            <a:pPr algn="ctr"/>
            <a:r>
              <a:rPr lang="fr-FR" sz="3200" b="1" dirty="0"/>
              <a:t>Le désir est ce qui pousse l’homme </a:t>
            </a:r>
            <a:r>
              <a:rPr lang="fr-FR" sz="3200" dirty="0"/>
              <a:t>(ex. le philosophe) </a:t>
            </a:r>
            <a:r>
              <a:rPr lang="fr-FR" sz="3200" b="1" dirty="0"/>
              <a:t>à s’élever vers un idéal </a:t>
            </a:r>
            <a:r>
              <a:rPr lang="fr-FR" sz="3200" dirty="0"/>
              <a:t>(ex. pour le philosophe : idéal de connaissance).</a:t>
            </a:r>
          </a:p>
        </p:txBody>
      </p:sp>
      <p:sp>
        <p:nvSpPr>
          <p:cNvPr id="2" name="ZoneTexte 1"/>
          <p:cNvSpPr txBox="1"/>
          <p:nvPr/>
        </p:nvSpPr>
        <p:spPr>
          <a:xfrm>
            <a:off x="7903029" y="32011"/>
            <a:ext cx="4648200" cy="1446550"/>
          </a:xfrm>
          <a:prstGeom prst="rect">
            <a:avLst/>
          </a:prstGeom>
          <a:noFill/>
        </p:spPr>
        <p:txBody>
          <a:bodyPr wrap="square" rtlCol="0">
            <a:spAutoFit/>
          </a:bodyPr>
          <a:lstStyle/>
          <a:p>
            <a:r>
              <a:rPr lang="fr-FR" sz="4400" dirty="0">
                <a:solidFill>
                  <a:srgbClr val="00B050"/>
                </a:solidFill>
                <a:latin typeface="Rockwell Condensed" panose="02060603050405020104" pitchFamily="18" charset="0"/>
              </a:rPr>
              <a:t>La dimension positive du désir pour Platon</a:t>
            </a:r>
          </a:p>
        </p:txBody>
      </p:sp>
    </p:spTree>
    <p:extLst>
      <p:ext uri="{BB962C8B-B14F-4D97-AF65-F5344CB8AC3E}">
        <p14:creationId xmlns="" xmlns:p14="http://schemas.microsoft.com/office/powerpoint/2010/main" val="108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3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800"/>
                            </p:stCondLst>
                            <p:childTnLst>
                              <p:par>
                                <p:cTn id="12" presetID="1" presetClass="entr" presetSubtype="0" fill="hold" grpId="0" nodeType="afterEffect">
                                  <p:stCondLst>
                                    <p:cond delay="80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7194" y="1784398"/>
            <a:ext cx="9357629" cy="1384995"/>
          </a:xfrm>
          <a:prstGeom prst="rect">
            <a:avLst/>
          </a:prstGeom>
        </p:spPr>
        <p:txBody>
          <a:bodyPr wrap="square">
            <a:spAutoFit/>
          </a:bodyPr>
          <a:lstStyle/>
          <a:p>
            <a:pPr algn="just"/>
            <a:r>
              <a:rPr lang="fr-FR" sz="2800" dirty="0">
                <a:solidFill>
                  <a:srgbClr val="C00000"/>
                </a:solidFill>
                <a:latin typeface="Rockwell Extra Bold" panose="02060903040505020403" pitchFamily="18" charset="0"/>
              </a:rPr>
              <a:t>Si le désir recouvre toujours un manque (frustration), comment peut-il nous rendre heureux ? </a:t>
            </a:r>
          </a:p>
        </p:txBody>
      </p:sp>
      <p:sp>
        <p:nvSpPr>
          <p:cNvPr id="4" name="ZoneTexte 3"/>
          <p:cNvSpPr txBox="1"/>
          <p:nvPr/>
        </p:nvSpPr>
        <p:spPr>
          <a:xfrm>
            <a:off x="604433" y="511444"/>
            <a:ext cx="6020301" cy="584775"/>
          </a:xfrm>
          <a:prstGeom prst="rect">
            <a:avLst/>
          </a:prstGeom>
          <a:noFill/>
        </p:spPr>
        <p:txBody>
          <a:bodyPr wrap="square" rtlCol="0">
            <a:spAutoFit/>
          </a:bodyPr>
          <a:lstStyle/>
          <a:p>
            <a:r>
              <a:rPr lang="fr-FR" sz="3200" dirty="0">
                <a:latin typeface="Rockwell Extra Bold" panose="02060903040505020403" pitchFamily="18" charset="0"/>
              </a:rPr>
              <a:t>MAIS, problèmes…</a:t>
            </a:r>
          </a:p>
        </p:txBody>
      </p:sp>
      <p:sp>
        <p:nvSpPr>
          <p:cNvPr id="5" name="Rectangle 4"/>
          <p:cNvSpPr/>
          <p:nvPr/>
        </p:nvSpPr>
        <p:spPr>
          <a:xfrm>
            <a:off x="1367195" y="3640596"/>
            <a:ext cx="9357629" cy="954107"/>
          </a:xfrm>
          <a:prstGeom prst="rect">
            <a:avLst/>
          </a:prstGeom>
        </p:spPr>
        <p:txBody>
          <a:bodyPr wrap="square">
            <a:spAutoFit/>
          </a:bodyPr>
          <a:lstStyle/>
          <a:p>
            <a:pPr algn="just"/>
            <a:r>
              <a:rPr lang="fr-FR" sz="2800" dirty="0">
                <a:solidFill>
                  <a:srgbClr val="C00000"/>
                </a:solidFill>
                <a:latin typeface="Rockwell Extra Bold" panose="02060903040505020403" pitchFamily="18" charset="0"/>
              </a:rPr>
              <a:t>Le désir peut-il se satisfaire ou est-il perpétuellement insatisfait ? </a:t>
            </a:r>
          </a:p>
        </p:txBody>
      </p:sp>
    </p:spTree>
    <p:extLst>
      <p:ext uri="{BB962C8B-B14F-4D97-AF65-F5344CB8AC3E}">
        <p14:creationId xmlns="" xmlns:p14="http://schemas.microsoft.com/office/powerpoint/2010/main" val="20689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67229" y="190953"/>
            <a:ext cx="10515600" cy="1325563"/>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algn="ctr"/>
            <a:r>
              <a:rPr lang="fr-FR" sz="3600" dirty="0">
                <a:latin typeface="Rockwell Extra Bold" panose="02060903040505020403" pitchFamily="18" charset="0"/>
              </a:rPr>
              <a:t>II. Définir le bonheur (en lien avec le désir)</a:t>
            </a:r>
          </a:p>
        </p:txBody>
      </p:sp>
      <p:sp>
        <p:nvSpPr>
          <p:cNvPr id="4" name="ZoneTexte 3"/>
          <p:cNvSpPr txBox="1"/>
          <p:nvPr/>
        </p:nvSpPr>
        <p:spPr>
          <a:xfrm>
            <a:off x="1844298" y="2800322"/>
            <a:ext cx="9538531" cy="2246769"/>
          </a:xfrm>
          <a:prstGeom prst="rect">
            <a:avLst/>
          </a:prstGeom>
          <a:noFill/>
        </p:spPr>
        <p:txBody>
          <a:bodyPr wrap="square" rtlCol="0">
            <a:spAutoFit/>
          </a:bodyPr>
          <a:lstStyle/>
          <a:p>
            <a:pPr algn="just"/>
            <a:r>
              <a:rPr lang="fr-FR" sz="2800" b="1" dirty="0">
                <a:latin typeface="Constantia" panose="02030602050306030303" pitchFamily="18" charset="0"/>
              </a:rPr>
              <a:t>- ressentir un </a:t>
            </a:r>
            <a:r>
              <a:rPr lang="fr-FR" sz="2800" b="1" i="1" dirty="0">
                <a:latin typeface="Constantia" panose="02030602050306030303" pitchFamily="18" charset="0"/>
              </a:rPr>
              <a:t>état ponctuel </a:t>
            </a:r>
            <a:r>
              <a:rPr lang="fr-FR" sz="2800" b="1" dirty="0">
                <a:latin typeface="Constantia" panose="02030602050306030303" pitchFamily="18" charset="0"/>
              </a:rPr>
              <a:t>de satisfaction intense (plaisir intense)</a:t>
            </a:r>
          </a:p>
          <a:p>
            <a:pPr algn="just"/>
            <a:endParaRPr lang="fr-FR" sz="2800" b="1" dirty="0">
              <a:latin typeface="Constantia" panose="02030602050306030303" pitchFamily="18" charset="0"/>
            </a:endParaRPr>
          </a:p>
          <a:p>
            <a:pPr marL="342900" indent="-342900" algn="just">
              <a:buFontTx/>
              <a:buChar char="-"/>
            </a:pPr>
            <a:r>
              <a:rPr lang="fr-FR" sz="2800" b="1" dirty="0">
                <a:latin typeface="Constantia" panose="02030602050306030303" pitchFamily="18" charset="0"/>
              </a:rPr>
              <a:t>désigne aussi la </a:t>
            </a:r>
            <a:r>
              <a:rPr lang="fr-FR" sz="2800" b="1" i="1" dirty="0">
                <a:latin typeface="Constantia" panose="02030602050306030303" pitchFamily="18" charset="0"/>
              </a:rPr>
              <a:t>qualité durable</a:t>
            </a:r>
            <a:r>
              <a:rPr lang="fr-FR" sz="2800" b="1" dirty="0">
                <a:latin typeface="Constantia" panose="02030602050306030303" pitchFamily="18" charset="0"/>
              </a:rPr>
              <a:t> d’une vie (ou d’une période de vie) </a:t>
            </a:r>
          </a:p>
        </p:txBody>
      </p:sp>
      <p:sp>
        <p:nvSpPr>
          <p:cNvPr id="5" name="Rectangle 4"/>
          <p:cNvSpPr/>
          <p:nvPr/>
        </p:nvSpPr>
        <p:spPr>
          <a:xfrm>
            <a:off x="867229" y="1896809"/>
            <a:ext cx="2354555" cy="584775"/>
          </a:xfrm>
          <a:prstGeom prst="rect">
            <a:avLst/>
          </a:prstGeom>
        </p:spPr>
        <p:txBody>
          <a:bodyPr wrap="none">
            <a:spAutoFit/>
          </a:bodyPr>
          <a:lstStyle/>
          <a:p>
            <a:r>
              <a:rPr lang="fr-FR" sz="3200" b="1" dirty="0">
                <a:latin typeface="Constantia" panose="02030602050306030303" pitchFamily="18" charset="0"/>
              </a:rPr>
              <a:t>Deux sens :</a:t>
            </a:r>
          </a:p>
        </p:txBody>
      </p:sp>
    </p:spTree>
    <p:extLst>
      <p:ext uri="{BB962C8B-B14F-4D97-AF65-F5344CB8AC3E}">
        <p14:creationId xmlns="" xmlns:p14="http://schemas.microsoft.com/office/powerpoint/2010/main" val="654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40456" y="425646"/>
            <a:ext cx="8640960" cy="646331"/>
          </a:xfrm>
          <a:prstGeom prst="rect">
            <a:avLst/>
          </a:prstGeom>
          <a:noFill/>
        </p:spPr>
        <p:txBody>
          <a:bodyPr wrap="square" rtlCol="0">
            <a:spAutoFit/>
          </a:bodyPr>
          <a:lstStyle/>
          <a:p>
            <a:r>
              <a:rPr lang="fr-FR" sz="3600" b="1" dirty="0">
                <a:solidFill>
                  <a:srgbClr val="FF0000"/>
                </a:solidFill>
              </a:rPr>
              <a:t>PB: En quoi consiste le bonheur ? </a:t>
            </a:r>
          </a:p>
        </p:txBody>
      </p:sp>
      <p:sp>
        <p:nvSpPr>
          <p:cNvPr id="4" name="Rectangle 3"/>
          <p:cNvSpPr/>
          <p:nvPr/>
        </p:nvSpPr>
        <p:spPr>
          <a:xfrm>
            <a:off x="840456" y="1180370"/>
            <a:ext cx="10798771" cy="584775"/>
          </a:xfrm>
          <a:prstGeom prst="rect">
            <a:avLst/>
          </a:prstGeom>
        </p:spPr>
        <p:txBody>
          <a:bodyPr wrap="square">
            <a:spAutoFit/>
          </a:bodyPr>
          <a:lstStyle/>
          <a:p>
            <a:pPr algn="ctr"/>
            <a:r>
              <a:rPr lang="fr-FR" sz="3200" b="1" i="1" dirty="0"/>
              <a:t>Satisfaire nos désirs semble être la condition pour être heureux</a:t>
            </a:r>
          </a:p>
        </p:txBody>
      </p:sp>
      <p:sp>
        <p:nvSpPr>
          <p:cNvPr id="5" name="Rectangle 4"/>
          <p:cNvSpPr/>
          <p:nvPr/>
        </p:nvSpPr>
        <p:spPr>
          <a:xfrm>
            <a:off x="840455" y="1873539"/>
            <a:ext cx="10798771" cy="4401205"/>
          </a:xfrm>
          <a:prstGeom prst="rect">
            <a:avLst/>
          </a:prstGeom>
        </p:spPr>
        <p:txBody>
          <a:bodyPr wrap="square">
            <a:spAutoFit/>
          </a:bodyPr>
          <a:lstStyle/>
          <a:p>
            <a:pPr algn="just"/>
            <a:r>
              <a:rPr lang="fr-FR" sz="2800" b="1" dirty="0">
                <a:latin typeface="Arial Narrow" panose="020B0606020202030204" pitchFamily="34" charset="0"/>
              </a:rPr>
              <a:t>Mais  : 3 positions à envisager        </a:t>
            </a:r>
          </a:p>
          <a:p>
            <a:pPr algn="just"/>
            <a:r>
              <a:rPr lang="fr-FR" sz="2800" b="1" dirty="0">
                <a:latin typeface="Arial Narrow" panose="020B0606020202030204" pitchFamily="34" charset="0"/>
              </a:rPr>
              <a:t>                                                                                                                                                    </a:t>
            </a:r>
          </a:p>
          <a:p>
            <a:pPr lvl="0" algn="just">
              <a:buFontTx/>
              <a:buChar char="-"/>
            </a:pPr>
            <a:r>
              <a:rPr lang="fr-FR" sz="2800" b="1" dirty="0">
                <a:latin typeface="Arial Narrow" panose="020B0606020202030204" pitchFamily="34" charset="0"/>
              </a:rPr>
              <a:t> Être heureux, est-ce satisfaire </a:t>
            </a:r>
            <a:r>
              <a:rPr lang="fr-FR" sz="2800" b="1" i="1" dirty="0">
                <a:latin typeface="Arial Narrow" panose="020B0606020202030204" pitchFamily="34" charset="0"/>
              </a:rPr>
              <a:t>tous</a:t>
            </a:r>
            <a:r>
              <a:rPr lang="fr-FR" sz="2800" b="1" dirty="0">
                <a:latin typeface="Arial Narrow" panose="020B0606020202030204" pitchFamily="34" charset="0"/>
              </a:rPr>
              <a:t> nos désirs ? </a:t>
            </a:r>
          </a:p>
          <a:p>
            <a:pPr lvl="0" algn="just">
              <a:buFontTx/>
              <a:buChar char="-"/>
            </a:pPr>
            <a:endParaRPr lang="fr-FR" sz="2800" b="1" dirty="0">
              <a:latin typeface="Arial Narrow" panose="020B0606020202030204" pitchFamily="34" charset="0"/>
            </a:endParaRPr>
          </a:p>
          <a:p>
            <a:pPr lvl="0" algn="just">
              <a:buFontTx/>
              <a:buChar char="-"/>
            </a:pPr>
            <a:r>
              <a:rPr lang="fr-FR" sz="2800" b="1" dirty="0">
                <a:latin typeface="Arial Narrow" panose="020B0606020202030204" pitchFamily="34" charset="0"/>
              </a:rPr>
              <a:t> Puisqu’il ne peut pas satisfaire tous ses désirs, l’homme n’est-il pas un être nécessairement voué à l’insatisfaction perpétuelle et au malheur ? Le désir n’est-il pas à la source des malheurs de l’homme? </a:t>
            </a:r>
          </a:p>
          <a:p>
            <a:pPr lvl="0" algn="just"/>
            <a:endParaRPr lang="fr-FR" sz="2800" b="1" dirty="0">
              <a:latin typeface="Arial Narrow" panose="020B0606020202030204" pitchFamily="34" charset="0"/>
            </a:endParaRPr>
          </a:p>
          <a:p>
            <a:pPr lvl="0" algn="just">
              <a:buFontTx/>
              <a:buChar char="-"/>
            </a:pPr>
            <a:r>
              <a:rPr lang="fr-FR" sz="2800" b="1" dirty="0">
                <a:latin typeface="Arial Narrow" panose="020B0606020202030204" pitchFamily="34" charset="0"/>
              </a:rPr>
              <a:t> Enfin, notre bonheur ne dépend-il pas davantage de la maîtrise de nos désirs ou d’une certaine orientation rationnelle de ceux-ci ? </a:t>
            </a:r>
          </a:p>
        </p:txBody>
      </p:sp>
    </p:spTree>
    <p:extLst>
      <p:ext uri="{BB962C8B-B14F-4D97-AF65-F5344CB8AC3E}">
        <p14:creationId xmlns="" xmlns:p14="http://schemas.microsoft.com/office/powerpoint/2010/main" val="19578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6047" y="1100380"/>
            <a:ext cx="4913639" cy="584775"/>
          </a:xfrm>
          <a:prstGeom prst="rect">
            <a:avLst/>
          </a:prstGeom>
          <a:noFill/>
        </p:spPr>
        <p:txBody>
          <a:bodyPr wrap="square" rtlCol="0">
            <a:spAutoFit/>
          </a:bodyPr>
          <a:lstStyle/>
          <a:p>
            <a:r>
              <a:rPr lang="fr-FR" sz="3200" dirty="0">
                <a:latin typeface="Rockwell Condensed" panose="02060603050405020104" pitchFamily="18" charset="0"/>
              </a:rPr>
              <a:t>a. L’hédonisme de Dom Juan</a:t>
            </a:r>
          </a:p>
        </p:txBody>
      </p:sp>
      <p:sp>
        <p:nvSpPr>
          <p:cNvPr id="5" name="Rectangle 4"/>
          <p:cNvSpPr/>
          <p:nvPr/>
        </p:nvSpPr>
        <p:spPr>
          <a:xfrm>
            <a:off x="276047" y="145659"/>
            <a:ext cx="11781633" cy="830997"/>
          </a:xfrm>
          <a:prstGeom prst="rect">
            <a:avLst/>
          </a:prstGeom>
        </p:spPr>
        <p:txBody>
          <a:bodyPr wrap="square">
            <a:spAutoFit/>
          </a:bodyPr>
          <a:lstStyle/>
          <a:p>
            <a:pPr algn="just"/>
            <a:r>
              <a:rPr lang="fr-FR" sz="2400" dirty="0">
                <a:latin typeface="Rockwell Extra Bold" panose="02060903040505020403" pitchFamily="18" charset="0"/>
              </a:rPr>
              <a:t>1) Le bonheur repose sur la satisfaction de tous nos désirs : l’hédonisme « débridé »</a:t>
            </a:r>
            <a:endParaRPr lang="fr-FR" sz="2400" dirty="0"/>
          </a:p>
        </p:txBody>
      </p:sp>
      <p:pic>
        <p:nvPicPr>
          <p:cNvPr id="7" name="Imag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06099" y="1100380"/>
            <a:ext cx="7023315" cy="5513302"/>
          </a:xfrm>
          <a:prstGeom prst="rect">
            <a:avLst/>
          </a:prstGeom>
        </p:spPr>
      </p:pic>
      <p:pic>
        <p:nvPicPr>
          <p:cNvPr id="8" name="Imag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6047" y="1685155"/>
            <a:ext cx="3556190" cy="4378344"/>
          </a:xfrm>
          <a:prstGeom prst="rect">
            <a:avLst/>
          </a:prstGeom>
        </p:spPr>
      </p:pic>
      <p:sp>
        <p:nvSpPr>
          <p:cNvPr id="9" name="ZoneTexte 8"/>
          <p:cNvSpPr txBox="1"/>
          <p:nvPr/>
        </p:nvSpPr>
        <p:spPr>
          <a:xfrm>
            <a:off x="4806098" y="5844241"/>
            <a:ext cx="7023315" cy="769441"/>
          </a:xfrm>
          <a:prstGeom prst="rect">
            <a:avLst/>
          </a:prstGeom>
          <a:solidFill>
            <a:schemeClr val="bg1">
              <a:alpha val="46000"/>
            </a:schemeClr>
          </a:solidFill>
        </p:spPr>
        <p:txBody>
          <a:bodyPr wrap="square" rtlCol="0">
            <a:spAutoFit/>
          </a:bodyPr>
          <a:lstStyle/>
          <a:p>
            <a:pPr algn="ctr"/>
            <a:r>
              <a:rPr lang="fr-FR" sz="2200" b="1" dirty="0">
                <a:latin typeface="Constantia" panose="02030602050306030303" pitchFamily="18" charset="0"/>
              </a:rPr>
              <a:t>Fragonard</a:t>
            </a:r>
            <a:r>
              <a:rPr lang="fr-FR" sz="2200" dirty="0">
                <a:latin typeface="Constantia" panose="02030602050306030303" pitchFamily="18" charset="0"/>
              </a:rPr>
              <a:t>, </a:t>
            </a:r>
            <a:r>
              <a:rPr lang="fr-FR" sz="2200" i="1" dirty="0">
                <a:latin typeface="Constantia" panose="02030602050306030303" pitchFamily="18" charset="0"/>
              </a:rPr>
              <a:t>Le Verrou, </a:t>
            </a:r>
            <a:r>
              <a:rPr lang="fr-FR" sz="2200" dirty="0">
                <a:latin typeface="Constantia" panose="02030602050306030303" pitchFamily="18" charset="0"/>
              </a:rPr>
              <a:t>1777</a:t>
            </a:r>
          </a:p>
          <a:p>
            <a:pPr algn="ctr"/>
            <a:r>
              <a:rPr lang="fr-FR" sz="2200" dirty="0">
                <a:latin typeface="Constantia" panose="02030602050306030303" pitchFamily="18" charset="0"/>
              </a:rPr>
              <a:t>(une des représentations les plus célèbres du libertinage)</a:t>
            </a:r>
          </a:p>
        </p:txBody>
      </p:sp>
      <p:sp>
        <p:nvSpPr>
          <p:cNvPr id="10" name="ZoneTexte 9"/>
          <p:cNvSpPr txBox="1"/>
          <p:nvPr/>
        </p:nvSpPr>
        <p:spPr>
          <a:xfrm>
            <a:off x="504311" y="6084024"/>
            <a:ext cx="3099661" cy="461665"/>
          </a:xfrm>
          <a:prstGeom prst="rect">
            <a:avLst/>
          </a:prstGeom>
          <a:noFill/>
        </p:spPr>
        <p:txBody>
          <a:bodyPr wrap="square" rtlCol="0">
            <a:spAutoFit/>
          </a:bodyPr>
          <a:lstStyle/>
          <a:p>
            <a:pPr algn="ctr"/>
            <a:r>
              <a:rPr lang="fr-FR" sz="2400" b="1" dirty="0">
                <a:latin typeface="Constantia" panose="02030602050306030303" pitchFamily="18" charset="0"/>
              </a:rPr>
              <a:t>Molière</a:t>
            </a:r>
          </a:p>
        </p:txBody>
      </p:sp>
    </p:spTree>
    <p:extLst>
      <p:ext uri="{BB962C8B-B14F-4D97-AF65-F5344CB8AC3E}">
        <p14:creationId xmlns="" xmlns:p14="http://schemas.microsoft.com/office/powerpoint/2010/main" val="801474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545" y="186242"/>
            <a:ext cx="11564657" cy="6463308"/>
          </a:xfrm>
          <a:prstGeom prst="rect">
            <a:avLst/>
          </a:prstGeom>
        </p:spPr>
        <p:txBody>
          <a:bodyPr wrap="square">
            <a:spAutoFit/>
          </a:bodyPr>
          <a:lstStyle/>
          <a:p>
            <a:pPr algn="just"/>
            <a:r>
              <a:rPr lang="fr-FR" dirty="0"/>
              <a:t>DOM JUAN. - Quoi ? tu veux qu'on se lie à demeurer au premier objet qui nous prend, qu'on renonce au monde pour lui, et qu'on n'ait plus d'yeux pour personne ? La belle chose de vouloir se piquer d'un faux honneur d'être fidèle, de s'ensevelir pour toujours dans une passion, et d'être mort dès sa jeunesse à toutes les autres beautés qui nous peuvent frapper les yeux ! Non, non : la constance n'est bonne que pour des ridicules ; toutes les belles ont droit de nous charmer, et l'avantage d'être rencontrée la première ne doit point dérober aux autres les justes prétentions qu'elles ont toutes sur nos cœurs. Pour moi, la beauté me ravit partout où je la trouve, et je cède facilement à cette douce violence dont elle nous entraîne. J'ai beau être engagé, l'amour que j'ai pour une belle n'engage point mon âme à faire injustice aux autres ; je conserve des yeux pour voir le mérite de toutes, et rends à chacune les hommages et les tributs où la nature nous oblige. Quoi qu'il en soit, je ne puis refuser mon cœur à tout ce que je vois d'aimable ; et dès qu'un beau visage me le demande, si j'en avais dix mille, je les donnerais tous. Les inclinations naissantes, après tout, ont des charmes inexplicables, et tout le plaisir de l'amour est dans le changement. On goûte une douceur extrême à réduire, par cent hommages, le cœur d'une jeune beauté, à voir de jour en jour les petits progrès qu'on y fait, à combattre par des transports, par des larmes et des soupirs, l'innocente pudeur d'une âme qui a peine à rendre les armes, à forcer pied à pied toutes les petites résistances qu'elle nous oppose, à vaincre les scrupules dont elle se fait un honneur et la mener doucement où nous avons envie de la faire venir. Mais lorsqu'on en est maître une fois, il n'y a plus rien à dire ni rien à souhaiter ; tout le beau de la passion est fini, et nous nous endormons dans la tranquillité d'un tel amour, si quelque objet nouveau ne vient réveiller nos désirs, et présenter à notre cœur les charmes attrayants d'une conquête à faire. Enfin il n'est rien de si doux que de triompher de la résistance d'une belle personne, et j'ai sur ce sujet l'ambition des conquérants, qui volent perpétuellement de victoire en victoire, et ne peuvent se résoudre à borner leurs souhaits. Il n'est rien qui puisse arrêter l'impétuosité de mes désirs : je me sens un cœur à aimer toute la terre ; et comme Alexandre, je souhaiterais qu'il y eût d'autres mondes, pour y pouvoir étendre mes conquêtes amoureuses.</a:t>
            </a:r>
          </a:p>
          <a:p>
            <a:pPr algn="just"/>
            <a:endParaRPr lang="fr-FR" dirty="0"/>
          </a:p>
          <a:p>
            <a:pPr algn="just"/>
            <a:r>
              <a:rPr lang="fr-FR" b="1" dirty="0"/>
              <a:t>Molière</a:t>
            </a:r>
            <a:r>
              <a:rPr lang="fr-FR" b="1" i="1" dirty="0"/>
              <a:t>, Dom juan</a:t>
            </a:r>
            <a:r>
              <a:rPr lang="fr-FR" b="1" dirty="0"/>
              <a:t>, acte I scène 2</a:t>
            </a:r>
          </a:p>
        </p:txBody>
      </p:sp>
      <mc:AlternateContent xmlns:mc="http://schemas.openxmlformats.org/markup-compatibility/2006">
        <mc:Choice xmlns="" xmlns:p14="http://schemas.microsoft.com/office/powerpoint/2010/main" Requires="p14">
          <p:contentPart p14:bwMode="auto" r:id="rId2">
            <p14:nvContentPartPr>
              <p14:cNvPr id="2" name="Encre 1"/>
              <p14:cNvContentPartPr/>
              <p14:nvPr/>
            </p14:nvContentPartPr>
            <p14:xfrm>
              <a:off x="401760" y="428760"/>
              <a:ext cx="11341080" cy="5554440"/>
            </p14:xfrm>
          </p:contentPart>
        </mc:Choice>
        <mc:Fallback>
          <p:pic>
            <p:nvPicPr>
              <p:cNvPr id="2" name="Encre 1"/>
              <p:cNvPicPr/>
              <p:nvPr/>
            </p:nvPicPr>
            <p:blipFill>
              <a:blip r:embed="rId3" cstate="print"/>
              <a:stretch>
                <a:fillRect/>
              </a:stretch>
            </p:blipFill>
            <p:spPr>
              <a:xfrm>
                <a:off x="392400" y="419400"/>
                <a:ext cx="11359800" cy="5573160"/>
              </a:xfrm>
              <a:prstGeom prst="rect">
                <a:avLst/>
              </a:prstGeom>
            </p:spPr>
          </p:pic>
        </mc:Fallback>
      </mc:AlternateContent>
    </p:spTree>
    <p:extLst>
      <p:ext uri="{BB962C8B-B14F-4D97-AF65-F5344CB8AC3E}">
        <p14:creationId xmlns="" xmlns:p14="http://schemas.microsoft.com/office/powerpoint/2010/main" val="1768819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7973" y="1207076"/>
            <a:ext cx="5555668" cy="3970318"/>
          </a:xfrm>
          <a:prstGeom prst="rect">
            <a:avLst/>
          </a:prstGeom>
          <a:noFill/>
        </p:spPr>
        <p:txBody>
          <a:bodyPr wrap="square" rtlCol="0">
            <a:spAutoFit/>
          </a:bodyPr>
          <a:lstStyle/>
          <a:p>
            <a:pPr algn="just">
              <a:buFontTx/>
              <a:buChar char="-"/>
            </a:pPr>
            <a:r>
              <a:rPr lang="fr-FR" sz="2800" b="1" dirty="0">
                <a:latin typeface="Rockwell Condensed" panose="02060603050405020104" pitchFamily="18" charset="0"/>
              </a:rPr>
              <a:t> Survalorisation d’un seul type de désir</a:t>
            </a:r>
          </a:p>
          <a:p>
            <a:pPr algn="just">
              <a:buFontTx/>
              <a:buChar char="-"/>
            </a:pPr>
            <a:endParaRPr lang="fr-FR" sz="2800" b="1" dirty="0">
              <a:latin typeface="Rockwell Condensed" panose="02060603050405020104" pitchFamily="18" charset="0"/>
            </a:endParaRPr>
          </a:p>
          <a:p>
            <a:pPr marL="342900" indent="-342900" algn="just">
              <a:buFontTx/>
              <a:buChar char="-"/>
            </a:pPr>
            <a:r>
              <a:rPr lang="fr-FR" sz="2800" b="1" dirty="0">
                <a:latin typeface="Rockwell Condensed" panose="02060603050405020104" pitchFamily="18" charset="0"/>
              </a:rPr>
              <a:t>Pour DJ, il ne s’agit pas tant de consommer que de séduire</a:t>
            </a:r>
          </a:p>
          <a:p>
            <a:pPr marL="342900" indent="-342900" algn="just">
              <a:buFontTx/>
              <a:buChar char="-"/>
            </a:pPr>
            <a:endParaRPr lang="fr-FR" sz="2800" b="1" dirty="0">
              <a:latin typeface="Rockwell Condensed" panose="02060603050405020104" pitchFamily="18" charset="0"/>
            </a:endParaRPr>
          </a:p>
          <a:p>
            <a:pPr algn="just"/>
            <a:r>
              <a:rPr lang="fr-FR" sz="2800" b="1" dirty="0">
                <a:latin typeface="Rockwell Condensed" panose="02060603050405020104" pitchFamily="18" charset="0"/>
              </a:rPr>
              <a:t>- Le renouvellement incessant du désir ne serait pas source de frustration, mais moteur de la vie</a:t>
            </a:r>
          </a:p>
        </p:txBody>
      </p:sp>
      <p:sp>
        <p:nvSpPr>
          <p:cNvPr id="4" name="ZoneTexte 3"/>
          <p:cNvSpPr txBox="1"/>
          <p:nvPr/>
        </p:nvSpPr>
        <p:spPr>
          <a:xfrm>
            <a:off x="247973" y="154983"/>
            <a:ext cx="11344760" cy="584775"/>
          </a:xfrm>
          <a:prstGeom prst="rect">
            <a:avLst/>
          </a:prstGeom>
          <a:noFill/>
        </p:spPr>
        <p:txBody>
          <a:bodyPr wrap="square" rtlCol="0">
            <a:spAutoFit/>
          </a:bodyPr>
          <a:lstStyle/>
          <a:p>
            <a:r>
              <a:rPr lang="fr-FR" sz="3200" u="sng" dirty="0">
                <a:latin typeface="Rockwell Condensed" panose="02060603050405020104" pitchFamily="18" charset="0"/>
              </a:rPr>
              <a:t>Remarques sur le texte : </a:t>
            </a:r>
          </a:p>
        </p:txBody>
      </p:sp>
      <p:pic>
        <p:nvPicPr>
          <p:cNvPr id="5" name="Image 4"/>
          <p:cNvPicPr>
            <a:picLocks noChangeAspect="1"/>
          </p:cNvPicPr>
          <p:nvPr/>
        </p:nvPicPr>
        <p:blipFill rotWithShape="1">
          <a:blip r:embed="rId2" cstate="print"/>
          <a:srcRect l="12671" r="6078"/>
          <a:stretch/>
        </p:blipFill>
        <p:spPr>
          <a:xfrm>
            <a:off x="6326155" y="348951"/>
            <a:ext cx="5694837" cy="4828443"/>
          </a:xfrm>
          <a:prstGeom prst="rect">
            <a:avLst/>
          </a:prstGeom>
        </p:spPr>
      </p:pic>
      <p:sp>
        <p:nvSpPr>
          <p:cNvPr id="6" name="Rectangle 5"/>
          <p:cNvSpPr/>
          <p:nvPr/>
        </p:nvSpPr>
        <p:spPr>
          <a:xfrm>
            <a:off x="7897602" y="5363049"/>
            <a:ext cx="3120213" cy="830997"/>
          </a:xfrm>
          <a:prstGeom prst="rect">
            <a:avLst/>
          </a:prstGeom>
        </p:spPr>
        <p:txBody>
          <a:bodyPr wrap="none">
            <a:spAutoFit/>
          </a:bodyPr>
          <a:lstStyle/>
          <a:p>
            <a:pPr algn="ctr"/>
            <a:r>
              <a:rPr lang="fr-FR" sz="2400" b="1" dirty="0">
                <a:latin typeface="Constantia" panose="02030602050306030303" pitchFamily="18" charset="0"/>
              </a:rPr>
              <a:t>Alexandre le Grand  </a:t>
            </a:r>
          </a:p>
          <a:p>
            <a:pPr algn="ctr"/>
            <a:r>
              <a:rPr lang="fr-FR" sz="2400" dirty="0">
                <a:latin typeface="Constantia" panose="02030602050306030303" pitchFamily="18" charset="0"/>
              </a:rPr>
              <a:t>(IVème siècle av. J-C)</a:t>
            </a:r>
          </a:p>
        </p:txBody>
      </p:sp>
    </p:spTree>
    <p:extLst>
      <p:ext uri="{BB962C8B-B14F-4D97-AF65-F5344CB8AC3E}">
        <p14:creationId xmlns="" xmlns:p14="http://schemas.microsoft.com/office/powerpoint/2010/main" val="244713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66466" y="395785"/>
            <a:ext cx="4763068" cy="954107"/>
          </a:xfrm>
          <a:prstGeom prst="rect">
            <a:avLst/>
          </a:prstGeom>
          <a:noFill/>
        </p:spPr>
        <p:txBody>
          <a:bodyPr wrap="square" rtlCol="0">
            <a:spAutoFit/>
          </a:bodyPr>
          <a:lstStyle/>
          <a:p>
            <a:r>
              <a:rPr lang="fr-FR" sz="2800" dirty="0">
                <a:latin typeface="Rockwell Extra Bold" panose="02060903040505020403" pitchFamily="18" charset="0"/>
              </a:rPr>
              <a:t>Distinction à faire : désir </a:t>
            </a:r>
            <a:r>
              <a:rPr lang="fr-FR" sz="2800" dirty="0">
                <a:latin typeface="Calibri" panose="020F0502020204030204" pitchFamily="34" charset="0"/>
              </a:rPr>
              <a:t>≠</a:t>
            </a:r>
            <a:r>
              <a:rPr lang="fr-FR" sz="2800" dirty="0">
                <a:latin typeface="Rockwell Extra Bold" panose="02060903040505020403" pitchFamily="18" charset="0"/>
              </a:rPr>
              <a:t> besoin</a:t>
            </a:r>
          </a:p>
        </p:txBody>
      </p:sp>
      <p:sp>
        <p:nvSpPr>
          <p:cNvPr id="5" name="Ellipse 4"/>
          <p:cNvSpPr/>
          <p:nvPr/>
        </p:nvSpPr>
        <p:spPr>
          <a:xfrm>
            <a:off x="2428028" y="1946540"/>
            <a:ext cx="2160240" cy="10286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t>Désir</a:t>
            </a:r>
            <a:r>
              <a:rPr lang="fr-FR" sz="2800"/>
              <a:t> </a:t>
            </a:r>
          </a:p>
        </p:txBody>
      </p:sp>
      <p:sp>
        <p:nvSpPr>
          <p:cNvPr id="6" name="Ellipse 5"/>
          <p:cNvSpPr/>
          <p:nvPr/>
        </p:nvSpPr>
        <p:spPr>
          <a:xfrm>
            <a:off x="8894446" y="1946540"/>
            <a:ext cx="2160240" cy="1028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Besoin</a:t>
            </a:r>
            <a:r>
              <a:rPr lang="fr-FR" sz="2800" dirty="0"/>
              <a:t> </a:t>
            </a:r>
          </a:p>
        </p:txBody>
      </p:sp>
      <p:pic>
        <p:nvPicPr>
          <p:cNvPr id="7" name="Image 6"/>
          <p:cNvPicPr>
            <a:picLocks noChangeAspect="1"/>
          </p:cNvPicPr>
          <p:nvPr/>
        </p:nvPicPr>
        <p:blipFill>
          <a:blip r:embed="rId2" cstate="print"/>
          <a:stretch>
            <a:fillRect/>
          </a:stretch>
        </p:blipFill>
        <p:spPr>
          <a:xfrm>
            <a:off x="6103393" y="389031"/>
            <a:ext cx="1999895" cy="1882254"/>
          </a:xfrm>
          <a:prstGeom prst="rect">
            <a:avLst/>
          </a:prstGeom>
        </p:spPr>
      </p:pic>
      <p:pic>
        <p:nvPicPr>
          <p:cNvPr id="8" name="Image 7"/>
          <p:cNvPicPr>
            <a:picLocks noChangeAspect="1"/>
          </p:cNvPicPr>
          <p:nvPr/>
        </p:nvPicPr>
        <p:blipFill>
          <a:blip r:embed="rId3" cstate="print"/>
          <a:stretch>
            <a:fillRect/>
          </a:stretch>
        </p:blipFill>
        <p:spPr>
          <a:xfrm>
            <a:off x="8600564" y="3270718"/>
            <a:ext cx="2788040" cy="1854900"/>
          </a:xfrm>
          <a:prstGeom prst="rect">
            <a:avLst/>
          </a:prstGeom>
        </p:spPr>
      </p:pic>
      <p:pic>
        <p:nvPicPr>
          <p:cNvPr id="9" name="Image 8"/>
          <p:cNvPicPr>
            <a:picLocks noChangeAspect="1"/>
          </p:cNvPicPr>
          <p:nvPr/>
        </p:nvPicPr>
        <p:blipFill rotWithShape="1">
          <a:blip r:embed="rId4" cstate="print"/>
          <a:srcRect t="12425"/>
          <a:stretch/>
        </p:blipFill>
        <p:spPr>
          <a:xfrm>
            <a:off x="1638735" y="3172993"/>
            <a:ext cx="1579720" cy="2078922"/>
          </a:xfrm>
          <a:prstGeom prst="rect">
            <a:avLst/>
          </a:prstGeom>
        </p:spPr>
      </p:pic>
      <p:pic>
        <p:nvPicPr>
          <p:cNvPr id="10" name="Image 9"/>
          <p:cNvPicPr>
            <a:picLocks noChangeAspect="1"/>
          </p:cNvPicPr>
          <p:nvPr/>
        </p:nvPicPr>
        <p:blipFill>
          <a:blip r:embed="rId5" cstate="print"/>
          <a:stretch>
            <a:fillRect/>
          </a:stretch>
        </p:blipFill>
        <p:spPr>
          <a:xfrm>
            <a:off x="3227554" y="3172993"/>
            <a:ext cx="2343150" cy="1952625"/>
          </a:xfrm>
          <a:prstGeom prst="rect">
            <a:avLst/>
          </a:prstGeom>
        </p:spPr>
      </p:pic>
      <p:sp>
        <p:nvSpPr>
          <p:cNvPr id="11" name="Rectangle 10"/>
          <p:cNvSpPr/>
          <p:nvPr/>
        </p:nvSpPr>
        <p:spPr>
          <a:xfrm>
            <a:off x="1638735" y="5125618"/>
            <a:ext cx="3790799" cy="16606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Finalité non vitale, superflue</a:t>
            </a:r>
          </a:p>
          <a:p>
            <a:pPr algn="ctr"/>
            <a:r>
              <a:rPr lang="fr-FR" sz="2000" b="1" dirty="0"/>
              <a:t>Objet </a:t>
            </a:r>
            <a:r>
              <a:rPr lang="fr-FR" sz="2000" b="1" i="1" dirty="0"/>
              <a:t>spécifique</a:t>
            </a:r>
            <a:endParaRPr lang="fr-FR" sz="2000" b="1" dirty="0"/>
          </a:p>
          <a:p>
            <a:pPr algn="ctr"/>
            <a:r>
              <a:rPr lang="fr-FR" sz="2000" b="1" dirty="0"/>
              <a:t>Lié à la singularité du sujet (habitudes, culture…)</a:t>
            </a:r>
          </a:p>
          <a:p>
            <a:pPr algn="ctr"/>
            <a:r>
              <a:rPr lang="fr-FR" sz="2000" b="1" dirty="0"/>
              <a:t>Origine qui peut être spirituelle</a:t>
            </a:r>
          </a:p>
        </p:txBody>
      </p:sp>
      <p:sp>
        <p:nvSpPr>
          <p:cNvPr id="12" name="Rectangle 11"/>
          <p:cNvSpPr/>
          <p:nvPr/>
        </p:nvSpPr>
        <p:spPr>
          <a:xfrm>
            <a:off x="7814906" y="5171187"/>
            <a:ext cx="4319319" cy="1569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p>
          <a:p>
            <a:pPr algn="ctr"/>
            <a:r>
              <a:rPr lang="fr-FR" sz="2000" b="1" dirty="0"/>
              <a:t>Naturel (biologique) </a:t>
            </a:r>
          </a:p>
          <a:p>
            <a:pPr algn="ctr"/>
            <a:r>
              <a:rPr lang="fr-FR" sz="2000" b="1" dirty="0"/>
              <a:t>Finalité vitale : préserver sa vie</a:t>
            </a:r>
          </a:p>
          <a:p>
            <a:pPr algn="ctr"/>
            <a:r>
              <a:rPr lang="fr-FR" sz="2000" b="1" dirty="0"/>
              <a:t>(nécessaire : il faut boire pour survivre)</a:t>
            </a:r>
          </a:p>
          <a:p>
            <a:pPr algn="ctr"/>
            <a:r>
              <a:rPr lang="fr-FR" sz="2000" b="1" dirty="0"/>
              <a:t>Objet </a:t>
            </a:r>
            <a:r>
              <a:rPr lang="fr-FR" sz="2000" b="1" i="1" dirty="0"/>
              <a:t>générique</a:t>
            </a:r>
          </a:p>
          <a:p>
            <a:pPr algn="ctr"/>
            <a:r>
              <a:rPr lang="fr-FR" sz="2000" b="1" dirty="0"/>
              <a:t>Origine matérielle</a:t>
            </a:r>
          </a:p>
          <a:p>
            <a:pPr algn="ctr"/>
            <a:endParaRPr lang="fr-FR" sz="2000" b="1" dirty="0"/>
          </a:p>
        </p:txBody>
      </p:sp>
      <p:cxnSp>
        <p:nvCxnSpPr>
          <p:cNvPr id="13" name="Connecteur droit avec flèche 12"/>
          <p:cNvCxnSpPr/>
          <p:nvPr/>
        </p:nvCxnSpPr>
        <p:spPr>
          <a:xfrm flipH="1">
            <a:off x="4407736" y="1953873"/>
            <a:ext cx="1820448" cy="1259103"/>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8103288" y="2064989"/>
            <a:ext cx="791160" cy="955794"/>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Pensées 15"/>
          <p:cNvSpPr/>
          <p:nvPr/>
        </p:nvSpPr>
        <p:spPr>
          <a:xfrm>
            <a:off x="8717025" y="470269"/>
            <a:ext cx="2337661" cy="968991"/>
          </a:xfrm>
          <a:prstGeom prst="cloudCallout">
            <a:avLst>
              <a:gd name="adj1" fmla="val -87389"/>
              <a:gd name="adj2" fmla="val 117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J’ai soif !</a:t>
            </a:r>
          </a:p>
        </p:txBody>
      </p:sp>
    </p:spTree>
    <p:extLst>
      <p:ext uri="{BB962C8B-B14F-4D97-AF65-F5344CB8AC3E}">
        <p14:creationId xmlns="" xmlns:p14="http://schemas.microsoft.com/office/powerpoint/2010/main" val="33826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 xmlns:p14="http://schemas.microsoft.com/office/powerpoint/2010/main" val="1868845499"/>
              </p:ext>
            </p:extLst>
          </p:nvPr>
        </p:nvGraphicFramePr>
        <p:xfrm>
          <a:off x="1018844" y="1691468"/>
          <a:ext cx="10154313" cy="2003552"/>
        </p:xfrm>
        <a:graphic>
          <a:graphicData uri="http://schemas.openxmlformats.org/drawingml/2006/table">
            <a:tbl>
              <a:tblPr firstRow="1" bandRow="1">
                <a:tableStyleId>{5C22544A-7EE6-4342-B048-85BDC9FD1C3A}</a:tableStyleId>
              </a:tblPr>
              <a:tblGrid>
                <a:gridCol w="3384771">
                  <a:extLst>
                    <a:ext uri="{9D8B030D-6E8A-4147-A177-3AD203B41FA5}">
                      <a16:colId xmlns="" xmlns:a16="http://schemas.microsoft.com/office/drawing/2014/main" val="20000"/>
                    </a:ext>
                  </a:extLst>
                </a:gridCol>
                <a:gridCol w="3384771">
                  <a:extLst>
                    <a:ext uri="{9D8B030D-6E8A-4147-A177-3AD203B41FA5}">
                      <a16:colId xmlns="" xmlns:a16="http://schemas.microsoft.com/office/drawing/2014/main" val="20001"/>
                    </a:ext>
                  </a:extLst>
                </a:gridCol>
                <a:gridCol w="3384771">
                  <a:extLst>
                    <a:ext uri="{9D8B030D-6E8A-4147-A177-3AD203B41FA5}">
                      <a16:colId xmlns="" xmlns:a16="http://schemas.microsoft.com/office/drawing/2014/main" val="20002"/>
                    </a:ext>
                  </a:extLst>
                </a:gridCol>
              </a:tblGrid>
              <a:tr h="416302">
                <a:tc>
                  <a:txBody>
                    <a:bodyPr/>
                    <a:lstStyle/>
                    <a:p>
                      <a:pPr>
                        <a:lnSpc>
                          <a:spcPct val="115000"/>
                        </a:lnSpc>
                        <a:spcAft>
                          <a:spcPts val="0"/>
                        </a:spcAft>
                      </a:pPr>
                      <a:endParaRPr lang="fr-FR" sz="3200" b="1" dirty="0">
                        <a:latin typeface="Calibri"/>
                        <a:ea typeface="Calibri"/>
                        <a:cs typeface="Times New Roman"/>
                      </a:endParaRPr>
                    </a:p>
                  </a:txBody>
                  <a:tcPr marL="33621" marR="33621" marT="0" marB="0"/>
                </a:tc>
                <a:tc>
                  <a:txBody>
                    <a:bodyPr/>
                    <a:lstStyle/>
                    <a:p>
                      <a:pPr algn="ctr">
                        <a:lnSpc>
                          <a:spcPct val="115000"/>
                        </a:lnSpc>
                        <a:spcAft>
                          <a:spcPts val="0"/>
                        </a:spcAft>
                      </a:pPr>
                      <a:r>
                        <a:rPr lang="fr-FR" sz="2800" b="1" dirty="0" err="1">
                          <a:latin typeface="Calibri"/>
                          <a:ea typeface="Calibri"/>
                          <a:cs typeface="Times New Roman"/>
                        </a:rPr>
                        <a:t>Calliclès</a:t>
                      </a:r>
                      <a:endParaRPr lang="fr-FR" sz="2800" b="1" dirty="0">
                        <a:latin typeface="Calibri"/>
                        <a:ea typeface="Calibri"/>
                        <a:cs typeface="Times New Roman"/>
                      </a:endParaRPr>
                    </a:p>
                  </a:txBody>
                  <a:tcPr marL="33621" marR="33621" marT="0" marB="0"/>
                </a:tc>
                <a:tc>
                  <a:txBody>
                    <a:bodyPr/>
                    <a:lstStyle/>
                    <a:p>
                      <a:pPr algn="ctr">
                        <a:lnSpc>
                          <a:spcPct val="115000"/>
                        </a:lnSpc>
                        <a:spcAft>
                          <a:spcPts val="0"/>
                        </a:spcAft>
                      </a:pPr>
                      <a:r>
                        <a:rPr lang="fr-FR" sz="2800" b="1" dirty="0">
                          <a:latin typeface="Calibri"/>
                          <a:ea typeface="Calibri"/>
                          <a:cs typeface="Times New Roman"/>
                        </a:rPr>
                        <a:t>Socrate</a:t>
                      </a:r>
                    </a:p>
                  </a:txBody>
                  <a:tcPr marL="33621" marR="33621" marT="0" marB="0"/>
                </a:tc>
                <a:extLst>
                  <a:ext uri="{0D108BD9-81ED-4DB2-BD59-A6C34878D82A}">
                    <a16:rowId xmlns="" xmlns:a16="http://schemas.microsoft.com/office/drawing/2014/main" val="10000"/>
                  </a:ext>
                </a:extLst>
              </a:tr>
              <a:tr h="370840">
                <a:tc>
                  <a:txBody>
                    <a:bodyPr/>
                    <a:lstStyle/>
                    <a:p>
                      <a:pPr>
                        <a:lnSpc>
                          <a:spcPct val="115000"/>
                        </a:lnSpc>
                        <a:spcAft>
                          <a:spcPts val="0"/>
                        </a:spcAft>
                      </a:pPr>
                      <a:endParaRPr lang="fr-FR" sz="2000" b="1" dirty="0">
                        <a:latin typeface="Calibri"/>
                        <a:ea typeface="Calibri"/>
                        <a:cs typeface="Times New Roman"/>
                      </a:endParaRPr>
                    </a:p>
                    <a:p>
                      <a:pPr>
                        <a:lnSpc>
                          <a:spcPct val="115000"/>
                        </a:lnSpc>
                        <a:spcAft>
                          <a:spcPts val="0"/>
                        </a:spcAft>
                      </a:pPr>
                      <a:r>
                        <a:rPr lang="fr-FR" sz="2000" b="1" dirty="0">
                          <a:latin typeface="Calibri"/>
                          <a:ea typeface="Calibri"/>
                          <a:cs typeface="Times New Roman"/>
                        </a:rPr>
                        <a:t>Thèse générale sur le bonheur</a:t>
                      </a:r>
                    </a:p>
                  </a:txBody>
                  <a:tcPr marL="33621" marR="33621" marT="0" marB="0"/>
                </a:tc>
                <a:tc>
                  <a:txBody>
                    <a:bodyPr/>
                    <a:lstStyle/>
                    <a:p>
                      <a:pPr>
                        <a:lnSpc>
                          <a:spcPct val="115000"/>
                        </a:lnSpc>
                        <a:spcAft>
                          <a:spcPts val="0"/>
                        </a:spcAft>
                      </a:pPr>
                      <a:endParaRPr lang="fr-FR" sz="1400" b="1" dirty="0">
                        <a:latin typeface="Calibri"/>
                        <a:ea typeface="Calibri"/>
                        <a:cs typeface="Times New Roman"/>
                      </a:endParaRPr>
                    </a:p>
                  </a:txBody>
                  <a:tcPr marL="33621" marR="33621" marT="0" marB="0"/>
                </a:tc>
                <a:tc>
                  <a:txBody>
                    <a:bodyPr/>
                    <a:lstStyle/>
                    <a:p>
                      <a:pPr>
                        <a:lnSpc>
                          <a:spcPct val="115000"/>
                        </a:lnSpc>
                        <a:spcAft>
                          <a:spcPts val="0"/>
                        </a:spcAft>
                      </a:pPr>
                      <a:endParaRPr lang="fr-FR" sz="1400" b="1" dirty="0">
                        <a:latin typeface="Calibri"/>
                        <a:ea typeface="Calibri"/>
                        <a:cs typeface="Times New Roman"/>
                      </a:endParaRPr>
                    </a:p>
                  </a:txBody>
                  <a:tcPr marL="33621" marR="33621" marT="0" marB="0"/>
                </a:tc>
                <a:extLst>
                  <a:ext uri="{0D108BD9-81ED-4DB2-BD59-A6C34878D82A}">
                    <a16:rowId xmlns="" xmlns:a16="http://schemas.microsoft.com/office/drawing/2014/main" val="10001"/>
                  </a:ext>
                </a:extLst>
              </a:tr>
              <a:tr h="370840">
                <a:tc>
                  <a:txBody>
                    <a:bodyPr/>
                    <a:lstStyle/>
                    <a:p>
                      <a:pPr>
                        <a:lnSpc>
                          <a:spcPct val="115000"/>
                        </a:lnSpc>
                        <a:spcAft>
                          <a:spcPts val="0"/>
                        </a:spcAft>
                      </a:pPr>
                      <a:r>
                        <a:rPr lang="fr-FR" sz="2000" b="1" dirty="0">
                          <a:latin typeface="Calibri"/>
                          <a:ea typeface="Calibri"/>
                          <a:cs typeface="Times New Roman"/>
                        </a:rPr>
                        <a:t>Position sur les lois</a:t>
                      </a:r>
                    </a:p>
                  </a:txBody>
                  <a:tcPr marL="33621" marR="33621" marT="0" marB="0"/>
                </a:tc>
                <a:tc>
                  <a:txBody>
                    <a:bodyPr/>
                    <a:lstStyle/>
                    <a:p>
                      <a:pPr>
                        <a:lnSpc>
                          <a:spcPct val="115000"/>
                        </a:lnSpc>
                        <a:spcAft>
                          <a:spcPts val="0"/>
                        </a:spcAft>
                      </a:pPr>
                      <a:endParaRPr lang="fr-FR" sz="1400" b="1" dirty="0">
                        <a:latin typeface="Calibri"/>
                        <a:ea typeface="Calibri"/>
                        <a:cs typeface="Times New Roman"/>
                      </a:endParaRPr>
                    </a:p>
                  </a:txBody>
                  <a:tcPr marL="33621" marR="33621" marT="0" marB="0"/>
                </a:tc>
                <a:tc>
                  <a:txBody>
                    <a:bodyPr/>
                    <a:lstStyle/>
                    <a:p>
                      <a:pPr>
                        <a:lnSpc>
                          <a:spcPct val="115000"/>
                        </a:lnSpc>
                        <a:spcAft>
                          <a:spcPts val="0"/>
                        </a:spcAft>
                      </a:pPr>
                      <a:endParaRPr lang="fr-FR" sz="1400" b="1" dirty="0">
                        <a:latin typeface="Calibri"/>
                        <a:ea typeface="Calibri"/>
                        <a:cs typeface="Times New Roman"/>
                      </a:endParaRPr>
                    </a:p>
                  </a:txBody>
                  <a:tcPr marL="33621" marR="33621" marT="0" marB="0"/>
                </a:tc>
                <a:extLst>
                  <a:ext uri="{0D108BD9-81ED-4DB2-BD59-A6C34878D82A}">
                    <a16:rowId xmlns="" xmlns:a16="http://schemas.microsoft.com/office/drawing/2014/main" val="10002"/>
                  </a:ext>
                </a:extLst>
              </a:tr>
              <a:tr h="370840">
                <a:tc>
                  <a:txBody>
                    <a:bodyPr/>
                    <a:lstStyle/>
                    <a:p>
                      <a:pPr>
                        <a:lnSpc>
                          <a:spcPct val="115000"/>
                        </a:lnSpc>
                        <a:spcAft>
                          <a:spcPts val="0"/>
                        </a:spcAft>
                      </a:pPr>
                      <a:r>
                        <a:rPr lang="fr-FR" sz="2000" b="1" dirty="0">
                          <a:latin typeface="Calibri"/>
                          <a:ea typeface="Calibri"/>
                          <a:cs typeface="Times New Roman"/>
                        </a:rPr>
                        <a:t>Position sur la morale</a:t>
                      </a:r>
                    </a:p>
                  </a:txBody>
                  <a:tcPr marL="33621" marR="33621" marT="0" marB="0"/>
                </a:tc>
                <a:tc>
                  <a:txBody>
                    <a:bodyPr/>
                    <a:lstStyle/>
                    <a:p>
                      <a:pPr>
                        <a:lnSpc>
                          <a:spcPct val="115000"/>
                        </a:lnSpc>
                        <a:spcAft>
                          <a:spcPts val="0"/>
                        </a:spcAft>
                      </a:pPr>
                      <a:endParaRPr lang="fr-FR" sz="1400" b="1" dirty="0">
                        <a:latin typeface="Calibri"/>
                        <a:ea typeface="Calibri"/>
                        <a:cs typeface="Times New Roman"/>
                      </a:endParaRPr>
                    </a:p>
                  </a:txBody>
                  <a:tcPr marL="33621" marR="33621" marT="0" marB="0"/>
                </a:tc>
                <a:tc>
                  <a:txBody>
                    <a:bodyPr/>
                    <a:lstStyle/>
                    <a:p>
                      <a:pPr>
                        <a:lnSpc>
                          <a:spcPct val="115000"/>
                        </a:lnSpc>
                        <a:spcAft>
                          <a:spcPts val="0"/>
                        </a:spcAft>
                      </a:pPr>
                      <a:endParaRPr lang="fr-FR" sz="1400" b="1" dirty="0">
                        <a:latin typeface="Calibri"/>
                        <a:ea typeface="Calibri"/>
                        <a:cs typeface="Times New Roman"/>
                      </a:endParaRPr>
                    </a:p>
                  </a:txBody>
                  <a:tcPr marL="33621" marR="33621" marT="0" marB="0"/>
                </a:tc>
                <a:extLst>
                  <a:ext uri="{0D108BD9-81ED-4DB2-BD59-A6C34878D82A}">
                    <a16:rowId xmlns="" xmlns:a16="http://schemas.microsoft.com/office/drawing/2014/main" val="10003"/>
                  </a:ext>
                </a:extLst>
              </a:tr>
            </a:tbl>
          </a:graphicData>
        </a:graphic>
      </p:graphicFrame>
      <p:graphicFrame>
        <p:nvGraphicFramePr>
          <p:cNvPr id="6" name="Tableau 5"/>
          <p:cNvGraphicFramePr>
            <a:graphicFrameLocks noGrp="1"/>
          </p:cNvGraphicFramePr>
          <p:nvPr>
            <p:extLst>
              <p:ext uri="{D42A27DB-BD31-4B8C-83A1-F6EECF244321}">
                <p14:modId xmlns="" xmlns:p14="http://schemas.microsoft.com/office/powerpoint/2010/main" val="1465057459"/>
              </p:ext>
            </p:extLst>
          </p:nvPr>
        </p:nvGraphicFramePr>
        <p:xfrm>
          <a:off x="1018844" y="3677925"/>
          <a:ext cx="10154312" cy="2718597"/>
        </p:xfrm>
        <a:graphic>
          <a:graphicData uri="http://schemas.openxmlformats.org/drawingml/2006/table">
            <a:tbl>
              <a:tblPr firstRow="1" bandRow="1">
                <a:tableStyleId>{5C22544A-7EE6-4342-B048-85BDC9FD1C3A}</a:tableStyleId>
              </a:tblPr>
              <a:tblGrid>
                <a:gridCol w="3384771">
                  <a:extLst>
                    <a:ext uri="{9D8B030D-6E8A-4147-A177-3AD203B41FA5}">
                      <a16:colId xmlns="" xmlns:a16="http://schemas.microsoft.com/office/drawing/2014/main" val="20000"/>
                    </a:ext>
                  </a:extLst>
                </a:gridCol>
                <a:gridCol w="3384771">
                  <a:extLst>
                    <a:ext uri="{9D8B030D-6E8A-4147-A177-3AD203B41FA5}">
                      <a16:colId xmlns="" xmlns:a16="http://schemas.microsoft.com/office/drawing/2014/main" val="20001"/>
                    </a:ext>
                  </a:extLst>
                </a:gridCol>
                <a:gridCol w="3384770">
                  <a:extLst>
                    <a:ext uri="{9D8B030D-6E8A-4147-A177-3AD203B41FA5}">
                      <a16:colId xmlns="" xmlns:a16="http://schemas.microsoft.com/office/drawing/2014/main" val="20002"/>
                    </a:ext>
                  </a:extLst>
                </a:gridCol>
              </a:tblGrid>
              <a:tr h="359745">
                <a:tc>
                  <a:txBody>
                    <a:bodyPr/>
                    <a:lstStyle/>
                    <a:p>
                      <a:r>
                        <a:rPr lang="fr-FR" sz="2000" b="1" dirty="0">
                          <a:solidFill>
                            <a:schemeClr val="tx1"/>
                          </a:solidFill>
                          <a:latin typeface="+mj-lt"/>
                        </a:rPr>
                        <a:t>Argument</a:t>
                      </a:r>
                      <a:r>
                        <a:rPr lang="fr-FR" sz="2000" b="1" baseline="0" dirty="0">
                          <a:solidFill>
                            <a:schemeClr val="tx1"/>
                          </a:solidFill>
                          <a:latin typeface="+mj-lt"/>
                        </a:rPr>
                        <a:t> (1)</a:t>
                      </a:r>
                      <a:endParaRPr lang="fr-FR" sz="2000" b="1" dirty="0">
                        <a:solidFill>
                          <a:schemeClr val="tx1"/>
                        </a:solidFill>
                        <a:latin typeface="+mj-lt"/>
                      </a:endParaRPr>
                    </a:p>
                  </a:txBody>
                  <a:tcPr/>
                </a:tc>
                <a:tc>
                  <a:txBody>
                    <a:bodyPr/>
                    <a:lstStyle/>
                    <a:p>
                      <a:endParaRPr lang="fr-FR" sz="1400" b="1" dirty="0">
                        <a:latin typeface="+mj-lt"/>
                      </a:endParaRPr>
                    </a:p>
                  </a:txBody>
                  <a:tcPr/>
                </a:tc>
                <a:tc>
                  <a:txBody>
                    <a:bodyPr/>
                    <a:lstStyle/>
                    <a:p>
                      <a:endParaRPr lang="fr-FR" sz="1400" b="1" dirty="0">
                        <a:latin typeface="+mj-lt"/>
                      </a:endParaRPr>
                    </a:p>
                  </a:txBody>
                  <a:tcPr/>
                </a:tc>
                <a:extLst>
                  <a:ext uri="{0D108BD9-81ED-4DB2-BD59-A6C34878D82A}">
                    <a16:rowId xmlns="" xmlns:a16="http://schemas.microsoft.com/office/drawing/2014/main" val="10000"/>
                  </a:ext>
                </a:extLst>
              </a:tr>
              <a:tr h="719490">
                <a:tc>
                  <a:txBody>
                    <a:bodyPr/>
                    <a:lstStyle/>
                    <a:p>
                      <a:r>
                        <a:rPr lang="fr-FR" sz="2000" b="1" dirty="0">
                          <a:latin typeface="+mj-lt"/>
                        </a:rPr>
                        <a:t>Contre</a:t>
                      </a:r>
                      <a:r>
                        <a:rPr lang="fr-FR" sz="2000" b="1" baseline="0" dirty="0">
                          <a:latin typeface="+mj-lt"/>
                        </a:rPr>
                        <a:t> argument (1’)</a:t>
                      </a:r>
                      <a:endParaRPr lang="fr-FR" sz="2000" b="1" dirty="0">
                        <a:latin typeface="+mj-lt"/>
                      </a:endParaRPr>
                    </a:p>
                  </a:txBody>
                  <a:tcPr/>
                </a:tc>
                <a:tc>
                  <a:txBody>
                    <a:bodyPr/>
                    <a:lstStyle/>
                    <a:p>
                      <a:endParaRPr lang="fr-FR" sz="1400" b="1" dirty="0">
                        <a:latin typeface="+mj-lt"/>
                      </a:endParaRPr>
                    </a:p>
                  </a:txBody>
                  <a:tcPr/>
                </a:tc>
                <a:tc>
                  <a:txBody>
                    <a:bodyPr/>
                    <a:lstStyle/>
                    <a:p>
                      <a:endParaRPr lang="fr-FR" sz="1400" b="1" dirty="0">
                        <a:latin typeface="+mj-lt"/>
                      </a:endParaRPr>
                    </a:p>
                  </a:txBody>
                  <a:tcPr/>
                </a:tc>
                <a:extLst>
                  <a:ext uri="{0D108BD9-81ED-4DB2-BD59-A6C34878D82A}">
                    <a16:rowId xmlns="" xmlns:a16="http://schemas.microsoft.com/office/drawing/2014/main" val="10001"/>
                  </a:ext>
                </a:extLst>
              </a:tr>
              <a:tr h="359745">
                <a:tc>
                  <a:txBody>
                    <a:bodyPr/>
                    <a:lstStyle/>
                    <a:p>
                      <a:r>
                        <a:rPr lang="fr-FR" sz="2000" b="1" dirty="0">
                          <a:latin typeface="+mj-lt"/>
                        </a:rPr>
                        <a:t>Comparaison</a:t>
                      </a:r>
                    </a:p>
                  </a:txBody>
                  <a:tcPr/>
                </a:tc>
                <a:tc>
                  <a:txBody>
                    <a:bodyPr/>
                    <a:lstStyle/>
                    <a:p>
                      <a:pPr>
                        <a:lnSpc>
                          <a:spcPct val="115000"/>
                        </a:lnSpc>
                        <a:spcAft>
                          <a:spcPts val="0"/>
                        </a:spcAft>
                      </a:pPr>
                      <a:endParaRPr lang="fr-FR" sz="1400" b="1" dirty="0">
                        <a:latin typeface="+mj-lt"/>
                        <a:ea typeface="Calibri"/>
                        <a:cs typeface="Times New Roman"/>
                      </a:endParaRPr>
                    </a:p>
                  </a:txBody>
                  <a:tcPr marL="33621" marR="33621" marT="0" marB="0"/>
                </a:tc>
                <a:tc>
                  <a:txBody>
                    <a:bodyPr/>
                    <a:lstStyle/>
                    <a:p>
                      <a:pPr>
                        <a:lnSpc>
                          <a:spcPct val="115000"/>
                        </a:lnSpc>
                        <a:spcAft>
                          <a:spcPts val="0"/>
                        </a:spcAft>
                      </a:pPr>
                      <a:endParaRPr lang="fr-FR" sz="1400" b="1" dirty="0">
                        <a:latin typeface="+mj-lt"/>
                        <a:ea typeface="Calibri"/>
                        <a:cs typeface="Times New Roman"/>
                      </a:endParaRPr>
                    </a:p>
                  </a:txBody>
                  <a:tcPr marL="33621" marR="33621" marT="0" marB="0"/>
                </a:tc>
                <a:extLst>
                  <a:ext uri="{0D108BD9-81ED-4DB2-BD59-A6C34878D82A}">
                    <a16:rowId xmlns="" xmlns:a16="http://schemas.microsoft.com/office/drawing/2014/main" val="10002"/>
                  </a:ext>
                </a:extLst>
              </a:tr>
              <a:tr h="505587">
                <a:tc>
                  <a:txBody>
                    <a:bodyPr/>
                    <a:lstStyle/>
                    <a:p>
                      <a:pPr>
                        <a:lnSpc>
                          <a:spcPct val="115000"/>
                        </a:lnSpc>
                        <a:spcAft>
                          <a:spcPts val="0"/>
                        </a:spcAft>
                      </a:pPr>
                      <a:r>
                        <a:rPr lang="fr-FR" sz="2000" b="1" dirty="0">
                          <a:latin typeface="+mj-lt"/>
                          <a:ea typeface="Calibri"/>
                          <a:cs typeface="Times New Roman"/>
                        </a:rPr>
                        <a:t>Argument (2) (réponse à 1’)</a:t>
                      </a:r>
                    </a:p>
                  </a:txBody>
                  <a:tcPr marL="33621" marR="33621" marT="0" marB="0"/>
                </a:tc>
                <a:tc>
                  <a:txBody>
                    <a:bodyPr/>
                    <a:lstStyle/>
                    <a:p>
                      <a:pPr>
                        <a:lnSpc>
                          <a:spcPct val="115000"/>
                        </a:lnSpc>
                        <a:spcAft>
                          <a:spcPts val="0"/>
                        </a:spcAft>
                      </a:pPr>
                      <a:endParaRPr lang="fr-FR" sz="1400" b="1" dirty="0">
                        <a:latin typeface="+mj-lt"/>
                        <a:ea typeface="Calibri"/>
                        <a:cs typeface="Times New Roman"/>
                      </a:endParaRPr>
                    </a:p>
                  </a:txBody>
                  <a:tcPr marL="33621" marR="33621" marT="0" marB="0"/>
                </a:tc>
                <a:tc>
                  <a:txBody>
                    <a:bodyPr/>
                    <a:lstStyle/>
                    <a:p>
                      <a:pPr>
                        <a:lnSpc>
                          <a:spcPct val="115000"/>
                        </a:lnSpc>
                        <a:spcAft>
                          <a:spcPts val="0"/>
                        </a:spcAft>
                      </a:pPr>
                      <a:endParaRPr lang="fr-FR" sz="1400" b="1" dirty="0">
                        <a:latin typeface="+mj-lt"/>
                        <a:ea typeface="Calibri"/>
                        <a:cs typeface="Times New Roman"/>
                      </a:endParaRPr>
                    </a:p>
                  </a:txBody>
                  <a:tcPr marL="33621" marR="33621" marT="0" marB="0"/>
                </a:tc>
                <a:extLst>
                  <a:ext uri="{0D108BD9-81ED-4DB2-BD59-A6C34878D82A}">
                    <a16:rowId xmlns="" xmlns:a16="http://schemas.microsoft.com/office/drawing/2014/main" val="10003"/>
                  </a:ext>
                </a:extLst>
              </a:tr>
              <a:tr h="505587">
                <a:tc>
                  <a:txBody>
                    <a:bodyPr/>
                    <a:lstStyle/>
                    <a:p>
                      <a:pPr>
                        <a:lnSpc>
                          <a:spcPct val="115000"/>
                        </a:lnSpc>
                        <a:spcAft>
                          <a:spcPts val="0"/>
                        </a:spcAft>
                      </a:pPr>
                      <a:endParaRPr lang="fr-FR" sz="2000" b="1" dirty="0">
                        <a:latin typeface="+mj-lt"/>
                        <a:ea typeface="Calibri"/>
                        <a:cs typeface="Times New Roman"/>
                      </a:endParaRPr>
                    </a:p>
                    <a:p>
                      <a:pPr>
                        <a:lnSpc>
                          <a:spcPct val="115000"/>
                        </a:lnSpc>
                        <a:spcAft>
                          <a:spcPts val="0"/>
                        </a:spcAft>
                      </a:pPr>
                      <a:r>
                        <a:rPr lang="fr-FR" sz="2000" b="1" dirty="0">
                          <a:latin typeface="+mj-lt"/>
                          <a:ea typeface="Calibri"/>
                          <a:cs typeface="Times New Roman"/>
                        </a:rPr>
                        <a:t>Argument 3</a:t>
                      </a:r>
                    </a:p>
                  </a:txBody>
                  <a:tcPr marL="33621" marR="33621" marT="0" marB="0"/>
                </a:tc>
                <a:tc>
                  <a:txBody>
                    <a:bodyPr/>
                    <a:lstStyle/>
                    <a:p>
                      <a:pPr>
                        <a:lnSpc>
                          <a:spcPct val="115000"/>
                        </a:lnSpc>
                        <a:spcAft>
                          <a:spcPts val="0"/>
                        </a:spcAft>
                      </a:pPr>
                      <a:endParaRPr lang="fr-FR" sz="1400" b="1" dirty="0">
                        <a:latin typeface="+mj-lt"/>
                        <a:ea typeface="Calibri"/>
                        <a:cs typeface="Times New Roman"/>
                      </a:endParaRPr>
                    </a:p>
                  </a:txBody>
                  <a:tcPr marL="33621" marR="33621" marT="0" marB="0"/>
                </a:tc>
                <a:tc>
                  <a:txBody>
                    <a:bodyPr/>
                    <a:lstStyle/>
                    <a:p>
                      <a:pPr>
                        <a:lnSpc>
                          <a:spcPct val="115000"/>
                        </a:lnSpc>
                        <a:spcAft>
                          <a:spcPts val="0"/>
                        </a:spcAft>
                      </a:pPr>
                      <a:endParaRPr lang="fr-FR" sz="1400" b="1" dirty="0">
                        <a:latin typeface="+mj-lt"/>
                        <a:ea typeface="Calibri"/>
                        <a:cs typeface="Times New Roman"/>
                      </a:endParaRPr>
                    </a:p>
                  </a:txBody>
                  <a:tcPr marL="33621" marR="33621" marT="0" marB="0"/>
                </a:tc>
                <a:extLst>
                  <a:ext uri="{0D108BD9-81ED-4DB2-BD59-A6C34878D82A}">
                    <a16:rowId xmlns="" xmlns:a16="http://schemas.microsoft.com/office/drawing/2014/main" val="10004"/>
                  </a:ext>
                </a:extLst>
              </a:tr>
            </a:tbl>
          </a:graphicData>
        </a:graphic>
      </p:graphicFrame>
      <p:sp>
        <p:nvSpPr>
          <p:cNvPr id="7" name="ZoneTexte 6"/>
          <p:cNvSpPr txBox="1"/>
          <p:nvPr/>
        </p:nvSpPr>
        <p:spPr>
          <a:xfrm>
            <a:off x="570515" y="232475"/>
            <a:ext cx="8403004" cy="584775"/>
          </a:xfrm>
          <a:prstGeom prst="rect">
            <a:avLst/>
          </a:prstGeom>
          <a:noFill/>
        </p:spPr>
        <p:txBody>
          <a:bodyPr wrap="square" rtlCol="0">
            <a:spAutoFit/>
          </a:bodyPr>
          <a:lstStyle/>
          <a:p>
            <a:r>
              <a:rPr lang="fr-FR" sz="3200" dirty="0">
                <a:latin typeface="Rockwell Condensed" panose="02060603050405020104" pitchFamily="18" charset="0"/>
              </a:rPr>
              <a:t>b. L’hédonisme de </a:t>
            </a:r>
            <a:r>
              <a:rPr lang="fr-FR" sz="3200" dirty="0" err="1">
                <a:latin typeface="Rockwell Condensed" panose="02060603050405020104" pitchFamily="18" charset="0"/>
              </a:rPr>
              <a:t>Calliclès</a:t>
            </a:r>
            <a:r>
              <a:rPr lang="fr-FR" sz="3200" dirty="0">
                <a:latin typeface="Rockwell Condensed" panose="02060603050405020104" pitchFamily="18" charset="0"/>
              </a:rPr>
              <a:t> (</a:t>
            </a:r>
            <a:r>
              <a:rPr lang="fr-FR" sz="3200" i="1" dirty="0">
                <a:latin typeface="Rockwell Condensed" panose="02060603050405020104" pitchFamily="18" charset="0"/>
              </a:rPr>
              <a:t>Gorgias</a:t>
            </a:r>
            <a:r>
              <a:rPr lang="fr-FR" sz="3200" dirty="0">
                <a:latin typeface="Rockwell Condensed" panose="02060603050405020104" pitchFamily="18" charset="0"/>
              </a:rPr>
              <a:t>, 492 a-495 c, pp.231-238)</a:t>
            </a:r>
          </a:p>
        </p:txBody>
      </p:sp>
      <p:sp>
        <p:nvSpPr>
          <p:cNvPr id="3" name="ZoneTexte 2"/>
          <p:cNvSpPr txBox="1"/>
          <p:nvPr/>
        </p:nvSpPr>
        <p:spPr>
          <a:xfrm>
            <a:off x="570515" y="1038387"/>
            <a:ext cx="5628807" cy="461665"/>
          </a:xfrm>
          <a:prstGeom prst="rect">
            <a:avLst/>
          </a:prstGeom>
          <a:noFill/>
        </p:spPr>
        <p:txBody>
          <a:bodyPr wrap="square" rtlCol="0">
            <a:spAutoFit/>
          </a:bodyPr>
          <a:lstStyle/>
          <a:p>
            <a:r>
              <a:rPr lang="fr-FR" sz="2400" u="sng" dirty="0">
                <a:latin typeface="Aharoni" panose="02010803020104030203" pitchFamily="2" charset="-79"/>
                <a:cs typeface="Aharoni" panose="02010803020104030203" pitchFamily="2" charset="-79"/>
              </a:rPr>
              <a:t>Plan et progression du texte:</a:t>
            </a:r>
          </a:p>
        </p:txBody>
      </p:sp>
    </p:spTree>
    <p:extLst>
      <p:ext uri="{BB962C8B-B14F-4D97-AF65-F5344CB8AC3E}">
        <p14:creationId xmlns="" xmlns:p14="http://schemas.microsoft.com/office/powerpoint/2010/main" val="2631644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12192000" cy="6740307"/>
          </a:xfrm>
          <a:prstGeom prst="rect">
            <a:avLst/>
          </a:prstGeom>
          <a:noFill/>
        </p:spPr>
        <p:txBody>
          <a:bodyPr wrap="square" rtlCol="0">
            <a:spAutoFit/>
          </a:bodyPr>
          <a:lstStyle/>
          <a:p>
            <a:pPr algn="just"/>
            <a:r>
              <a:rPr lang="fr-FR" b="1" dirty="0"/>
              <a:t>CALLICLÈS – si on veut vivre comme il faut, il faut laisser aller ses propres passions, si grandes soient-elles, au lieu de les réprimer. Au contraire, il faut être capable de mettre son courage et son intelligence au service de si grandes passions  et de les assouvir, elles et tous les désirs qui les accompagnent. Mais cela n’est pas, je suppose, à la portée de tout le monde. C’est pourquoi la masse des gens blâme les hommes qui vivent ainsi, gênée qu’elle est de devoir dissimuler sa propre incapacité à le faire. La masse déclare donc bien haut que l’intempérance est une vilaine chose.  C’est ainsi qu’elle réduit à l’état d’esclave les hommes dotés d’une plus forte nature que celle des hommes de la masse ; et ces derniers, qui sont eux-mêmes incapables de se procurer les plaisirs qui les combleraient, font la louange de la tempérance et de la justice à cause de leur propre lâcheté. Car pour ceux qui ont hérité du pouvoir ou qui sont dans la capacité de s’en emparer (…), pour ces hommes-là, qu’est-ce qui serait plus mauvais que la tempérance ? ce sont des hommes qui peuvent jouir de leurs biens, sans que personne n’y fasse obstacle (…) La vérité, que tu prétends chercher, Socrate, la voici : si la vie facile, l’intempérance, et la liberté de faire ce qu’on veut, demeurent dans l’impunité, ils font l’excellence et le bonheur. Tout le reste, ce ne sont que de belles idées, des convention faites par les hommes et contraires à la nature, rien que des paroles en l’air, qui ne valent rien.                                                                                          </a:t>
            </a:r>
          </a:p>
          <a:p>
            <a:pPr algn="just"/>
            <a:endParaRPr lang="fr-FR" b="1" dirty="0"/>
          </a:p>
          <a:p>
            <a:pPr algn="just"/>
            <a:r>
              <a:rPr lang="fr-FR" b="1" dirty="0"/>
              <a:t>SOCRATE— Ce n’est pas sans noblesse, </a:t>
            </a:r>
            <a:r>
              <a:rPr lang="fr-FR" b="1" dirty="0" err="1"/>
              <a:t>Calliclès</a:t>
            </a:r>
            <a:r>
              <a:rPr lang="fr-FR" b="1" dirty="0"/>
              <a:t>, que tu as exposé ton point de vue, tu as parlé franchement. Toi, en effet, tu as exposé clairement ce que les autres pensent et mais ne veulent pas dire. Je te demande donc de ne céder à rien, en aucun cas ! Comme cela, le genre de vie qu’on doit avoir paraîtra tout à fait évident. Alors expliques-moi : tu dis que, si l’on veut vivre tel qu’on est, il ne faut  pas réprimer ses passions, aussi grandes soient-telles, mais se tenir prêt à les assouvir par tous les moyens. Est-ce bien en cela que consiste [le bonheur et] l’excellence ?                                 </a:t>
            </a:r>
          </a:p>
          <a:p>
            <a:pPr algn="just"/>
            <a:endParaRPr lang="fr-FR" b="1" dirty="0"/>
          </a:p>
          <a:p>
            <a:pPr algn="just"/>
            <a:r>
              <a:rPr lang="fr-FR" b="1" dirty="0"/>
              <a:t>CALLICLÈS- Oui, je l’affirme !                                                                                                                                                                              </a:t>
            </a:r>
          </a:p>
          <a:p>
            <a:pPr algn="just"/>
            <a:endParaRPr lang="fr-FR" b="1" dirty="0"/>
          </a:p>
          <a:p>
            <a:pPr algn="just"/>
            <a:r>
              <a:rPr lang="fr-FR" b="1" dirty="0"/>
              <a:t>SOCRATE- On a donc tort de dire que ceux qui n’ont besoin de rien sont heureux.                                                         </a:t>
            </a:r>
          </a:p>
          <a:p>
            <a:pPr algn="just"/>
            <a:endParaRPr lang="fr-FR" b="1" dirty="0"/>
          </a:p>
          <a:p>
            <a:pPr algn="just"/>
            <a:r>
              <a:rPr lang="fr-FR" b="1" dirty="0"/>
              <a:t>CALLICLÈS- Oui, car, à ce compte, les pierres et les cadavres seraient très heureux.                                                                </a:t>
            </a:r>
          </a:p>
        </p:txBody>
      </p:sp>
    </p:spTree>
    <p:extLst>
      <p:ext uri="{BB962C8B-B14F-4D97-AF65-F5344CB8AC3E}">
        <p14:creationId xmlns="" xmlns:p14="http://schemas.microsoft.com/office/powerpoint/2010/main" val="2320328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12192000" cy="6986528"/>
          </a:xfrm>
          <a:prstGeom prst="rect">
            <a:avLst/>
          </a:prstGeom>
          <a:noFill/>
        </p:spPr>
        <p:txBody>
          <a:bodyPr wrap="square" rtlCol="0">
            <a:spAutoFit/>
          </a:bodyPr>
          <a:lstStyle/>
          <a:p>
            <a:pPr algn="just"/>
            <a:r>
              <a:rPr lang="fr-FR" sz="1600" b="1" dirty="0"/>
              <a:t>SOCRATE- Mais tout de même, la vie dont tu parles, c’est une vie terrible ! (…) laisse moi, te proposer une image (…).  Regarde bien si ce que tu veux dire, quand tu parles de ces deux genres de vie, une vie d’ordre et une vie de dérèglement, ne ressemble pas à la situation suivante. Suppose qu’il y ait deux hommes, qui possèdent, chacun, de nombreux tonneaux. Les tonneaux de l’un sont  en bon état et remplis, celui-ci de vin, celui-là de miel, un troisième de lait et beaucoup d’autres (…). Chaque tonneau est donc plein de ces denrées liquides qui sont rares, difficiles à obtenir, et acquises au prix de travaux pénibles. Mais, au moins, une fois que cet homme a rempli ses tonneaux, il n’a plus à verser quoique ce soit ni à s’occuper d’eux. L’autre homme, quant à lui, serait aussi capable de se procurer ce genre de denrées, mais n’ayant que des tonneaux percés et fêlés, il serait forcé de les remplir jour et nuit sans relâche, en s’infligeant les plus pénibles peines. Alors, regarde bien, si ces deux hommes représentent chacun une manière de vivre, de laquelle des deux dis-tu qu’elle est la plus heureuse ?  Est-ce la vie de l’homme déréglé ou celle de l’homme tempérant ? Mon allégorie t’amène‑</a:t>
            </a:r>
            <a:r>
              <a:rPr lang="fr-FR" sz="1600" b="1" dirty="0" err="1"/>
              <a:t>t‑elle</a:t>
            </a:r>
            <a:r>
              <a:rPr lang="fr-FR" sz="1600" b="1" dirty="0"/>
              <a:t> à reconnaître que la vie tempérante vaut mieux que la vie déréglée, ou n’es-tu pas convaincu ?                                                                                                                                                          </a:t>
            </a:r>
          </a:p>
          <a:p>
            <a:pPr algn="just"/>
            <a:endParaRPr lang="fr-FR" sz="1600" b="1" dirty="0"/>
          </a:p>
          <a:p>
            <a:pPr algn="just"/>
            <a:r>
              <a:rPr lang="fr-FR" sz="1600" b="1" dirty="0"/>
              <a:t>CALLICLÈS- Je ne le suis pas, Socrate. Car l’’homme dont tu parles, celui qui a fait le plein en lui-même et en ses tonneaux,  n’a plus aucun plaisir, il a exactement le type d’existence dont je parlais tout à l’heure : il vit comme une pierre. S’il a fait le plein, il n’éprouve plus ni joie ni peine. Au contraire, la vie de plaisir  est celle où l’on verse et on reverse autant qu’on peut dans son tonneau !                                                                                                     </a:t>
            </a:r>
          </a:p>
          <a:p>
            <a:pPr algn="just"/>
            <a:endParaRPr lang="fr-FR" sz="1600" b="1" dirty="0"/>
          </a:p>
          <a:p>
            <a:pPr algn="just"/>
            <a:r>
              <a:rPr lang="fr-FR" sz="1600" b="1" dirty="0"/>
              <a:t>SOCRATE- Mais si l’on y verse beaucoup, n’</a:t>
            </a:r>
            <a:r>
              <a:rPr lang="fr-FR" sz="1600" b="1" dirty="0" err="1"/>
              <a:t>est‑il</a:t>
            </a:r>
            <a:r>
              <a:rPr lang="fr-FR" sz="1600" b="1" dirty="0"/>
              <a:t> pas nécessaire qu’il s’en écoule beaucoup aussi et qu’il y ait de larges trous pour les écoulements ?                                                                                                                                      </a:t>
            </a:r>
          </a:p>
          <a:p>
            <a:pPr algn="just"/>
            <a:endParaRPr lang="fr-FR" sz="1600" b="1" dirty="0"/>
          </a:p>
          <a:p>
            <a:pPr algn="just"/>
            <a:r>
              <a:rPr lang="fr-FR" sz="1600" b="1" dirty="0"/>
              <a:t>CALLICLÈS- Bien sûr.                                                                                                                                                                              </a:t>
            </a:r>
          </a:p>
          <a:p>
            <a:pPr algn="just"/>
            <a:endParaRPr lang="fr-FR" sz="1600" b="1" dirty="0"/>
          </a:p>
          <a:p>
            <a:pPr algn="just"/>
            <a:r>
              <a:rPr lang="fr-FR" sz="1600" b="1" dirty="0"/>
              <a:t>SOCRATE- Alors, c’est la vie d’un pluvier, qui mange et fiente en même temps ! – non, ce n’est pas la vie d’un cadavre, même pas celle d’une pierre ! Mais dis moi encore une chose : ce dont tu parles, c’est d’avoir faim et de manger quand on a faim, n’est-ce pas ?                                                                                                                                 </a:t>
            </a:r>
          </a:p>
          <a:p>
            <a:pPr algn="just"/>
            <a:endParaRPr lang="fr-FR" sz="1600" b="1" dirty="0"/>
          </a:p>
          <a:p>
            <a:pPr algn="just"/>
            <a:r>
              <a:rPr lang="fr-FR" sz="1600" b="1" dirty="0"/>
              <a:t>CALLICLÈS- Oui.                                                                                                                                                                                          </a:t>
            </a:r>
          </a:p>
          <a:p>
            <a:pPr algn="just"/>
            <a:r>
              <a:rPr lang="fr-FR" sz="1600" b="1" dirty="0"/>
              <a:t>SOCRATE- Et avoir soif, et, quand on a soif, se désaltérer ?                                                                                                                </a:t>
            </a:r>
          </a:p>
          <a:p>
            <a:pPr algn="just"/>
            <a:endParaRPr lang="fr-FR" sz="1600" b="1" dirty="0"/>
          </a:p>
          <a:p>
            <a:pPr algn="just"/>
            <a:r>
              <a:rPr lang="fr-FR" sz="1600" b="1" dirty="0"/>
              <a:t>CALLICLÈS- Oui, mais surtout ce dont je parle, c’est de vivre dans la jouissance, d’éprouver toutes les formes de désirs et de les assouvir – voilà, c’est cela, la vie heureuse !                                                                                                            </a:t>
            </a:r>
            <a:endParaRPr lang="fr-FR" sz="1600" dirty="0"/>
          </a:p>
        </p:txBody>
      </p:sp>
    </p:spTree>
    <p:extLst>
      <p:ext uri="{BB962C8B-B14F-4D97-AF65-F5344CB8AC3E}">
        <p14:creationId xmlns="" xmlns:p14="http://schemas.microsoft.com/office/powerpoint/2010/main" val="137412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12271"/>
            <a:ext cx="12192000" cy="6370975"/>
          </a:xfrm>
          <a:prstGeom prst="rect">
            <a:avLst/>
          </a:prstGeom>
          <a:noFill/>
        </p:spPr>
        <p:txBody>
          <a:bodyPr wrap="square" rtlCol="0">
            <a:spAutoFit/>
          </a:bodyPr>
          <a:lstStyle/>
          <a:p>
            <a:pPr algn="just"/>
            <a:r>
              <a:rPr lang="fr-FR" sz="1700" b="1" dirty="0"/>
              <a:t>SOCRATE- Fort bien, très cher. Tu t’en tiens à ce que tu as dit d’abord, et tu ne ressens pas la moindre honte. Mais alors, il semble que moi non plus je n’ai pas à me sentir gêné ! – Aussi, pour commencer, réponds-moi : suppose que quelque chose démange, qu’on ait envie de se gratter, qu’on puisse se gratter autant qu’on veut et qu’on passe tout son temps à se gratter, est-ce là le bonheur de la vie ?                                                                                                          </a:t>
            </a:r>
          </a:p>
          <a:p>
            <a:pPr algn="just"/>
            <a:endParaRPr lang="fr-FR" sz="1700" b="1" dirty="0"/>
          </a:p>
          <a:p>
            <a:pPr algn="just"/>
            <a:r>
              <a:rPr lang="fr-FR" sz="1700" b="1" dirty="0"/>
              <a:t>CALLICLÈS-  Eh bien, je déclare que même la vie où on se gratte comme cela est une vie agréable ! </a:t>
            </a:r>
          </a:p>
          <a:p>
            <a:pPr algn="just"/>
            <a:endParaRPr lang="fr-FR" sz="1700" b="1" dirty="0"/>
          </a:p>
          <a:p>
            <a:pPr algn="just"/>
            <a:r>
              <a:rPr lang="fr-FR" sz="1700" b="1" dirty="0"/>
              <a:t>SOCRATE- Et si c’est une vie agréable, c’est donc aussi une vie heureuse.                                                                                  </a:t>
            </a:r>
          </a:p>
          <a:p>
            <a:pPr algn="just"/>
            <a:endParaRPr lang="fr-FR" sz="1700" b="1" dirty="0"/>
          </a:p>
          <a:p>
            <a:pPr algn="just"/>
            <a:r>
              <a:rPr lang="fr-FR" sz="1700" b="1" dirty="0"/>
              <a:t>CALLICLÈS- Oui, absolument.                                                                                                                                                            </a:t>
            </a:r>
          </a:p>
          <a:p>
            <a:pPr algn="just"/>
            <a:endParaRPr lang="fr-FR" sz="1700" b="1" dirty="0"/>
          </a:p>
          <a:p>
            <a:pPr algn="just"/>
            <a:r>
              <a:rPr lang="fr-FR" sz="1700" b="1" dirty="0"/>
              <a:t>SOCRATE- Si on se gratte la tête seulement, ou faut-il que je te demande tout ce qu’on peut se gratter d’autre ? Regarde, </a:t>
            </a:r>
            <a:r>
              <a:rPr lang="fr-FR" sz="1700" b="1" dirty="0" err="1"/>
              <a:t>Calliclès</a:t>
            </a:r>
            <a:r>
              <a:rPr lang="fr-FR" sz="1700" b="1" dirty="0"/>
              <a:t>, que répondras-tu, quand on te demandera si, après la tête, on peut se gratter tout le reste ? Bref, pour en venir au principal, avec ce genre de saletés, dis-moi, la vie des êtres obscènes, n’est-elle pas une vie affreuse, honteuse, misérable ? De ces êtres, oserais-tu tu dire qu’ils sont heureux, s’ils ont en abondance ce qu’ils désirent ?  </a:t>
            </a:r>
          </a:p>
          <a:p>
            <a:pPr algn="just"/>
            <a:endParaRPr lang="fr-FR" sz="1700" b="1" dirty="0"/>
          </a:p>
          <a:p>
            <a:pPr algn="just"/>
            <a:r>
              <a:rPr lang="fr-FR" sz="1700" b="1" dirty="0"/>
              <a:t>CALLICLÈS- Tu n’as pas honte, Socrate, d’amener la conversation vers ce genre d’horreurs ?                               </a:t>
            </a:r>
          </a:p>
          <a:p>
            <a:pPr algn="just"/>
            <a:endParaRPr lang="fr-FR" sz="1700" b="1" dirty="0"/>
          </a:p>
          <a:p>
            <a:pPr algn="just"/>
            <a:r>
              <a:rPr lang="fr-FR" sz="1700" b="1" dirty="0"/>
              <a:t>SOCRATE- Parce que c’est moi qui l’ai poussée là, ô noble individu ! N’est-ce pas plutôt celui qui affirme sans nuance que les hommes qui éprouvent la jouissance, de quelque façon qu’ils jouissent, sont des hommes heureux ? N’est-ce pas plutôt celui qui ne peut pas distinguer quels sont les plaisirs bons et quels sont les plaisirs mauvais ? Mais maintenant, dis-moi encore juste ceci : prétends-tu que l’agréable soit identique au bon, ou bien y a –t-il de l’agréable qui ne soit pas bon </a:t>
            </a:r>
            <a:endParaRPr lang="fr-FR" sz="1700" dirty="0"/>
          </a:p>
          <a:p>
            <a:pPr algn="just"/>
            <a:endParaRPr lang="fr-FR" sz="1700" b="1" dirty="0"/>
          </a:p>
          <a:p>
            <a:pPr algn="just"/>
            <a:r>
              <a:rPr lang="fr-FR" sz="1700" b="1" dirty="0"/>
              <a:t>CALLICLES - eh bien, pour ne pas être en désaccord avec ce que j’ai dit, si jamais je réponds que l’agréable est différent du bon, je déclare que c’est la même chose.                                                                                                        </a:t>
            </a:r>
          </a:p>
        </p:txBody>
      </p:sp>
    </p:spTree>
    <p:extLst>
      <p:ext uri="{BB962C8B-B14F-4D97-AF65-F5344CB8AC3E}">
        <p14:creationId xmlns="" xmlns:p14="http://schemas.microsoft.com/office/powerpoint/2010/main" val="13741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404664"/>
            <a:ext cx="12192000" cy="5293757"/>
          </a:xfrm>
          <a:prstGeom prst="rect">
            <a:avLst/>
          </a:prstGeom>
          <a:noFill/>
        </p:spPr>
        <p:txBody>
          <a:bodyPr wrap="square" rtlCol="0">
            <a:spAutoFit/>
          </a:bodyPr>
          <a:lstStyle/>
          <a:p>
            <a:pPr algn="just"/>
            <a:endParaRPr lang="fr-FR" sz="2000" b="1" dirty="0"/>
          </a:p>
          <a:p>
            <a:pPr algn="just"/>
            <a:r>
              <a:rPr lang="fr-FR" sz="2000" b="1" dirty="0"/>
              <a:t>SOCRATE- </a:t>
            </a:r>
            <a:r>
              <a:rPr lang="fr-FR" sz="2000" b="1" dirty="0" err="1"/>
              <a:t>Calliclès</a:t>
            </a:r>
            <a:r>
              <a:rPr lang="fr-FR" sz="2000" b="1" dirty="0"/>
              <a:t>, tu es en train de démolir tout ce qui avait été dit avant, et tu n’aurais même plus les qualités requises pour chercher avec moi ce qui est vrai, si tu te mets à dire des choses contraires à ce que tu penses.            </a:t>
            </a:r>
          </a:p>
          <a:p>
            <a:pPr algn="just"/>
            <a:endParaRPr lang="fr-FR" sz="2000" b="1" dirty="0"/>
          </a:p>
          <a:p>
            <a:pPr algn="just"/>
            <a:r>
              <a:rPr lang="fr-FR" sz="2000" b="1" dirty="0"/>
              <a:t>CALLICLÈS- Toi aussi, tu fais pareil, Socrate !                                                                                                                                 </a:t>
            </a:r>
          </a:p>
          <a:p>
            <a:pPr algn="just"/>
            <a:endParaRPr lang="fr-FR" sz="2000" b="1" dirty="0"/>
          </a:p>
          <a:p>
            <a:pPr algn="just"/>
            <a:r>
              <a:rPr lang="fr-FR" sz="2000" b="1" dirty="0"/>
              <a:t>SOCRATE- Eh bien, si je le fais, j’ai tort de le faire ! Et toi aussi, tu as tort ! Mais réfléchis à une chose, bienheureux </a:t>
            </a:r>
            <a:r>
              <a:rPr lang="fr-FR" sz="2000" b="1" dirty="0" err="1"/>
              <a:t>Calliclès</a:t>
            </a:r>
            <a:r>
              <a:rPr lang="fr-FR" sz="2000" b="1" dirty="0"/>
              <a:t> : le bien ne consiste pas dans une jouissance à n’importe quel prix, car sinon, si c’est le cas, il semble bien que le tas de saletés auxquelles j’ai fait allusion tout à l’heure de façon détournée, va nous tomber sur la tête, et plus encore ! CALLICLÈS- C’est ce que tu penses, toi Socrate !                                                                                                           </a:t>
            </a:r>
          </a:p>
          <a:p>
            <a:pPr algn="just"/>
            <a:endParaRPr lang="fr-FR" sz="2000" b="1" dirty="0"/>
          </a:p>
          <a:p>
            <a:pPr algn="just"/>
            <a:r>
              <a:rPr lang="fr-FR" sz="2000" b="1" dirty="0"/>
              <a:t>SOCRATE- Mais toi, </a:t>
            </a:r>
            <a:r>
              <a:rPr lang="fr-FR" sz="2000" b="1" dirty="0" err="1"/>
              <a:t>Calliclès</a:t>
            </a:r>
            <a:r>
              <a:rPr lang="fr-FR" sz="2000" b="1" dirty="0"/>
              <a:t>, </a:t>
            </a:r>
            <a:r>
              <a:rPr lang="fr-FR" sz="2000" b="1" dirty="0" err="1"/>
              <a:t>maintiens‑tu</a:t>
            </a:r>
            <a:r>
              <a:rPr lang="fr-FR" sz="2000" b="1" dirty="0"/>
              <a:t> réellement ton affirmation ?                                                                </a:t>
            </a:r>
          </a:p>
          <a:p>
            <a:pPr algn="just"/>
            <a:endParaRPr lang="fr-FR" sz="2000" b="1" dirty="0"/>
          </a:p>
          <a:p>
            <a:pPr algn="just"/>
            <a:r>
              <a:rPr lang="fr-FR" sz="2000" b="1" dirty="0"/>
              <a:t>CALLICLÈS- Oui.</a:t>
            </a:r>
          </a:p>
          <a:p>
            <a:pPr algn="just"/>
            <a:r>
              <a:rPr lang="fr-FR" sz="2000" b="1" dirty="0"/>
              <a:t> </a:t>
            </a:r>
          </a:p>
          <a:p>
            <a:pPr algn="just"/>
            <a:endParaRPr lang="fr-FR" sz="2000" dirty="0"/>
          </a:p>
          <a:p>
            <a:pPr algn="just"/>
            <a:endParaRPr lang="fr-FR" sz="2000" dirty="0"/>
          </a:p>
        </p:txBody>
      </p:sp>
    </p:spTree>
    <p:extLst>
      <p:ext uri="{BB962C8B-B14F-4D97-AF65-F5344CB8AC3E}">
        <p14:creationId xmlns="" xmlns:p14="http://schemas.microsoft.com/office/powerpoint/2010/main" val="3186639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3934963836"/>
              </p:ext>
            </p:extLst>
          </p:nvPr>
        </p:nvGraphicFramePr>
        <p:xfrm>
          <a:off x="593271" y="335643"/>
          <a:ext cx="11005458" cy="5888736"/>
        </p:xfrm>
        <a:graphic>
          <a:graphicData uri="http://schemas.openxmlformats.org/drawingml/2006/table">
            <a:tbl>
              <a:tblPr firstRow="1" bandRow="1">
                <a:tableStyleId>{5C22544A-7EE6-4342-B048-85BDC9FD1C3A}</a:tableStyleId>
              </a:tblPr>
              <a:tblGrid>
                <a:gridCol w="3668486">
                  <a:extLst>
                    <a:ext uri="{9D8B030D-6E8A-4147-A177-3AD203B41FA5}">
                      <a16:colId xmlns="" xmlns:a16="http://schemas.microsoft.com/office/drawing/2014/main" val="20000"/>
                    </a:ext>
                  </a:extLst>
                </a:gridCol>
                <a:gridCol w="3668486">
                  <a:extLst>
                    <a:ext uri="{9D8B030D-6E8A-4147-A177-3AD203B41FA5}">
                      <a16:colId xmlns="" xmlns:a16="http://schemas.microsoft.com/office/drawing/2014/main" val="20001"/>
                    </a:ext>
                  </a:extLst>
                </a:gridCol>
                <a:gridCol w="3668486">
                  <a:extLst>
                    <a:ext uri="{9D8B030D-6E8A-4147-A177-3AD203B41FA5}">
                      <a16:colId xmlns="" xmlns:a16="http://schemas.microsoft.com/office/drawing/2014/main" val="20002"/>
                    </a:ext>
                  </a:extLst>
                </a:gridCol>
              </a:tblGrid>
              <a:tr h="370840">
                <a:tc>
                  <a:txBody>
                    <a:bodyPr/>
                    <a:lstStyle/>
                    <a:p>
                      <a:pPr algn="l">
                        <a:lnSpc>
                          <a:spcPct val="115000"/>
                        </a:lnSpc>
                        <a:spcAft>
                          <a:spcPts val="0"/>
                        </a:spcAft>
                      </a:pPr>
                      <a:endParaRPr lang="fr-FR" sz="2400" b="1" dirty="0">
                        <a:latin typeface="Calibri"/>
                        <a:ea typeface="Calibri"/>
                        <a:cs typeface="Times New Roman"/>
                      </a:endParaRPr>
                    </a:p>
                  </a:txBody>
                  <a:tcPr marL="33621" marR="33621" marT="0" marB="0"/>
                </a:tc>
                <a:tc>
                  <a:txBody>
                    <a:bodyPr/>
                    <a:lstStyle/>
                    <a:p>
                      <a:pPr algn="ctr">
                        <a:lnSpc>
                          <a:spcPct val="115000"/>
                        </a:lnSpc>
                        <a:spcAft>
                          <a:spcPts val="0"/>
                        </a:spcAft>
                      </a:pPr>
                      <a:r>
                        <a:rPr lang="fr-FR" sz="2400" b="1" dirty="0" err="1">
                          <a:latin typeface="Calibri"/>
                          <a:ea typeface="Calibri"/>
                          <a:cs typeface="Times New Roman"/>
                        </a:rPr>
                        <a:t>Calliclès</a:t>
                      </a:r>
                      <a:endParaRPr lang="fr-FR" sz="2400" b="1" dirty="0">
                        <a:latin typeface="Calibri"/>
                        <a:ea typeface="Calibri"/>
                        <a:cs typeface="Times New Roman"/>
                      </a:endParaRPr>
                    </a:p>
                  </a:txBody>
                  <a:tcPr marL="33621" marR="33621" marT="0" marB="0"/>
                </a:tc>
                <a:tc>
                  <a:txBody>
                    <a:bodyPr/>
                    <a:lstStyle/>
                    <a:p>
                      <a:pPr algn="ctr">
                        <a:lnSpc>
                          <a:spcPct val="115000"/>
                        </a:lnSpc>
                        <a:spcAft>
                          <a:spcPts val="0"/>
                        </a:spcAft>
                      </a:pPr>
                      <a:r>
                        <a:rPr lang="fr-FR" sz="2400" b="1" dirty="0">
                          <a:latin typeface="Calibri"/>
                          <a:ea typeface="Calibri"/>
                          <a:cs typeface="Times New Roman"/>
                        </a:rPr>
                        <a:t>Socrate</a:t>
                      </a:r>
                    </a:p>
                  </a:txBody>
                  <a:tcPr marL="33621" marR="33621" marT="0" marB="0"/>
                </a:tc>
                <a:extLst>
                  <a:ext uri="{0D108BD9-81ED-4DB2-BD59-A6C34878D82A}">
                    <a16:rowId xmlns="" xmlns:a16="http://schemas.microsoft.com/office/drawing/2014/main" val="10000"/>
                  </a:ext>
                </a:extLst>
              </a:tr>
              <a:tr h="370840">
                <a:tc>
                  <a:txBody>
                    <a:bodyPr/>
                    <a:lstStyle/>
                    <a:p>
                      <a:pPr algn="l">
                        <a:lnSpc>
                          <a:spcPct val="115000"/>
                        </a:lnSpc>
                        <a:spcAft>
                          <a:spcPts val="0"/>
                        </a:spcAft>
                      </a:pPr>
                      <a:r>
                        <a:rPr lang="fr-FR" sz="2400" b="1" dirty="0">
                          <a:latin typeface="Calibri"/>
                          <a:ea typeface="Calibri"/>
                          <a:cs typeface="Times New Roman"/>
                        </a:rPr>
                        <a:t>Thèse générale sur le bonheur</a:t>
                      </a:r>
                    </a:p>
                  </a:txBody>
                  <a:tcPr marL="33621" marR="33621" marT="0" marB="0"/>
                </a:tc>
                <a:tc>
                  <a:txBody>
                    <a:bodyPr/>
                    <a:lstStyle/>
                    <a:p>
                      <a:pPr algn="l">
                        <a:lnSpc>
                          <a:spcPct val="115000"/>
                        </a:lnSpc>
                        <a:spcAft>
                          <a:spcPts val="0"/>
                        </a:spcAft>
                      </a:pPr>
                      <a:r>
                        <a:rPr lang="fr-FR" sz="2400" b="1" dirty="0">
                          <a:latin typeface="Calibri"/>
                          <a:ea typeface="Calibri"/>
                          <a:cs typeface="Times New Roman"/>
                        </a:rPr>
                        <a:t>La vie heureuse est celle où l’on satisfait ses désirs, tous ses désirs, surtout les plus grands</a:t>
                      </a:r>
                    </a:p>
                  </a:txBody>
                  <a:tcPr marL="33621" marR="33621" marT="0" marB="0"/>
                </a:tc>
                <a:tc>
                  <a:txBody>
                    <a:bodyPr/>
                    <a:lstStyle/>
                    <a:p>
                      <a:pPr algn="l">
                        <a:lnSpc>
                          <a:spcPct val="115000"/>
                        </a:lnSpc>
                        <a:spcAft>
                          <a:spcPts val="0"/>
                        </a:spcAft>
                      </a:pPr>
                      <a:r>
                        <a:rPr lang="fr-FR" sz="2400" b="1" dirty="0">
                          <a:latin typeface="Calibri"/>
                          <a:ea typeface="Calibri"/>
                          <a:cs typeface="Times New Roman"/>
                        </a:rPr>
                        <a:t>La vie de plaisir n’est pas une vie heureuse. La vie, pour être heureuse, doit être tempérante, sage.</a:t>
                      </a:r>
                    </a:p>
                  </a:txBody>
                  <a:tcPr marL="33621" marR="33621" marT="0" marB="0"/>
                </a:tc>
                <a:extLst>
                  <a:ext uri="{0D108BD9-81ED-4DB2-BD59-A6C34878D82A}">
                    <a16:rowId xmlns="" xmlns:a16="http://schemas.microsoft.com/office/drawing/2014/main" val="10001"/>
                  </a:ext>
                </a:extLst>
              </a:tr>
              <a:tr h="370840">
                <a:tc>
                  <a:txBody>
                    <a:bodyPr/>
                    <a:lstStyle/>
                    <a:p>
                      <a:pPr algn="l">
                        <a:lnSpc>
                          <a:spcPct val="115000"/>
                        </a:lnSpc>
                        <a:spcAft>
                          <a:spcPts val="0"/>
                        </a:spcAft>
                      </a:pPr>
                      <a:r>
                        <a:rPr lang="fr-FR" sz="2400" b="1" dirty="0">
                          <a:latin typeface="Calibri"/>
                          <a:ea typeface="Calibri"/>
                          <a:cs typeface="Times New Roman"/>
                        </a:rPr>
                        <a:t>Position sur les lois</a:t>
                      </a:r>
                    </a:p>
                  </a:txBody>
                  <a:tcPr marL="33621" marR="33621" marT="0" marB="0"/>
                </a:tc>
                <a:tc>
                  <a:txBody>
                    <a:bodyPr/>
                    <a:lstStyle/>
                    <a:p>
                      <a:pPr algn="l">
                        <a:lnSpc>
                          <a:spcPct val="115000"/>
                        </a:lnSpc>
                        <a:spcAft>
                          <a:spcPts val="0"/>
                        </a:spcAft>
                      </a:pPr>
                      <a:r>
                        <a:rPr lang="fr-FR" sz="2400" b="1" dirty="0" smtClean="0">
                          <a:latin typeface="Calibri"/>
                          <a:ea typeface="Calibri"/>
                          <a:cs typeface="Times New Roman"/>
                        </a:rPr>
                        <a:t>Les </a:t>
                      </a:r>
                      <a:r>
                        <a:rPr lang="fr-FR" sz="2400" b="1" dirty="0">
                          <a:latin typeface="Calibri"/>
                          <a:ea typeface="Calibri"/>
                          <a:cs typeface="Times New Roman"/>
                        </a:rPr>
                        <a:t>lois sont de pures conventions instituées par les faibles pour se protéger des hommes puissants. Elles n’ont aucune légitimité.</a:t>
                      </a:r>
                    </a:p>
                  </a:txBody>
                  <a:tcPr marL="33621" marR="33621" marT="0" marB="0"/>
                </a:tc>
                <a:tc>
                  <a:txBody>
                    <a:bodyPr/>
                    <a:lstStyle/>
                    <a:p>
                      <a:pPr algn="l">
                        <a:lnSpc>
                          <a:spcPct val="115000"/>
                        </a:lnSpc>
                        <a:spcAft>
                          <a:spcPts val="0"/>
                        </a:spcAft>
                      </a:pPr>
                      <a:r>
                        <a:rPr lang="fr-FR" sz="2400" b="1" dirty="0">
                          <a:latin typeface="Calibri"/>
                          <a:ea typeface="Calibri"/>
                          <a:cs typeface="Times New Roman"/>
                        </a:rPr>
                        <a:t>Les lois peuvent être objectivement justes, et non pas simplement arbitraire, ou conventionnelles</a:t>
                      </a:r>
                    </a:p>
                  </a:txBody>
                  <a:tcPr marL="33621" marR="33621" marT="0" marB="0"/>
                </a:tc>
                <a:extLst>
                  <a:ext uri="{0D108BD9-81ED-4DB2-BD59-A6C34878D82A}">
                    <a16:rowId xmlns="" xmlns:a16="http://schemas.microsoft.com/office/drawing/2014/main" val="10002"/>
                  </a:ext>
                </a:extLst>
              </a:tr>
              <a:tr h="370840">
                <a:tc>
                  <a:txBody>
                    <a:bodyPr/>
                    <a:lstStyle/>
                    <a:p>
                      <a:pPr algn="l">
                        <a:lnSpc>
                          <a:spcPct val="115000"/>
                        </a:lnSpc>
                        <a:spcAft>
                          <a:spcPts val="0"/>
                        </a:spcAft>
                      </a:pPr>
                      <a:r>
                        <a:rPr lang="fr-FR" sz="2400" b="1" dirty="0">
                          <a:latin typeface="Calibri"/>
                          <a:ea typeface="Calibri"/>
                          <a:cs typeface="Times New Roman"/>
                        </a:rPr>
                        <a:t>Position sur la morale</a:t>
                      </a:r>
                    </a:p>
                  </a:txBody>
                  <a:tcPr marL="33621" marR="33621" marT="0" marB="0"/>
                </a:tc>
                <a:tc>
                  <a:txBody>
                    <a:bodyPr/>
                    <a:lstStyle/>
                    <a:p>
                      <a:pPr algn="l">
                        <a:lnSpc>
                          <a:spcPct val="115000"/>
                        </a:lnSpc>
                        <a:spcAft>
                          <a:spcPts val="0"/>
                        </a:spcAft>
                      </a:pPr>
                      <a:r>
                        <a:rPr lang="fr-FR" sz="2400" b="1" dirty="0">
                          <a:latin typeface="Calibri"/>
                          <a:ea typeface="Calibri"/>
                          <a:cs typeface="Times New Roman"/>
                        </a:rPr>
                        <a:t>La morale est, de même, l’idéologie des faibles.</a:t>
                      </a:r>
                    </a:p>
                    <a:p>
                      <a:pPr algn="l">
                        <a:lnSpc>
                          <a:spcPct val="115000"/>
                        </a:lnSpc>
                        <a:spcAft>
                          <a:spcPts val="0"/>
                        </a:spcAft>
                      </a:pPr>
                      <a:r>
                        <a:rPr lang="fr-FR" sz="2400" b="1" dirty="0">
                          <a:latin typeface="Calibri"/>
                          <a:ea typeface="Calibri"/>
                          <a:cs typeface="Times New Roman"/>
                        </a:rPr>
                        <a:t>Eloge de l’immoralisme (intempérance et inégalité)</a:t>
                      </a:r>
                    </a:p>
                  </a:txBody>
                  <a:tcPr marL="33621" marR="33621" marT="0" marB="0"/>
                </a:tc>
                <a:tc>
                  <a:txBody>
                    <a:bodyPr/>
                    <a:lstStyle/>
                    <a:p>
                      <a:pPr algn="l">
                        <a:lnSpc>
                          <a:spcPct val="115000"/>
                        </a:lnSpc>
                        <a:spcAft>
                          <a:spcPts val="0"/>
                        </a:spcAft>
                      </a:pPr>
                      <a:r>
                        <a:rPr lang="fr-FR" sz="2400" b="1" dirty="0">
                          <a:latin typeface="Calibri"/>
                          <a:ea typeface="Calibri"/>
                          <a:cs typeface="Times New Roman"/>
                        </a:rPr>
                        <a:t>La morale peut être rationnelle, objective. </a:t>
                      </a:r>
                    </a:p>
                    <a:p>
                      <a:pPr algn="l">
                        <a:lnSpc>
                          <a:spcPct val="115000"/>
                        </a:lnSpc>
                        <a:spcAft>
                          <a:spcPts val="0"/>
                        </a:spcAft>
                      </a:pPr>
                      <a:r>
                        <a:rPr lang="fr-FR" sz="2400" b="1" dirty="0">
                          <a:latin typeface="Calibri"/>
                          <a:ea typeface="Calibri"/>
                          <a:cs typeface="Times New Roman"/>
                        </a:rPr>
                        <a:t>Eloge de la morale (tempérance et justice)</a:t>
                      </a:r>
                    </a:p>
                  </a:txBody>
                  <a:tcPr marL="33621" marR="33621" marT="0" marB="0"/>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59618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2941498912"/>
              </p:ext>
            </p:extLst>
          </p:nvPr>
        </p:nvGraphicFramePr>
        <p:xfrm>
          <a:off x="274865" y="76200"/>
          <a:ext cx="11642271" cy="6711696"/>
        </p:xfrm>
        <a:graphic>
          <a:graphicData uri="http://schemas.openxmlformats.org/drawingml/2006/table">
            <a:tbl>
              <a:tblPr firstRow="1" bandRow="1">
                <a:tableStyleId>{5C22544A-7EE6-4342-B048-85BDC9FD1C3A}</a:tableStyleId>
              </a:tblPr>
              <a:tblGrid>
                <a:gridCol w="3880757">
                  <a:extLst>
                    <a:ext uri="{9D8B030D-6E8A-4147-A177-3AD203B41FA5}">
                      <a16:colId xmlns="" xmlns:a16="http://schemas.microsoft.com/office/drawing/2014/main" val="20000"/>
                    </a:ext>
                  </a:extLst>
                </a:gridCol>
                <a:gridCol w="3880757">
                  <a:extLst>
                    <a:ext uri="{9D8B030D-6E8A-4147-A177-3AD203B41FA5}">
                      <a16:colId xmlns="" xmlns:a16="http://schemas.microsoft.com/office/drawing/2014/main" val="20001"/>
                    </a:ext>
                  </a:extLst>
                </a:gridCol>
                <a:gridCol w="3880757">
                  <a:extLst>
                    <a:ext uri="{9D8B030D-6E8A-4147-A177-3AD203B41FA5}">
                      <a16:colId xmlns="" xmlns:a16="http://schemas.microsoft.com/office/drawing/2014/main" val="20002"/>
                    </a:ext>
                  </a:extLst>
                </a:gridCol>
              </a:tblGrid>
              <a:tr h="370840">
                <a:tc>
                  <a:txBody>
                    <a:bodyPr/>
                    <a:lstStyle/>
                    <a:p>
                      <a:r>
                        <a:rPr lang="fr-FR" sz="1800" b="1" dirty="0">
                          <a:latin typeface="+mj-lt"/>
                        </a:rPr>
                        <a:t>Argument</a:t>
                      </a:r>
                      <a:r>
                        <a:rPr lang="fr-FR" sz="1800" b="1" baseline="0" dirty="0">
                          <a:latin typeface="+mj-lt"/>
                        </a:rPr>
                        <a:t> (1)</a:t>
                      </a:r>
                      <a:endParaRPr lang="fr-FR" sz="1800" b="1" dirty="0">
                        <a:latin typeface="+mj-lt"/>
                      </a:endParaRPr>
                    </a:p>
                  </a:txBody>
                  <a:tcPr/>
                </a:tc>
                <a:tc>
                  <a:txBody>
                    <a:bodyPr/>
                    <a:lstStyle/>
                    <a:p>
                      <a:endParaRPr lang="fr-FR" sz="1800" b="1">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j-lt"/>
                          <a:ea typeface="Calibri"/>
                          <a:cs typeface="Times New Roman"/>
                        </a:rPr>
                        <a:t>La vie de plaisir est malheureuse car elle implique labeur et aucune satisfaction pérenne : image du tonneau percé</a:t>
                      </a:r>
                    </a:p>
                    <a:p>
                      <a:endParaRPr lang="fr-FR" sz="1800" b="1" dirty="0">
                        <a:latin typeface="+mj-lt"/>
                      </a:endParaRPr>
                    </a:p>
                  </a:txBody>
                  <a:tcPr/>
                </a:tc>
                <a:extLst>
                  <a:ext uri="{0D108BD9-81ED-4DB2-BD59-A6C34878D82A}">
                    <a16:rowId xmlns="" xmlns:a16="http://schemas.microsoft.com/office/drawing/2014/main" val="10000"/>
                  </a:ext>
                </a:extLst>
              </a:tr>
              <a:tr h="741680">
                <a:tc>
                  <a:txBody>
                    <a:bodyPr/>
                    <a:lstStyle/>
                    <a:p>
                      <a:r>
                        <a:rPr lang="fr-FR" sz="1800" b="1" dirty="0">
                          <a:latin typeface="+mj-lt"/>
                        </a:rPr>
                        <a:t>Contre</a:t>
                      </a:r>
                      <a:r>
                        <a:rPr lang="fr-FR" sz="1800" b="1" baseline="0" dirty="0">
                          <a:latin typeface="+mj-lt"/>
                        </a:rPr>
                        <a:t> argument (1’)</a:t>
                      </a:r>
                      <a:endParaRPr lang="fr-FR" sz="18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j-lt"/>
                          <a:ea typeface="Calibri"/>
                          <a:cs typeface="Times New Roman"/>
                        </a:rPr>
                        <a:t>La vie tempérante, si elle est une vie de repos (image du tonneau plein) n’est pas satisfaisante car elle implique ennui et aucune joie. Mieux vaut des peines, d e l’action, et des plaisirs</a:t>
                      </a:r>
                    </a:p>
                    <a:p>
                      <a:endParaRPr lang="fr-FR" sz="1800" b="1" dirty="0">
                        <a:latin typeface="+mj-lt"/>
                      </a:endParaRPr>
                    </a:p>
                  </a:txBody>
                  <a:tcPr/>
                </a:tc>
                <a:tc>
                  <a:txBody>
                    <a:bodyPr/>
                    <a:lstStyle/>
                    <a:p>
                      <a:endParaRPr lang="fr-FR" sz="1800" b="1" dirty="0">
                        <a:latin typeface="+mj-lt"/>
                      </a:endParaRPr>
                    </a:p>
                  </a:txBody>
                  <a:tcPr/>
                </a:tc>
                <a:extLst>
                  <a:ext uri="{0D108BD9-81ED-4DB2-BD59-A6C34878D82A}">
                    <a16:rowId xmlns="" xmlns:a16="http://schemas.microsoft.com/office/drawing/2014/main" val="10001"/>
                  </a:ext>
                </a:extLst>
              </a:tr>
              <a:tr h="370840">
                <a:tc>
                  <a:txBody>
                    <a:bodyPr/>
                    <a:lstStyle/>
                    <a:p>
                      <a:r>
                        <a:rPr lang="fr-FR" sz="1800" b="1" dirty="0">
                          <a:latin typeface="+mj-lt"/>
                        </a:rPr>
                        <a:t>Comparaison</a:t>
                      </a:r>
                    </a:p>
                  </a:txBody>
                  <a:tcPr/>
                </a:tc>
                <a:tc>
                  <a:txBody>
                    <a:bodyPr/>
                    <a:lstStyle/>
                    <a:p>
                      <a:pPr>
                        <a:lnSpc>
                          <a:spcPct val="115000"/>
                        </a:lnSpc>
                        <a:spcAft>
                          <a:spcPts val="0"/>
                        </a:spcAft>
                      </a:pPr>
                      <a:r>
                        <a:rPr lang="fr-FR" sz="1800" b="1" dirty="0">
                          <a:latin typeface="+mj-lt"/>
                          <a:ea typeface="Calibri"/>
                          <a:cs typeface="Times New Roman"/>
                        </a:rPr>
                        <a:t>La vie tempérante est comparable à la vie d’un cadavre, ou à la condition d’une pierre</a:t>
                      </a:r>
                    </a:p>
                  </a:txBody>
                  <a:tcPr marL="33621" marR="33621" marT="0" marB="0"/>
                </a:tc>
                <a:tc>
                  <a:txBody>
                    <a:bodyPr/>
                    <a:lstStyle/>
                    <a:p>
                      <a:pPr>
                        <a:lnSpc>
                          <a:spcPct val="115000"/>
                        </a:lnSpc>
                        <a:spcAft>
                          <a:spcPts val="0"/>
                        </a:spcAft>
                      </a:pPr>
                      <a:r>
                        <a:rPr lang="fr-FR" sz="1800" b="1" dirty="0">
                          <a:latin typeface="+mj-lt"/>
                          <a:ea typeface="Calibri"/>
                          <a:cs typeface="Times New Roman"/>
                        </a:rPr>
                        <a:t>La vie de plaisir est comparable à la vie du pluvier</a:t>
                      </a:r>
                    </a:p>
                  </a:txBody>
                  <a:tcPr marL="33621" marR="33621" marT="0" marB="0"/>
                </a:tc>
                <a:extLst>
                  <a:ext uri="{0D108BD9-81ED-4DB2-BD59-A6C34878D82A}">
                    <a16:rowId xmlns="" xmlns:a16="http://schemas.microsoft.com/office/drawing/2014/main" val="10002"/>
                  </a:ext>
                </a:extLst>
              </a:tr>
              <a:tr h="370840">
                <a:tc>
                  <a:txBody>
                    <a:bodyPr/>
                    <a:lstStyle/>
                    <a:p>
                      <a:pPr>
                        <a:lnSpc>
                          <a:spcPct val="115000"/>
                        </a:lnSpc>
                        <a:spcAft>
                          <a:spcPts val="0"/>
                        </a:spcAft>
                      </a:pPr>
                      <a:r>
                        <a:rPr lang="fr-FR" sz="1800" b="1" dirty="0">
                          <a:latin typeface="+mj-lt"/>
                          <a:ea typeface="Calibri"/>
                          <a:cs typeface="Times New Roman"/>
                        </a:rPr>
                        <a:t>Argument (2) (réponse à 1’)</a:t>
                      </a:r>
                    </a:p>
                  </a:txBody>
                  <a:tcPr marL="33621" marR="33621" marT="0" marB="0"/>
                </a:tc>
                <a:tc>
                  <a:txBody>
                    <a:bodyPr/>
                    <a:lstStyle/>
                    <a:p>
                      <a:pPr>
                        <a:lnSpc>
                          <a:spcPct val="115000"/>
                        </a:lnSpc>
                        <a:spcAft>
                          <a:spcPts val="0"/>
                        </a:spcAft>
                      </a:pPr>
                      <a:endParaRPr lang="fr-FR" sz="1800" b="1" dirty="0">
                        <a:latin typeface="+mj-lt"/>
                        <a:ea typeface="Calibri"/>
                        <a:cs typeface="Times New Roman"/>
                      </a:endParaRPr>
                    </a:p>
                    <a:p>
                      <a:pPr>
                        <a:lnSpc>
                          <a:spcPct val="115000"/>
                        </a:lnSpc>
                        <a:spcAft>
                          <a:spcPts val="0"/>
                        </a:spcAft>
                      </a:pPr>
                      <a:r>
                        <a:rPr lang="fr-FR" sz="1800" b="1" dirty="0">
                          <a:latin typeface="+mj-lt"/>
                          <a:ea typeface="Calibri"/>
                          <a:cs typeface="Times New Roman"/>
                        </a:rPr>
                        <a:t>(réponse : admettons ! même une vie de grattage est heureuse)</a:t>
                      </a:r>
                    </a:p>
                  </a:txBody>
                  <a:tcPr marL="33621" marR="33621" marT="0" marB="0"/>
                </a:tc>
                <a:tc>
                  <a:txBody>
                    <a:bodyPr/>
                    <a:lstStyle/>
                    <a:p>
                      <a:pPr>
                        <a:lnSpc>
                          <a:spcPct val="115000"/>
                        </a:lnSpc>
                        <a:spcAft>
                          <a:spcPts val="0"/>
                        </a:spcAft>
                      </a:pPr>
                      <a:r>
                        <a:rPr lang="fr-FR" sz="1800" b="1">
                          <a:latin typeface="+mj-lt"/>
                          <a:ea typeface="Calibri"/>
                          <a:cs typeface="Times New Roman"/>
                        </a:rPr>
                        <a:t>Le plaisir est souvent de l’ordre du soulagement (comme le plaisir de se gratter) : c’est donc la fin d’une peine (plaisir négatif) plus qu’un  plaisir positif.</a:t>
                      </a:r>
                    </a:p>
                  </a:txBody>
                  <a:tcPr marL="33621" marR="33621" marT="0" marB="0"/>
                </a:tc>
                <a:extLst>
                  <a:ext uri="{0D108BD9-81ED-4DB2-BD59-A6C34878D82A}">
                    <a16:rowId xmlns="" xmlns:a16="http://schemas.microsoft.com/office/drawing/2014/main" val="10003"/>
                  </a:ext>
                </a:extLst>
              </a:tr>
              <a:tr h="370840">
                <a:tc>
                  <a:txBody>
                    <a:bodyPr/>
                    <a:lstStyle/>
                    <a:p>
                      <a:pPr>
                        <a:lnSpc>
                          <a:spcPct val="115000"/>
                        </a:lnSpc>
                        <a:spcAft>
                          <a:spcPts val="0"/>
                        </a:spcAft>
                      </a:pPr>
                      <a:endParaRPr lang="fr-FR" sz="1800" b="1" dirty="0">
                        <a:latin typeface="+mj-lt"/>
                        <a:ea typeface="Calibri"/>
                        <a:cs typeface="Times New Roman"/>
                      </a:endParaRPr>
                    </a:p>
                    <a:p>
                      <a:pPr>
                        <a:lnSpc>
                          <a:spcPct val="115000"/>
                        </a:lnSpc>
                        <a:spcAft>
                          <a:spcPts val="0"/>
                        </a:spcAft>
                      </a:pPr>
                      <a:r>
                        <a:rPr lang="fr-FR" sz="1800" b="1" dirty="0">
                          <a:latin typeface="+mj-lt"/>
                          <a:ea typeface="Calibri"/>
                          <a:cs typeface="Times New Roman"/>
                        </a:rPr>
                        <a:t>Argument 3</a:t>
                      </a:r>
                    </a:p>
                  </a:txBody>
                  <a:tcPr marL="33621" marR="33621" marT="0" marB="0"/>
                </a:tc>
                <a:tc>
                  <a:txBody>
                    <a:bodyPr/>
                    <a:lstStyle/>
                    <a:p>
                      <a:pPr>
                        <a:lnSpc>
                          <a:spcPct val="115000"/>
                        </a:lnSpc>
                        <a:spcAft>
                          <a:spcPts val="0"/>
                        </a:spcAft>
                      </a:pPr>
                      <a:endParaRPr lang="fr-FR" sz="1800" b="1" dirty="0">
                        <a:latin typeface="+mj-lt"/>
                        <a:ea typeface="Calibri"/>
                        <a:cs typeface="Times New Roman"/>
                      </a:endParaRPr>
                    </a:p>
                  </a:txBody>
                  <a:tcPr marL="33621" marR="33621" marT="0" marB="0"/>
                </a:tc>
                <a:tc>
                  <a:txBody>
                    <a:bodyPr/>
                    <a:lstStyle/>
                    <a:p>
                      <a:pPr>
                        <a:lnSpc>
                          <a:spcPct val="115000"/>
                        </a:lnSpc>
                        <a:spcAft>
                          <a:spcPts val="0"/>
                        </a:spcAft>
                      </a:pPr>
                      <a:r>
                        <a:rPr lang="fr-FR" sz="1800" b="1" dirty="0">
                          <a:latin typeface="+mj-lt"/>
                          <a:ea typeface="Calibri"/>
                          <a:cs typeface="Times New Roman"/>
                        </a:rPr>
                        <a:t>Si l’on soutient que n’importe quelle jouissance fait la vie heureuse, alors on doit admettre tous les plaisirs, y compris ceux dits « honteux » ou « immoraux » par la société</a:t>
                      </a:r>
                    </a:p>
                  </a:txBody>
                  <a:tcPr marL="33621" marR="33621" marT="0" marB="0"/>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3236304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200" y="1083769"/>
            <a:ext cx="11223713" cy="3724096"/>
          </a:xfrm>
          <a:prstGeom prst="rect">
            <a:avLst/>
          </a:prstGeom>
          <a:noFill/>
        </p:spPr>
        <p:txBody>
          <a:bodyPr wrap="square" rtlCol="0">
            <a:spAutoFit/>
          </a:bodyPr>
          <a:lstStyle/>
          <a:p>
            <a:pPr algn="just"/>
            <a:r>
              <a:rPr lang="fr-FR" sz="2400" b="1" dirty="0"/>
              <a:t>Pourtant, assumer un hédonisme radical dans les paroles, ce n’est pas l’assumer dans les faits. </a:t>
            </a:r>
            <a:r>
              <a:rPr lang="fr-FR" sz="2400" b="1" dirty="0">
                <a:solidFill>
                  <a:srgbClr val="FF0000"/>
                </a:solidFill>
              </a:rPr>
              <a:t>Socrate a raison : nous ne sommes pas prêts à reconnaître comme valable n’importe quel plaisir, donc n’importe quel désir. </a:t>
            </a:r>
          </a:p>
          <a:p>
            <a:pPr algn="just"/>
            <a:r>
              <a:rPr lang="fr-FR" sz="2400" b="1" dirty="0"/>
              <a:t>    - ne sont pas tous satisfaisants  (certains plaisirs peuvent être causes de souffrances).</a:t>
            </a:r>
          </a:p>
          <a:p>
            <a:pPr algn="just"/>
            <a:r>
              <a:rPr lang="fr-FR" sz="2400" b="1" dirty="0"/>
              <a:t>    - peuvent entrer en contradiction avec d’autres valeurs (des valeurs morales = cf. Kant, la recherche effrénée du plaisir peut me conduire à traiter autrui comme un simple moyen…).</a:t>
            </a:r>
          </a:p>
          <a:p>
            <a:pPr algn="just"/>
            <a:endParaRPr lang="fr-FR" sz="2400" b="1" dirty="0"/>
          </a:p>
          <a:p>
            <a:pPr algn="just"/>
            <a:endParaRPr lang="fr-FR" sz="2400" dirty="0"/>
          </a:p>
          <a:p>
            <a:pPr algn="just"/>
            <a:endParaRPr lang="fr-FR" sz="2000" dirty="0"/>
          </a:p>
        </p:txBody>
      </p:sp>
      <p:sp>
        <p:nvSpPr>
          <p:cNvPr id="3" name="ZoneTexte 2"/>
          <p:cNvSpPr txBox="1"/>
          <p:nvPr/>
        </p:nvSpPr>
        <p:spPr>
          <a:xfrm>
            <a:off x="500200" y="310243"/>
            <a:ext cx="6014900" cy="584775"/>
          </a:xfrm>
          <a:prstGeom prst="rect">
            <a:avLst/>
          </a:prstGeom>
          <a:noFill/>
        </p:spPr>
        <p:txBody>
          <a:bodyPr wrap="square" rtlCol="0">
            <a:spAutoFit/>
          </a:bodyPr>
          <a:lstStyle/>
          <a:p>
            <a:r>
              <a:rPr lang="fr-FR" sz="3200" dirty="0">
                <a:latin typeface="Calibri" panose="020F0502020204030204" pitchFamily="34" charset="0"/>
              </a:rPr>
              <a:t>▪ </a:t>
            </a:r>
            <a:r>
              <a:rPr lang="fr-FR" sz="3200" dirty="0">
                <a:latin typeface="Rockwell Condensed" panose="02060603050405020104" pitchFamily="18" charset="0"/>
              </a:rPr>
              <a:t>Contre </a:t>
            </a:r>
            <a:r>
              <a:rPr lang="fr-FR" sz="3200" dirty="0" err="1">
                <a:latin typeface="Rockwell Condensed" panose="02060603050405020104" pitchFamily="18" charset="0"/>
              </a:rPr>
              <a:t>Calliclès</a:t>
            </a:r>
            <a:r>
              <a:rPr lang="fr-FR" sz="3200" dirty="0">
                <a:latin typeface="Rockwell Condensed" panose="02060603050405020104" pitchFamily="18" charset="0"/>
              </a:rPr>
              <a:t> (la critique de Socrate) : </a:t>
            </a:r>
          </a:p>
        </p:txBody>
      </p:sp>
      <p:sp>
        <p:nvSpPr>
          <p:cNvPr id="4" name="Rectangle 3"/>
          <p:cNvSpPr/>
          <p:nvPr/>
        </p:nvSpPr>
        <p:spPr>
          <a:xfrm>
            <a:off x="500199" y="3899825"/>
            <a:ext cx="11027771" cy="2677656"/>
          </a:xfrm>
          <a:prstGeom prst="rect">
            <a:avLst/>
          </a:prstGeom>
          <a:solidFill>
            <a:srgbClr val="FFFF00">
              <a:alpha val="35000"/>
            </a:srgbClr>
          </a:solidFill>
        </p:spPr>
        <p:txBody>
          <a:bodyPr wrap="square">
            <a:spAutoFit/>
          </a:bodyPr>
          <a:lstStyle/>
          <a:p>
            <a:pPr algn="just"/>
            <a:r>
              <a:rPr lang="fr-FR" sz="2400" b="1" dirty="0">
                <a:latin typeface="Arial Black" panose="020B0A04020102020204" pitchFamily="34" charset="0"/>
              </a:rPr>
              <a:t>Annexe</a:t>
            </a:r>
            <a:r>
              <a:rPr lang="fr-FR" sz="2400" dirty="0">
                <a:latin typeface="Arial Black" panose="020B0A04020102020204" pitchFamily="34" charset="0"/>
              </a:rPr>
              <a:t> </a:t>
            </a:r>
            <a:r>
              <a:rPr lang="fr-FR" sz="2400" b="1" dirty="0">
                <a:latin typeface="Arial Black" panose="020B0A04020102020204" pitchFamily="34" charset="0"/>
              </a:rPr>
              <a:t>: la conception platonicienne du bonheur</a:t>
            </a:r>
          </a:p>
          <a:p>
            <a:pPr marL="285750" indent="-285750" algn="just">
              <a:buFontTx/>
              <a:buChar char="-"/>
            </a:pPr>
            <a:r>
              <a:rPr lang="fr-FR" sz="2400" dirty="0"/>
              <a:t>Les désirs du corps doivent être tempérés, pour ne pas nous faire souffrir. </a:t>
            </a:r>
            <a:r>
              <a:rPr lang="fr-FR" sz="2400" b="1" dirty="0"/>
              <a:t>La vertu de tempérance est donc une condition nécessaire du bonheur</a:t>
            </a:r>
          </a:p>
          <a:p>
            <a:pPr marL="285750" indent="-285750" algn="just">
              <a:buFontTx/>
              <a:buChar char="-"/>
            </a:pPr>
            <a:r>
              <a:rPr lang="fr-FR" sz="2400" dirty="0"/>
              <a:t> </a:t>
            </a:r>
            <a:r>
              <a:rPr lang="fr-FR" sz="2400" dirty="0">
                <a:solidFill>
                  <a:srgbClr val="FF0000"/>
                </a:solidFill>
              </a:rPr>
              <a:t>mais le désir comme tel n’est pas négatif</a:t>
            </a:r>
            <a:r>
              <a:rPr lang="fr-FR" sz="2400" dirty="0"/>
              <a:t>. Il faut d’ailleurs orienter le désir vers des objets intellectuels : le désir de vérité doit être cultivé. Le bonheur consiste surtout dans la sagesse : il s’agit donc d’un bonheur essentiellement </a:t>
            </a:r>
            <a:r>
              <a:rPr lang="fr-FR" sz="2400" i="1" dirty="0"/>
              <a:t>contemplatif </a:t>
            </a:r>
            <a:r>
              <a:rPr lang="fr-FR" sz="2400" b="1" dirty="0"/>
              <a:t>(cf. l’assimilation du désir à la philosophie dans </a:t>
            </a:r>
            <a:r>
              <a:rPr lang="fr-FR" sz="2400" b="1" i="1" dirty="0"/>
              <a:t>le Banquet</a:t>
            </a:r>
            <a:r>
              <a:rPr lang="fr-FR" sz="2400" b="1" dirty="0"/>
              <a:t>).</a:t>
            </a:r>
          </a:p>
        </p:txBody>
      </p:sp>
    </p:spTree>
    <p:extLst>
      <p:ext uri="{BB962C8B-B14F-4D97-AF65-F5344CB8AC3E}">
        <p14:creationId xmlns="" xmlns:p14="http://schemas.microsoft.com/office/powerpoint/2010/main" val="3216684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47" y="145659"/>
            <a:ext cx="11781633" cy="461665"/>
          </a:xfrm>
          <a:prstGeom prst="rect">
            <a:avLst/>
          </a:prstGeom>
        </p:spPr>
        <p:txBody>
          <a:bodyPr wrap="square">
            <a:spAutoFit/>
          </a:bodyPr>
          <a:lstStyle/>
          <a:p>
            <a:pPr algn="just"/>
            <a:r>
              <a:rPr lang="fr-FR" sz="2400" dirty="0">
                <a:latin typeface="Rockwell Extra Bold" panose="02060903040505020403" pitchFamily="18" charset="0"/>
              </a:rPr>
              <a:t>2) Le désir nous rend-il malheureux ? </a:t>
            </a:r>
            <a:endParaRPr lang="fr-FR" sz="2400" dirty="0"/>
          </a:p>
        </p:txBody>
      </p:sp>
      <p:sp>
        <p:nvSpPr>
          <p:cNvPr id="3" name="ZoneTexte 2"/>
          <p:cNvSpPr txBox="1"/>
          <p:nvPr/>
        </p:nvSpPr>
        <p:spPr>
          <a:xfrm>
            <a:off x="276047" y="697074"/>
            <a:ext cx="9602739" cy="584775"/>
          </a:xfrm>
          <a:prstGeom prst="rect">
            <a:avLst/>
          </a:prstGeom>
          <a:noFill/>
        </p:spPr>
        <p:txBody>
          <a:bodyPr wrap="square" rtlCol="0">
            <a:spAutoFit/>
          </a:bodyPr>
          <a:lstStyle/>
          <a:p>
            <a:pPr algn="just"/>
            <a:r>
              <a:rPr lang="fr-FR" sz="3200" dirty="0">
                <a:ln w="0"/>
                <a:latin typeface="Rockwell Condensed" panose="02060603050405020104" pitchFamily="18" charset="0"/>
              </a:rPr>
              <a:t>a. Une thèse radicale : le désir est souffrance (</a:t>
            </a:r>
            <a:r>
              <a:rPr lang="fr-FR" sz="3200" b="1" dirty="0">
                <a:ln w="0"/>
                <a:latin typeface="Rockwell Condensed" panose="02060603050405020104" pitchFamily="18" charset="0"/>
              </a:rPr>
              <a:t>Schopenhauer</a:t>
            </a:r>
            <a:r>
              <a:rPr lang="fr-FR" sz="3200" dirty="0">
                <a:ln w="0"/>
                <a:latin typeface="Rockwell Condensed" panose="02060603050405020104" pitchFamily="18" charset="0"/>
              </a:rPr>
              <a:t>)</a:t>
            </a:r>
          </a:p>
        </p:txBody>
      </p:sp>
      <p:pic>
        <p:nvPicPr>
          <p:cNvPr id="4" name="Picture 7"/>
          <p:cNvPicPr>
            <a:picLocks noChangeAspect="1" noChangeArrowheads="1"/>
          </p:cNvPicPr>
          <p:nvPr/>
        </p:nvPicPr>
        <p:blipFill>
          <a:blip r:embed="rId2" cstate="print"/>
          <a:srcRect/>
          <a:stretch>
            <a:fillRect/>
          </a:stretch>
        </p:blipFill>
        <p:spPr bwMode="auto">
          <a:xfrm>
            <a:off x="7877742" y="1547306"/>
            <a:ext cx="4002088" cy="4924425"/>
          </a:xfrm>
          <a:prstGeom prst="rect">
            <a:avLst/>
          </a:prstGeom>
          <a:ln>
            <a:noFill/>
          </a:ln>
          <a:effectLst>
            <a:outerShdw blurRad="292100" dist="139700" dir="2700000" algn="tl" rotWithShape="0">
              <a:srgbClr val="333333">
                <a:alpha val="65000"/>
              </a:srgbClr>
            </a:outerShdw>
          </a:effectLst>
        </p:spPr>
      </p:pic>
      <p:sp>
        <p:nvSpPr>
          <p:cNvPr id="5" name="Text Box 8"/>
          <p:cNvSpPr txBox="1">
            <a:spLocks noChangeArrowheads="1"/>
          </p:cNvSpPr>
          <p:nvPr/>
        </p:nvSpPr>
        <p:spPr bwMode="auto">
          <a:xfrm>
            <a:off x="276047" y="1281849"/>
            <a:ext cx="7440386" cy="5455340"/>
          </a:xfrm>
          <a:prstGeom prst="rect">
            <a:avLst/>
          </a:prstGeom>
          <a:noFill/>
          <a:ln w="9525">
            <a:noFill/>
            <a:miter lim="800000"/>
            <a:headEnd/>
            <a:tailEnd/>
          </a:ln>
          <a:effectLst/>
        </p:spPr>
        <p:txBody>
          <a:bodyPr wrap="square">
            <a:spAutoFit/>
          </a:bodyPr>
          <a:lstStyle/>
          <a:p>
            <a:pPr algn="just">
              <a:spcBef>
                <a:spcPct val="50000"/>
              </a:spcBef>
            </a:pPr>
            <a:r>
              <a:rPr lang="fr-FR" sz="1700" dirty="0">
                <a:cs typeface="Times New Roman" pitchFamily="18" charset="0"/>
              </a:rPr>
              <a:t>« Tout vouloir procède d’un besoin, c’est-à-dire d’une privation, c’est-à-dire d’une souffrance. La satisfaction y met fin ; mais pour un désir qui est satisfait, dix au moins sont contrariés ; de plus, le désir est long, et ses exigences tendent à l’infini ; la satisfaction est courte, et elle est parcimonieusement mesurée. Mais ce contentement suprême lui-même n’est qu’apparent : le désir satisfait fait aussitôt place à un nouveau désir ; le premier est une déception reconnue, le second une déception non encore reconnue. La satisfaction d’aucun souhait ne peut procurer de contentement durable et inaltérable. C’est comme l’aumône qu’on jette à un mendiant : elle lui sauve aujourd’hui la vie pour prolonger sa misère jusqu’à demain. – Tant que notre conscience est remplie par notre volonté, tant que nous sommes asservis à l’impulsion du désir, aux espérances et aux craintes continuelles qu’il fait naître, tant que nous sommes des sujets du vouloir, il n’y a pour nous ni bonheur durable, ni repos. Poursuivre ou fuir, craindre le malheur ou chercher la jouissance, c’est en réalité tout un ; l’inquiétude d’une volonté toujours exigeante, sous quelque forme qu’elle se manifeste, emplit et trouble sans cesse la conscience ; or sans repos le véritable bonheur est impossible. Ainsi le sujet du vouloir ressemble à Ixion attaché à une roue qui ne cesse de tourner, aux Danaïdes qui puisent toujours pour emplir leur tonneau, à Tantale éternellement altéré ».</a:t>
            </a:r>
            <a:r>
              <a:rPr lang="fr-FR" sz="1700" dirty="0"/>
              <a:t> </a:t>
            </a:r>
          </a:p>
          <a:p>
            <a:pPr algn="just">
              <a:spcBef>
                <a:spcPct val="50000"/>
              </a:spcBef>
            </a:pPr>
            <a:r>
              <a:rPr lang="fr-FR" sz="1700" b="1" dirty="0">
                <a:cs typeface="Times New Roman" pitchFamily="18" charset="0"/>
              </a:rPr>
              <a:t>Arthur Schopenhauer</a:t>
            </a:r>
            <a:r>
              <a:rPr lang="fr-FR" sz="1700" i="1" dirty="0">
                <a:cs typeface="Times New Roman" pitchFamily="18" charset="0"/>
              </a:rPr>
              <a:t>, </a:t>
            </a:r>
            <a:r>
              <a:rPr lang="fr-FR" sz="1700" b="1" i="1" dirty="0">
                <a:cs typeface="Times New Roman" pitchFamily="18" charset="0"/>
              </a:rPr>
              <a:t>Le Monde comme Volonté et comme Représentation</a:t>
            </a:r>
            <a:r>
              <a:rPr lang="fr-FR" sz="1700" dirty="0">
                <a:cs typeface="Times New Roman" pitchFamily="18" charset="0"/>
              </a:rPr>
              <a:t>, t. 1, chap. 57.</a:t>
            </a:r>
            <a:endParaRPr lang="fr-FR" sz="1700" dirty="0"/>
          </a:p>
        </p:txBody>
      </p:sp>
    </p:spTree>
    <p:extLst>
      <p:ext uri="{BB962C8B-B14F-4D97-AF65-F5344CB8AC3E}">
        <p14:creationId xmlns="" xmlns:p14="http://schemas.microsoft.com/office/powerpoint/2010/main" val="25959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149778" y="60435"/>
            <a:ext cx="7786407" cy="6617196"/>
          </a:xfrm>
          <a:prstGeom prst="rect">
            <a:avLst/>
          </a:prstGeom>
          <a:noFill/>
          <a:ln w="9525">
            <a:noFill/>
            <a:miter lim="800000"/>
            <a:headEnd/>
            <a:tailEnd/>
          </a:ln>
          <a:effectLst/>
        </p:spPr>
        <p:txBody>
          <a:bodyPr wrap="square">
            <a:spAutoFit/>
          </a:bodyPr>
          <a:lstStyle/>
          <a:p>
            <a:pPr algn="just" eaLnBrk="0" hangingPunct="0"/>
            <a:r>
              <a:rPr lang="fr-FR" sz="2000" dirty="0">
                <a:cs typeface="Times New Roman" pitchFamily="18" charset="0"/>
              </a:rPr>
              <a:t>« Tout vouloir procède d’un besoin, c’est-à-dire d’une privation, c’est-à-dire d’une souffrance. La satisfaction y met fin ; mais pour un désir qui est satisfait, dix au moins sont contrariés ; de plus, le désir est long, et ses exigences tendent à l’infini ; la satisfaction est courte, et elle est parcimonieusement mesurée. Mais ce contentement suprême lui-même n’est qu’apparent : le désir satisfait fait </a:t>
            </a:r>
            <a:r>
              <a:rPr lang="fr-FR" sz="2400" dirty="0">
                <a:cs typeface="Times New Roman" pitchFamily="18" charset="0"/>
              </a:rPr>
              <a:t>aussitôt</a:t>
            </a:r>
            <a:r>
              <a:rPr lang="fr-FR" sz="2000" dirty="0">
                <a:cs typeface="Times New Roman" pitchFamily="18" charset="0"/>
              </a:rPr>
              <a:t> place à un nouveau désir ; le premier est une déception reconnue, le second une déception non encore reconnue. </a:t>
            </a:r>
            <a:r>
              <a:rPr lang="fr-FR" sz="2000" b="1" dirty="0">
                <a:cs typeface="Times New Roman" pitchFamily="18" charset="0"/>
              </a:rPr>
              <a:t>La satisfaction d’aucun souhait ne peut procurer de contentement durable et inaltérable</a:t>
            </a:r>
            <a:r>
              <a:rPr lang="fr-FR" sz="2000" dirty="0">
                <a:cs typeface="Times New Roman" pitchFamily="18" charset="0"/>
              </a:rPr>
              <a:t>. C’est comme l’aumône qu’on jette à un mendiant : elle lui sauve aujourd’hui la vie pour prolonger sa misère jusqu’à demain. – </a:t>
            </a:r>
            <a:r>
              <a:rPr lang="fr-FR" sz="2000" b="1" dirty="0">
                <a:cs typeface="Times New Roman" pitchFamily="18" charset="0"/>
              </a:rPr>
              <a:t>Tant que notre conscience est remplie par notre volonté, tant que nous sommes asservis à l’impulsion du désir, aux espérances et aux craintes continuelles qu’il fait naître, tant que nous sommes des sujets du vouloir, il n’y a pour nous ni bonheur durable, ni repos</a:t>
            </a:r>
            <a:r>
              <a:rPr lang="fr-FR" sz="2000" dirty="0">
                <a:cs typeface="Times New Roman" pitchFamily="18" charset="0"/>
              </a:rPr>
              <a:t>. Poursuivre ou fuir, craindre le malheur ou chercher la jouissance, c’est en réalité tout un ; l’inquiétude d’une volonté toujours exigeante, sous quelque forme qu’elle se manifeste, emplit et trouble sans cesse la conscience ; or sans repos le véritable bonheur est impossible. Ainsi le sujet du vouloir ressemble à Ixion attaché à une roue qui ne cesse de tourner, aux Danaïdes qui puisent toujours pour emplir leur tonneau, à Tantale éternellement altéré ».</a:t>
            </a:r>
            <a:endParaRPr lang="fr-FR" sz="2800" dirty="0">
              <a:latin typeface="Times New Roman" pitchFamily="18" charset="0"/>
            </a:endParaRPr>
          </a:p>
        </p:txBody>
      </p:sp>
      <p:sp>
        <p:nvSpPr>
          <p:cNvPr id="4102" name="Line 6"/>
          <p:cNvSpPr>
            <a:spLocks noChangeShapeType="1"/>
          </p:cNvSpPr>
          <p:nvPr/>
        </p:nvSpPr>
        <p:spPr bwMode="auto">
          <a:xfrm>
            <a:off x="4114800" y="533400"/>
            <a:ext cx="0" cy="2895600"/>
          </a:xfrm>
          <a:prstGeom prst="line">
            <a:avLst/>
          </a:prstGeom>
          <a:noFill/>
          <a:ln w="9525">
            <a:solidFill>
              <a:schemeClr val="tx1"/>
            </a:solidFill>
            <a:round/>
            <a:headEnd/>
            <a:tailEnd/>
          </a:ln>
          <a:effectLst/>
        </p:spPr>
        <p:txBody>
          <a:bodyPr/>
          <a:lstStyle/>
          <a:p>
            <a:endParaRPr lang="fr-FR"/>
          </a:p>
        </p:txBody>
      </p:sp>
      <p:sp>
        <p:nvSpPr>
          <p:cNvPr id="4104" name="Line 8"/>
          <p:cNvSpPr>
            <a:spLocks noChangeShapeType="1"/>
          </p:cNvSpPr>
          <p:nvPr/>
        </p:nvSpPr>
        <p:spPr bwMode="auto">
          <a:xfrm flipH="1">
            <a:off x="658586" y="3559629"/>
            <a:ext cx="6248400" cy="0"/>
          </a:xfrm>
          <a:prstGeom prst="line">
            <a:avLst/>
          </a:prstGeom>
          <a:noFill/>
          <a:ln w="9525">
            <a:solidFill>
              <a:schemeClr val="tx1"/>
            </a:solidFill>
            <a:round/>
            <a:headEnd/>
            <a:tailEnd/>
          </a:ln>
          <a:effectLst/>
        </p:spPr>
        <p:txBody>
          <a:bodyPr/>
          <a:lstStyle/>
          <a:p>
            <a:endParaRPr lang="fr-FR"/>
          </a:p>
        </p:txBody>
      </p:sp>
      <p:sp>
        <p:nvSpPr>
          <p:cNvPr id="4106" name="Line 10"/>
          <p:cNvSpPr>
            <a:spLocks noChangeShapeType="1"/>
          </p:cNvSpPr>
          <p:nvPr/>
        </p:nvSpPr>
        <p:spPr bwMode="auto">
          <a:xfrm>
            <a:off x="4114800" y="3429000"/>
            <a:ext cx="0" cy="2743200"/>
          </a:xfrm>
          <a:prstGeom prst="line">
            <a:avLst/>
          </a:prstGeom>
          <a:noFill/>
          <a:ln w="9525">
            <a:solidFill>
              <a:schemeClr val="tx1"/>
            </a:solidFill>
            <a:round/>
            <a:headEnd/>
            <a:tailEnd/>
          </a:ln>
          <a:effectLst/>
        </p:spPr>
        <p:txBody>
          <a:bodyPr/>
          <a:lstStyle/>
          <a:p>
            <a:endParaRPr lang="fr-FR"/>
          </a:p>
        </p:txBody>
      </p:sp>
      <p:sp>
        <p:nvSpPr>
          <p:cNvPr id="4108" name="Text Box 12"/>
          <p:cNvSpPr txBox="1">
            <a:spLocks noChangeArrowheads="1"/>
          </p:cNvSpPr>
          <p:nvPr/>
        </p:nvSpPr>
        <p:spPr bwMode="auto">
          <a:xfrm>
            <a:off x="533400" y="1057870"/>
            <a:ext cx="2873188" cy="1384995"/>
          </a:xfrm>
          <a:prstGeom prst="rect">
            <a:avLst/>
          </a:prstGeom>
          <a:noFill/>
          <a:ln w="9525">
            <a:noFill/>
            <a:miter lim="800000"/>
            <a:headEnd/>
            <a:tailEnd/>
          </a:ln>
          <a:effectLst/>
        </p:spPr>
        <p:txBody>
          <a:bodyPr wrap="square">
            <a:spAutoFit/>
          </a:bodyPr>
          <a:lstStyle/>
          <a:p>
            <a:pPr>
              <a:spcBef>
                <a:spcPct val="50000"/>
              </a:spcBef>
            </a:pPr>
            <a:r>
              <a:rPr lang="fr-FR" sz="2800" b="1" i="1" dirty="0">
                <a:cs typeface="Times New Roman" pitchFamily="18" charset="0"/>
              </a:rPr>
              <a:t>De l’insatisfaction constitutive des désirs</a:t>
            </a:r>
            <a:endParaRPr lang="fr-FR" sz="2800" dirty="0">
              <a:latin typeface="Times New Roman" pitchFamily="18" charset="0"/>
            </a:endParaRPr>
          </a:p>
        </p:txBody>
      </p:sp>
      <p:sp>
        <p:nvSpPr>
          <p:cNvPr id="4109" name="Text Box 13"/>
          <p:cNvSpPr txBox="1">
            <a:spLocks noChangeArrowheads="1"/>
          </p:cNvSpPr>
          <p:nvPr/>
        </p:nvSpPr>
        <p:spPr bwMode="auto">
          <a:xfrm>
            <a:off x="533400" y="4114801"/>
            <a:ext cx="2503714" cy="1815882"/>
          </a:xfrm>
          <a:prstGeom prst="rect">
            <a:avLst/>
          </a:prstGeom>
          <a:noFill/>
          <a:ln w="9525">
            <a:noFill/>
            <a:miter lim="800000"/>
            <a:headEnd/>
            <a:tailEnd/>
          </a:ln>
          <a:effectLst/>
        </p:spPr>
        <p:txBody>
          <a:bodyPr wrap="square">
            <a:spAutoFit/>
          </a:bodyPr>
          <a:lstStyle/>
          <a:p>
            <a:pPr>
              <a:spcBef>
                <a:spcPct val="50000"/>
              </a:spcBef>
            </a:pPr>
            <a:r>
              <a:rPr lang="fr-FR" sz="2800" b="1" i="1" dirty="0">
                <a:cs typeface="Times New Roman" pitchFamily="18" charset="0"/>
              </a:rPr>
              <a:t>On ne peut être heureux si l’on reste assujetti à nos désirs</a:t>
            </a:r>
            <a:endParaRPr lang="fr-FR" sz="2800" i="1" dirty="0">
              <a:latin typeface="Times New Roman" pitchFamily="18" charset="0"/>
            </a:endParaRPr>
          </a:p>
        </p:txBody>
      </p:sp>
    </p:spTree>
    <p:extLst>
      <p:ext uri="{BB962C8B-B14F-4D97-AF65-F5344CB8AC3E}">
        <p14:creationId xmlns="" xmlns:p14="http://schemas.microsoft.com/office/powerpoint/2010/main" val="1067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4" grpId="0" animBg="1"/>
      <p:bldP spid="4108" grpId="0"/>
      <p:bldP spid="4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826" y="234042"/>
            <a:ext cx="9209733" cy="646331"/>
          </a:xfrm>
          <a:prstGeom prst="rect">
            <a:avLst/>
          </a:prstGeom>
          <a:noFill/>
        </p:spPr>
        <p:txBody>
          <a:bodyPr wrap="square" rtlCol="0">
            <a:spAutoFit/>
          </a:bodyPr>
          <a:lstStyle/>
          <a:p>
            <a:r>
              <a:rPr lang="fr-FR" sz="3600" dirty="0">
                <a:latin typeface="Rockwell Condensed" panose="02060603050405020104" pitchFamily="18" charset="0"/>
              </a:rPr>
              <a:t>Ce qui veut donc dire qu’… </a:t>
            </a:r>
          </a:p>
        </p:txBody>
      </p:sp>
      <p:sp>
        <p:nvSpPr>
          <p:cNvPr id="4" name="ZoneTexte 3"/>
          <p:cNvSpPr txBox="1"/>
          <p:nvPr/>
        </p:nvSpPr>
        <p:spPr>
          <a:xfrm>
            <a:off x="834190" y="1210997"/>
            <a:ext cx="4880810" cy="2062103"/>
          </a:xfrm>
          <a:prstGeom prst="rect">
            <a:avLst/>
          </a:prstGeom>
          <a:noFill/>
        </p:spPr>
        <p:txBody>
          <a:bodyPr wrap="square" rtlCol="0">
            <a:spAutoFit/>
          </a:bodyPr>
          <a:lstStyle/>
          <a:p>
            <a:pPr algn="just"/>
            <a:r>
              <a:rPr lang="fr-FR" sz="3200" dirty="0">
                <a:latin typeface="Aharoni" panose="02010803020104030203" pitchFamily="2" charset="-79"/>
                <a:cs typeface="Aharoni" panose="02010803020104030203" pitchFamily="2" charset="-79"/>
              </a:rPr>
              <a:t>1. On peut désirer des choses dont on n’a pas vraiment besoin</a:t>
            </a:r>
          </a:p>
          <a:p>
            <a:pPr algn="just"/>
            <a:r>
              <a:rPr lang="fr-FR" sz="3200" dirty="0">
                <a:cs typeface="Aharoni" panose="02010803020104030203" pitchFamily="2" charset="-79"/>
              </a:rPr>
              <a:t>Ex. : produits de luxe</a:t>
            </a:r>
          </a:p>
        </p:txBody>
      </p:sp>
      <p:sp>
        <p:nvSpPr>
          <p:cNvPr id="5" name="ZoneTexte 4"/>
          <p:cNvSpPr txBox="1"/>
          <p:nvPr/>
        </p:nvSpPr>
        <p:spPr>
          <a:xfrm>
            <a:off x="6496192" y="1210997"/>
            <a:ext cx="5407939" cy="1569660"/>
          </a:xfrm>
          <a:prstGeom prst="rect">
            <a:avLst/>
          </a:prstGeom>
          <a:noFill/>
        </p:spPr>
        <p:txBody>
          <a:bodyPr wrap="square" rtlCol="0">
            <a:spAutoFit/>
          </a:bodyPr>
          <a:lstStyle/>
          <a:p>
            <a:pPr algn="just"/>
            <a:r>
              <a:rPr lang="fr-FR" sz="3200" dirty="0">
                <a:latin typeface="Aharoni" panose="02010803020104030203" pitchFamily="2" charset="-79"/>
                <a:cs typeface="Aharoni" panose="02010803020104030203" pitchFamily="2" charset="-79"/>
              </a:rPr>
              <a:t>2. On peut ne pas désirer des choses dont on a pourtant besoin</a:t>
            </a:r>
          </a:p>
        </p:txBody>
      </p:sp>
      <p:pic>
        <p:nvPicPr>
          <p:cNvPr id="8" name="Imag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5826" y="3273100"/>
            <a:ext cx="3501300" cy="2622594"/>
          </a:xfrm>
          <a:prstGeom prst="rect">
            <a:avLst/>
          </a:prstGeom>
        </p:spPr>
      </p:pic>
      <p:pic>
        <p:nvPicPr>
          <p:cNvPr id="9" name="Imag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62686" y="4190081"/>
            <a:ext cx="3097482" cy="2125946"/>
          </a:xfrm>
          <a:prstGeom prst="rect">
            <a:avLst/>
          </a:prstGeom>
        </p:spPr>
      </p:pic>
      <p:sp>
        <p:nvSpPr>
          <p:cNvPr id="11" name="ZoneTexte 10"/>
          <p:cNvSpPr txBox="1"/>
          <p:nvPr/>
        </p:nvSpPr>
        <p:spPr>
          <a:xfrm>
            <a:off x="6496192" y="3335250"/>
            <a:ext cx="5407939" cy="2000548"/>
          </a:xfrm>
          <a:prstGeom prst="rect">
            <a:avLst/>
          </a:prstGeom>
          <a:noFill/>
        </p:spPr>
        <p:txBody>
          <a:bodyPr wrap="square" rtlCol="0">
            <a:spAutoFit/>
          </a:bodyPr>
          <a:lstStyle/>
          <a:p>
            <a:pPr algn="just"/>
            <a:r>
              <a:rPr lang="fr-FR" sz="3200" dirty="0">
                <a:latin typeface="Aharoni" panose="02010803020104030203" pitchFamily="2" charset="-79"/>
                <a:cs typeface="Aharoni" panose="02010803020104030203" pitchFamily="2" charset="-79"/>
              </a:rPr>
              <a:t>3. On peut désirer </a:t>
            </a:r>
            <a:r>
              <a:rPr lang="fr-FR" sz="3200" i="1" dirty="0">
                <a:latin typeface="Aharoni" panose="02010803020104030203" pitchFamily="2" charset="-79"/>
                <a:cs typeface="Aharoni" panose="02010803020104030203" pitchFamily="2" charset="-79"/>
              </a:rPr>
              <a:t>plus</a:t>
            </a:r>
            <a:r>
              <a:rPr lang="fr-FR" sz="3200" dirty="0">
                <a:latin typeface="Aharoni" panose="02010803020104030203" pitchFamily="2" charset="-79"/>
                <a:cs typeface="Aharoni" panose="02010803020104030203" pitchFamily="2" charset="-79"/>
              </a:rPr>
              <a:t> que ce dont on a vraiment besoin</a:t>
            </a:r>
          </a:p>
          <a:p>
            <a:pPr algn="just"/>
            <a:endParaRPr lang="fr-FR" sz="2800" dirty="0">
              <a:cs typeface="Aharoni" panose="02010803020104030203" pitchFamily="2" charset="-79"/>
            </a:endParaRPr>
          </a:p>
        </p:txBody>
      </p:sp>
    </p:spTree>
    <p:extLst>
      <p:ext uri="{BB962C8B-B14F-4D97-AF65-F5344CB8AC3E}">
        <p14:creationId xmlns="" xmlns:p14="http://schemas.microsoft.com/office/powerpoint/2010/main" val="127064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19" y="211662"/>
            <a:ext cx="11145823" cy="523220"/>
          </a:xfrm>
          <a:prstGeom prst="rect">
            <a:avLst/>
          </a:prstGeom>
          <a:noFill/>
        </p:spPr>
        <p:txBody>
          <a:bodyPr wrap="square" rtlCol="0">
            <a:spAutoFit/>
          </a:bodyPr>
          <a:lstStyle/>
          <a:p>
            <a:r>
              <a:rPr lang="fr-FR" sz="2800" b="1" dirty="0">
                <a:latin typeface="Aharoni" panose="02010803020104030203" pitchFamily="2" charset="-79"/>
                <a:cs typeface="Aharoni" panose="02010803020104030203" pitchFamily="2" charset="-79"/>
              </a:rPr>
              <a:t>Le désir est nécessairement insatisfait car…</a:t>
            </a:r>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04380" y="734882"/>
            <a:ext cx="3477080" cy="4931132"/>
          </a:xfrm>
          <a:prstGeom prst="rect">
            <a:avLst/>
          </a:prstGeom>
        </p:spPr>
      </p:pic>
      <p:sp>
        <p:nvSpPr>
          <p:cNvPr id="4" name="Rectangle 3"/>
          <p:cNvSpPr/>
          <p:nvPr/>
        </p:nvSpPr>
        <p:spPr>
          <a:xfrm>
            <a:off x="761999" y="956850"/>
            <a:ext cx="6847115" cy="954107"/>
          </a:xfrm>
          <a:prstGeom prst="rect">
            <a:avLst/>
          </a:prstGeom>
        </p:spPr>
        <p:txBody>
          <a:bodyPr wrap="square">
            <a:spAutoFit/>
          </a:bodyPr>
          <a:lstStyle/>
          <a:p>
            <a:pPr marL="285750" indent="-285750">
              <a:buFontTx/>
              <a:buChar char="-"/>
            </a:pPr>
            <a:r>
              <a:rPr lang="fr-FR" sz="2800" b="1" dirty="0" err="1">
                <a:latin typeface="Aharoni" panose="02010803020104030203" pitchFamily="2" charset="-79"/>
                <a:cs typeface="Aharoni" panose="02010803020104030203" pitchFamily="2" charset="-79"/>
              </a:rPr>
              <a:t>arg</a:t>
            </a:r>
            <a:r>
              <a:rPr lang="fr-FR" sz="2800" b="1" dirty="0">
                <a:latin typeface="Aharoni" panose="02010803020104030203" pitchFamily="2" charset="-79"/>
                <a:cs typeface="Aharoni" panose="02010803020104030203" pitchFamily="2" charset="-79"/>
              </a:rPr>
              <a:t> 1: la satisfaction d’un désir exclut celle d’autres désirs</a:t>
            </a:r>
          </a:p>
        </p:txBody>
      </p:sp>
      <p:sp>
        <p:nvSpPr>
          <p:cNvPr id="5" name="Rectangle 4"/>
          <p:cNvSpPr/>
          <p:nvPr/>
        </p:nvSpPr>
        <p:spPr>
          <a:xfrm>
            <a:off x="761998" y="2104579"/>
            <a:ext cx="6847115" cy="954107"/>
          </a:xfrm>
          <a:prstGeom prst="rect">
            <a:avLst/>
          </a:prstGeom>
        </p:spPr>
        <p:txBody>
          <a:bodyPr wrap="square">
            <a:spAutoFit/>
          </a:bodyPr>
          <a:lstStyle/>
          <a:p>
            <a:pPr marL="285750" indent="-285750">
              <a:buFontTx/>
              <a:buChar char="-"/>
            </a:pPr>
            <a:r>
              <a:rPr lang="fr-FR" sz="2800" b="1" dirty="0" err="1">
                <a:latin typeface="Aharoni" panose="02010803020104030203" pitchFamily="2" charset="-79"/>
                <a:cs typeface="Aharoni" panose="02010803020104030203" pitchFamily="2" charset="-79"/>
              </a:rPr>
              <a:t>arg</a:t>
            </a:r>
            <a:r>
              <a:rPr lang="fr-FR" sz="2800" b="1" dirty="0">
                <a:latin typeface="Aharoni" panose="02010803020104030203" pitchFamily="2" charset="-79"/>
                <a:cs typeface="Aharoni" panose="02010803020104030203" pitchFamily="2" charset="-79"/>
              </a:rPr>
              <a:t> 2 : le désir est long, la satisfaction est courte</a:t>
            </a:r>
          </a:p>
        </p:txBody>
      </p:sp>
      <p:sp>
        <p:nvSpPr>
          <p:cNvPr id="6" name="Rectangle 5"/>
          <p:cNvSpPr/>
          <p:nvPr/>
        </p:nvSpPr>
        <p:spPr>
          <a:xfrm>
            <a:off x="761997" y="3252308"/>
            <a:ext cx="6847115" cy="954107"/>
          </a:xfrm>
          <a:prstGeom prst="rect">
            <a:avLst/>
          </a:prstGeom>
        </p:spPr>
        <p:txBody>
          <a:bodyPr wrap="square">
            <a:spAutoFit/>
          </a:bodyPr>
          <a:lstStyle/>
          <a:p>
            <a:pPr marL="285750" indent="-285750">
              <a:buFontTx/>
              <a:buChar char="-"/>
            </a:pPr>
            <a:r>
              <a:rPr lang="fr-FR" sz="2800" b="1" dirty="0" err="1">
                <a:latin typeface="Aharoni" panose="02010803020104030203" pitchFamily="2" charset="-79"/>
                <a:cs typeface="Aharoni" panose="02010803020104030203" pitchFamily="2" charset="-79"/>
              </a:rPr>
              <a:t>arg</a:t>
            </a:r>
            <a:r>
              <a:rPr lang="fr-FR" sz="2800" b="1" dirty="0">
                <a:latin typeface="Aharoni" panose="02010803020104030203" pitchFamily="2" charset="-79"/>
                <a:cs typeface="Aharoni" panose="02010803020104030203" pitchFamily="2" charset="-79"/>
              </a:rPr>
              <a:t> 3 : le désir peut être intense, la satisfaction faible</a:t>
            </a:r>
          </a:p>
        </p:txBody>
      </p:sp>
      <p:sp>
        <p:nvSpPr>
          <p:cNvPr id="7" name="Rectangle 6"/>
          <p:cNvSpPr/>
          <p:nvPr/>
        </p:nvSpPr>
        <p:spPr>
          <a:xfrm>
            <a:off x="761996" y="4428383"/>
            <a:ext cx="6847115" cy="1384995"/>
          </a:xfrm>
          <a:prstGeom prst="rect">
            <a:avLst/>
          </a:prstGeom>
        </p:spPr>
        <p:txBody>
          <a:bodyPr wrap="square">
            <a:spAutoFit/>
          </a:bodyPr>
          <a:lstStyle/>
          <a:p>
            <a:pPr marL="285750" indent="-285750">
              <a:buFontTx/>
              <a:buChar char="-"/>
            </a:pPr>
            <a:r>
              <a:rPr lang="fr-FR" sz="2800" b="1" dirty="0" err="1">
                <a:latin typeface="Aharoni" panose="02010803020104030203" pitchFamily="2" charset="-79"/>
                <a:cs typeface="Aharoni" panose="02010803020104030203" pitchFamily="2" charset="-79"/>
              </a:rPr>
              <a:t>arg</a:t>
            </a:r>
            <a:r>
              <a:rPr lang="fr-FR" sz="2800" b="1" dirty="0">
                <a:latin typeface="Aharoni" panose="02010803020104030203" pitchFamily="2" charset="-79"/>
                <a:cs typeface="Aharoni" panose="02010803020104030203" pitchFamily="2" charset="-79"/>
              </a:rPr>
              <a:t> 4 : le désir est insatiable, c’est-à-dire qu’une fois satisfait, il laisse place à un nouveau désir</a:t>
            </a:r>
          </a:p>
        </p:txBody>
      </p:sp>
      <p:sp>
        <p:nvSpPr>
          <p:cNvPr id="8" name="Text Box 3"/>
          <p:cNvSpPr txBox="1">
            <a:spLocks noChangeArrowheads="1"/>
          </p:cNvSpPr>
          <p:nvPr/>
        </p:nvSpPr>
        <p:spPr bwMode="auto">
          <a:xfrm>
            <a:off x="6285014" y="5887982"/>
            <a:ext cx="5396446" cy="369332"/>
          </a:xfrm>
          <a:prstGeom prst="rect">
            <a:avLst/>
          </a:prstGeom>
          <a:noFill/>
          <a:ln w="9525">
            <a:noFill/>
            <a:miter lim="800000"/>
            <a:headEnd/>
            <a:tailEnd/>
          </a:ln>
          <a:effectLst/>
        </p:spPr>
        <p:txBody>
          <a:bodyPr wrap="square">
            <a:spAutoFit/>
          </a:bodyPr>
          <a:lstStyle/>
          <a:p>
            <a:pPr algn="ctr">
              <a:spcBef>
                <a:spcPct val="50000"/>
              </a:spcBef>
            </a:pPr>
            <a:r>
              <a:rPr lang="fr-FR" dirty="0">
                <a:solidFill>
                  <a:srgbClr val="000066"/>
                </a:solidFill>
                <a:latin typeface="Garamond" pitchFamily="18" charset="0"/>
                <a:cs typeface="Arial" charset="0"/>
              </a:rPr>
              <a:t>John William Waterhouse (1849-1917), </a:t>
            </a:r>
            <a:r>
              <a:rPr lang="fr-FR" i="1" dirty="0">
                <a:solidFill>
                  <a:srgbClr val="000066"/>
                </a:solidFill>
                <a:latin typeface="Garamond" pitchFamily="18" charset="0"/>
                <a:cs typeface="Arial" charset="0"/>
              </a:rPr>
              <a:t>The </a:t>
            </a:r>
            <a:r>
              <a:rPr lang="fr-FR" i="1" dirty="0" err="1">
                <a:solidFill>
                  <a:srgbClr val="000066"/>
                </a:solidFill>
                <a:latin typeface="Garamond" pitchFamily="18" charset="0"/>
                <a:cs typeface="Arial" charset="0"/>
              </a:rPr>
              <a:t>Danaides</a:t>
            </a:r>
            <a:r>
              <a:rPr lang="fr-FR" i="1" dirty="0">
                <a:solidFill>
                  <a:srgbClr val="000066"/>
                </a:solidFill>
                <a:latin typeface="Garamond" pitchFamily="18" charset="0"/>
                <a:cs typeface="Arial" charset="0"/>
              </a:rPr>
              <a:t>, </a:t>
            </a:r>
            <a:r>
              <a:rPr lang="fr-FR" dirty="0">
                <a:solidFill>
                  <a:srgbClr val="000066"/>
                </a:solidFill>
                <a:latin typeface="Garamond" pitchFamily="18" charset="0"/>
                <a:cs typeface="Arial" charset="0"/>
              </a:rPr>
              <a:t>1904</a:t>
            </a:r>
            <a:endParaRPr lang="fr-FR" dirty="0">
              <a:latin typeface="Garamond" pitchFamily="18" charset="0"/>
            </a:endParaRPr>
          </a:p>
        </p:txBody>
      </p:sp>
    </p:spTree>
    <p:extLst>
      <p:ext uri="{BB962C8B-B14F-4D97-AF65-F5344CB8AC3E}">
        <p14:creationId xmlns="" xmlns:p14="http://schemas.microsoft.com/office/powerpoint/2010/main" val="3137111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857" y="273879"/>
            <a:ext cx="11152414" cy="1015663"/>
          </a:xfrm>
          <a:prstGeom prst="rect">
            <a:avLst/>
          </a:prstGeom>
        </p:spPr>
        <p:txBody>
          <a:bodyPr wrap="square">
            <a:spAutoFit/>
          </a:bodyPr>
          <a:lstStyle/>
          <a:p>
            <a:pPr algn="just">
              <a:spcBef>
                <a:spcPct val="50000"/>
              </a:spcBef>
            </a:pPr>
            <a:r>
              <a:rPr lang="fr-FR" sz="2400" b="1" dirty="0">
                <a:latin typeface="Rockwell Condensed" panose="02060603050405020104" pitchFamily="18" charset="0"/>
                <a:cs typeface="Times New Roman" pitchFamily="18" charset="0"/>
              </a:rPr>
              <a:t>Conséquence : nous ne pouvons pas être heureux si nous continuons à désirer. </a:t>
            </a:r>
          </a:p>
          <a:p>
            <a:pPr algn="just">
              <a:spcBef>
                <a:spcPct val="50000"/>
              </a:spcBef>
            </a:pPr>
            <a:r>
              <a:rPr lang="fr-FR" sz="2400" b="1" dirty="0">
                <a:latin typeface="Rockwell Condensed" panose="02060603050405020104" pitchFamily="18" charset="0"/>
                <a:cs typeface="Times New Roman" pitchFamily="18" charset="0"/>
              </a:rPr>
              <a:t>Selon l’auteur, le bonheur n’est pas un état </a:t>
            </a:r>
            <a:r>
              <a:rPr lang="fr-FR" sz="2400" b="1" i="1" dirty="0">
                <a:latin typeface="Rockwell Condensed" panose="02060603050405020104" pitchFamily="18" charset="0"/>
                <a:cs typeface="Times New Roman" pitchFamily="18" charset="0"/>
              </a:rPr>
              <a:t>positif</a:t>
            </a:r>
            <a:r>
              <a:rPr lang="fr-FR" sz="2400" b="1" dirty="0">
                <a:latin typeface="Rockwell Condensed" panose="02060603050405020104" pitchFamily="18" charset="0"/>
                <a:cs typeface="Times New Roman" pitchFamily="18" charset="0"/>
              </a:rPr>
              <a:t>, défini par la présence (de plaisir)                </a:t>
            </a:r>
            <a:endParaRPr lang="fr-FR" sz="2400" dirty="0">
              <a:latin typeface="Rockwell Condensed" panose="02060603050405020104" pitchFamily="18" charset="0"/>
              <a:cs typeface="Times New Roman" pitchFamily="18" charset="0"/>
            </a:endParaRPr>
          </a:p>
        </p:txBody>
      </p:sp>
      <p:sp>
        <p:nvSpPr>
          <p:cNvPr id="3" name="Rectangle 2"/>
          <p:cNvSpPr/>
          <p:nvPr/>
        </p:nvSpPr>
        <p:spPr>
          <a:xfrm>
            <a:off x="489857" y="3534013"/>
            <a:ext cx="6988629" cy="1600438"/>
          </a:xfrm>
          <a:prstGeom prst="rect">
            <a:avLst/>
          </a:prstGeom>
        </p:spPr>
        <p:txBody>
          <a:bodyPr wrap="square">
            <a:spAutoFit/>
          </a:bodyPr>
          <a:lstStyle/>
          <a:p>
            <a:pPr algn="just">
              <a:spcBef>
                <a:spcPct val="50000"/>
              </a:spcBef>
            </a:pPr>
            <a:r>
              <a:rPr lang="fr-FR" sz="2800" dirty="0">
                <a:latin typeface="Rockwell Condensed" panose="02060603050405020104" pitchFamily="18" charset="0"/>
                <a:cs typeface="Times New Roman" pitchFamily="18" charset="0"/>
              </a:rPr>
              <a:t>Il s’agit donc de vivre en </a:t>
            </a:r>
            <a:r>
              <a:rPr lang="fr-FR" sz="2800" b="1" dirty="0">
                <a:latin typeface="Rockwell Condensed" panose="02060603050405020104" pitchFamily="18" charset="0"/>
                <a:cs typeface="Times New Roman" pitchFamily="18" charset="0"/>
              </a:rPr>
              <a:t>ascète</a:t>
            </a:r>
            <a:r>
              <a:rPr lang="fr-FR" sz="2800" dirty="0">
                <a:latin typeface="Rockwell Condensed" panose="02060603050405020104" pitchFamily="18" charset="0"/>
                <a:cs typeface="Times New Roman" pitchFamily="18" charset="0"/>
              </a:rPr>
              <a:t> (renoncement). </a:t>
            </a:r>
          </a:p>
          <a:p>
            <a:pPr algn="just">
              <a:spcBef>
                <a:spcPct val="50000"/>
              </a:spcBef>
            </a:pPr>
            <a:r>
              <a:rPr lang="fr-FR" sz="2800" b="1" dirty="0">
                <a:latin typeface="Rockwell Condensed" panose="02060603050405020104" pitchFamily="18" charset="0"/>
                <a:cs typeface="Times New Roman" pitchFamily="18" charset="0"/>
              </a:rPr>
              <a:t>Ascétisme </a:t>
            </a:r>
            <a:r>
              <a:rPr lang="fr-FR" sz="2800" dirty="0">
                <a:latin typeface="Rockwell Condensed" panose="02060603050405020104" pitchFamily="18" charset="0"/>
                <a:cs typeface="Times New Roman" pitchFamily="18" charset="0"/>
              </a:rPr>
              <a:t>: fait de renoncer aux plaisirs du corps, voire à tout plaisir</a:t>
            </a:r>
          </a:p>
        </p:txBody>
      </p:sp>
      <p:sp>
        <p:nvSpPr>
          <p:cNvPr id="4" name="Rectangle 3"/>
          <p:cNvSpPr/>
          <p:nvPr/>
        </p:nvSpPr>
        <p:spPr>
          <a:xfrm>
            <a:off x="4923893" y="1604893"/>
            <a:ext cx="6718378" cy="461665"/>
          </a:xfrm>
          <a:prstGeom prst="rect">
            <a:avLst/>
          </a:prstGeom>
        </p:spPr>
        <p:txBody>
          <a:bodyPr wrap="none">
            <a:spAutoFit/>
          </a:bodyPr>
          <a:lstStyle/>
          <a:p>
            <a:pPr algn="just">
              <a:spcBef>
                <a:spcPct val="50000"/>
              </a:spcBef>
            </a:pPr>
            <a:r>
              <a:rPr lang="fr-FR" sz="2400" b="1" dirty="0">
                <a:latin typeface="Rockwell Condensed" panose="02060603050405020104" pitchFamily="18" charset="0"/>
                <a:cs typeface="Times New Roman" pitchFamily="18" charset="0"/>
              </a:rPr>
              <a:t>mais </a:t>
            </a:r>
            <a:r>
              <a:rPr lang="fr-FR" sz="2400" b="1" i="1" dirty="0">
                <a:solidFill>
                  <a:srgbClr val="FF0000"/>
                </a:solidFill>
                <a:latin typeface="Rockwell Condensed" panose="02060603050405020104" pitchFamily="18" charset="0"/>
                <a:cs typeface="Times New Roman" pitchFamily="18" charset="0"/>
              </a:rPr>
              <a:t>négatif</a:t>
            </a:r>
            <a:r>
              <a:rPr lang="fr-FR" sz="2400" b="1" dirty="0">
                <a:latin typeface="Rockwell Condensed" panose="02060603050405020104" pitchFamily="18" charset="0"/>
                <a:cs typeface="Times New Roman" pitchFamily="18" charset="0"/>
              </a:rPr>
              <a:t>, défini par une absence (de souffrance)</a:t>
            </a:r>
          </a:p>
        </p:txBody>
      </p:sp>
      <p:sp>
        <p:nvSpPr>
          <p:cNvPr id="5" name="Rectangle 4"/>
          <p:cNvSpPr/>
          <p:nvPr/>
        </p:nvSpPr>
        <p:spPr>
          <a:xfrm>
            <a:off x="326571" y="2276333"/>
            <a:ext cx="11315700" cy="830997"/>
          </a:xfrm>
          <a:prstGeom prst="rect">
            <a:avLst/>
          </a:prstGeom>
        </p:spPr>
        <p:txBody>
          <a:bodyPr wrap="square">
            <a:spAutoFit/>
          </a:bodyPr>
          <a:lstStyle/>
          <a:p>
            <a:pPr algn="just">
              <a:spcBef>
                <a:spcPct val="50000"/>
              </a:spcBef>
            </a:pPr>
            <a:r>
              <a:rPr lang="fr-FR" sz="2400" b="1" dirty="0">
                <a:solidFill>
                  <a:srgbClr val="0070C0"/>
                </a:solidFill>
                <a:latin typeface="Rockwell Extra Bold" panose="02060903040505020403" pitchFamily="18" charset="0"/>
                <a:cs typeface="Times New Roman" pitchFamily="18" charset="0"/>
              </a:rPr>
              <a:t>Seule la négation du désir conduit à un état de tranquillité de l’âme et de quiétude. </a:t>
            </a:r>
          </a:p>
        </p:txBody>
      </p:sp>
      <p:pic>
        <p:nvPicPr>
          <p:cNvPr id="6" name="Picture 7"/>
          <p:cNvPicPr>
            <a:picLocks noChangeAspect="1" noChangeArrowheads="1"/>
          </p:cNvPicPr>
          <p:nvPr/>
        </p:nvPicPr>
        <p:blipFill>
          <a:blip r:embed="rId2" cstate="print"/>
          <a:srcRect/>
          <a:stretch>
            <a:fillRect/>
          </a:stretch>
        </p:blipFill>
        <p:spPr bwMode="auto">
          <a:xfrm>
            <a:off x="8735786" y="2873829"/>
            <a:ext cx="3456214" cy="3984171"/>
          </a:xfrm>
          <a:prstGeom prst="rect">
            <a:avLst/>
          </a:prstGeom>
          <a:ln>
            <a:noFill/>
          </a:ln>
          <a:effectLst>
            <a:softEdge rad="112500"/>
          </a:effectLst>
        </p:spPr>
      </p:pic>
      <p:sp>
        <p:nvSpPr>
          <p:cNvPr id="7" name="Rectangle 6"/>
          <p:cNvSpPr/>
          <p:nvPr/>
        </p:nvSpPr>
        <p:spPr>
          <a:xfrm>
            <a:off x="489858" y="5376468"/>
            <a:ext cx="7282542" cy="1200329"/>
          </a:xfrm>
          <a:prstGeom prst="rect">
            <a:avLst/>
          </a:prstGeom>
        </p:spPr>
        <p:txBody>
          <a:bodyPr wrap="square">
            <a:spAutoFit/>
          </a:bodyPr>
          <a:lstStyle/>
          <a:p>
            <a:pPr algn="just">
              <a:spcBef>
                <a:spcPct val="50000"/>
              </a:spcBef>
            </a:pPr>
            <a:r>
              <a:rPr lang="fr-FR" sz="2400" dirty="0">
                <a:solidFill>
                  <a:srgbClr val="FF0000"/>
                </a:solidFill>
                <a:latin typeface="Rockwell Extra Bold" panose="02060903040505020403" pitchFamily="18" charset="0"/>
                <a:cs typeface="Times New Roman" pitchFamily="18" charset="0"/>
              </a:rPr>
              <a:t>Objection : paraît être un idéal inatteignable, parce que contre-nature…</a:t>
            </a:r>
          </a:p>
        </p:txBody>
      </p:sp>
    </p:spTree>
    <p:extLst>
      <p:ext uri="{BB962C8B-B14F-4D97-AF65-F5344CB8AC3E}">
        <p14:creationId xmlns="" xmlns:p14="http://schemas.microsoft.com/office/powerpoint/2010/main" val="27738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8704" y="1047804"/>
            <a:ext cx="8208912" cy="523220"/>
          </a:xfrm>
          <a:prstGeom prst="rect">
            <a:avLst/>
          </a:prstGeom>
          <a:noFill/>
        </p:spPr>
        <p:txBody>
          <a:bodyPr wrap="square" rtlCol="0">
            <a:spAutoFit/>
          </a:bodyPr>
          <a:lstStyle/>
          <a:p>
            <a:pPr algn="just"/>
            <a:r>
              <a:rPr lang="fr-FR" sz="2800" u="sng" dirty="0">
                <a:latin typeface="Agency FB" panose="020B0503020202020204" pitchFamily="34" charset="0"/>
              </a:rPr>
              <a:t>Deux exemples de maîtrise des désirs</a:t>
            </a:r>
            <a:r>
              <a:rPr lang="fr-FR" sz="2800" dirty="0">
                <a:latin typeface="Agency FB" panose="020B0503020202020204" pitchFamily="34" charset="0"/>
              </a:rPr>
              <a:t>: l’</a:t>
            </a:r>
            <a:r>
              <a:rPr lang="fr-FR" sz="2800" b="1" dirty="0">
                <a:latin typeface="Agency FB" panose="020B0503020202020204" pitchFamily="34" charset="0"/>
              </a:rPr>
              <a:t>épicurisme</a:t>
            </a:r>
            <a:r>
              <a:rPr lang="fr-FR" sz="2800" dirty="0">
                <a:latin typeface="Agency FB" panose="020B0503020202020204" pitchFamily="34" charset="0"/>
              </a:rPr>
              <a:t> et le </a:t>
            </a:r>
            <a:r>
              <a:rPr lang="fr-FR" sz="2800" b="1" dirty="0">
                <a:latin typeface="Agency FB" panose="020B0503020202020204" pitchFamily="34" charset="0"/>
              </a:rPr>
              <a:t>stoïcisme</a:t>
            </a:r>
            <a:r>
              <a:rPr lang="fr-FR" sz="2800" dirty="0">
                <a:latin typeface="Agency FB" panose="020B0503020202020204" pitchFamily="34" charset="0"/>
              </a:rPr>
              <a:t>. </a:t>
            </a: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8704" y="2105854"/>
            <a:ext cx="762000" cy="685800"/>
          </a:xfrm>
          <a:prstGeom prst="rect">
            <a:avLst/>
          </a:prstGeom>
        </p:spPr>
      </p:pic>
      <p:sp>
        <p:nvSpPr>
          <p:cNvPr id="5" name="ZoneTexte 4"/>
          <p:cNvSpPr txBox="1"/>
          <p:nvPr/>
        </p:nvSpPr>
        <p:spPr>
          <a:xfrm>
            <a:off x="1430356" y="1982635"/>
            <a:ext cx="10456844" cy="954107"/>
          </a:xfrm>
          <a:prstGeom prst="rect">
            <a:avLst/>
          </a:prstGeom>
          <a:noFill/>
        </p:spPr>
        <p:txBody>
          <a:bodyPr wrap="square" rtlCol="0">
            <a:spAutoFit/>
          </a:bodyPr>
          <a:lstStyle/>
          <a:p>
            <a:pPr algn="just"/>
            <a:r>
              <a:rPr lang="fr-FR" sz="2800" b="1" dirty="0">
                <a:solidFill>
                  <a:srgbClr val="FF0000"/>
                </a:solidFill>
                <a:latin typeface="Arial Narrow" panose="020B0606020202030204" pitchFamily="34" charset="0"/>
              </a:rPr>
              <a:t>Recherche du bonheur dans les deux cas mais ≠ même idée de la maîtrise…  </a:t>
            </a:r>
          </a:p>
        </p:txBody>
      </p:sp>
      <p:sp>
        <p:nvSpPr>
          <p:cNvPr id="6" name="ZoneTexte 5"/>
          <p:cNvSpPr txBox="1"/>
          <p:nvPr/>
        </p:nvSpPr>
        <p:spPr>
          <a:xfrm>
            <a:off x="2783631" y="3091636"/>
            <a:ext cx="8394441" cy="523220"/>
          </a:xfrm>
          <a:prstGeom prst="rect">
            <a:avLst/>
          </a:prstGeom>
          <a:noFill/>
        </p:spPr>
        <p:txBody>
          <a:bodyPr wrap="square" rtlCol="0">
            <a:spAutoFit/>
          </a:bodyPr>
          <a:lstStyle/>
          <a:p>
            <a:pPr algn="just"/>
            <a:r>
              <a:rPr lang="fr-FR" sz="2800" dirty="0"/>
              <a:t>Pour le </a:t>
            </a:r>
            <a:r>
              <a:rPr lang="fr-FR" sz="2800" b="1" dirty="0"/>
              <a:t>stoïcisme</a:t>
            </a:r>
            <a:r>
              <a:rPr lang="fr-FR" sz="2800" dirty="0"/>
              <a:t>, maîtriser ses désirs = les </a:t>
            </a:r>
            <a:r>
              <a:rPr lang="fr-FR" sz="2800" i="1" dirty="0"/>
              <a:t>supprimer</a:t>
            </a:r>
            <a:r>
              <a:rPr lang="fr-FR" sz="2800" dirty="0"/>
              <a:t>  </a:t>
            </a:r>
          </a:p>
        </p:txBody>
      </p:sp>
      <p:sp>
        <p:nvSpPr>
          <p:cNvPr id="7" name="ZoneTexte 6"/>
          <p:cNvSpPr txBox="1"/>
          <p:nvPr/>
        </p:nvSpPr>
        <p:spPr>
          <a:xfrm>
            <a:off x="2783630" y="3935491"/>
            <a:ext cx="8394441" cy="954107"/>
          </a:xfrm>
          <a:prstGeom prst="rect">
            <a:avLst/>
          </a:prstGeom>
          <a:noFill/>
        </p:spPr>
        <p:txBody>
          <a:bodyPr wrap="square" rtlCol="0">
            <a:spAutoFit/>
          </a:bodyPr>
          <a:lstStyle/>
          <a:p>
            <a:pPr algn="just"/>
            <a:r>
              <a:rPr lang="fr-FR" sz="2800" dirty="0"/>
              <a:t>Pour l’</a:t>
            </a:r>
            <a:r>
              <a:rPr lang="fr-FR" sz="2800" b="1" dirty="0"/>
              <a:t>épicurisme</a:t>
            </a:r>
            <a:r>
              <a:rPr lang="fr-FR" sz="2800" dirty="0"/>
              <a:t>, maîtriser ses désirs = les </a:t>
            </a:r>
            <a:r>
              <a:rPr lang="fr-FR" sz="2800" i="1" dirty="0"/>
              <a:t>distinguer</a:t>
            </a:r>
            <a:r>
              <a:rPr lang="fr-FR" sz="2800" dirty="0"/>
              <a:t> ou les </a:t>
            </a:r>
            <a:r>
              <a:rPr lang="fr-FR" sz="2800" i="1" dirty="0"/>
              <a:t>organiser </a:t>
            </a:r>
          </a:p>
        </p:txBody>
      </p:sp>
      <p:sp>
        <p:nvSpPr>
          <p:cNvPr id="9" name="ZoneTexte 8"/>
          <p:cNvSpPr txBox="1"/>
          <p:nvPr/>
        </p:nvSpPr>
        <p:spPr>
          <a:xfrm>
            <a:off x="527785" y="5195849"/>
            <a:ext cx="11154141" cy="1384995"/>
          </a:xfrm>
          <a:prstGeom prst="rect">
            <a:avLst/>
          </a:prstGeom>
          <a:solidFill>
            <a:srgbClr val="FFFF66"/>
          </a:solidFill>
          <a:ln>
            <a:solidFill>
              <a:schemeClr val="tx1"/>
            </a:solidFill>
          </a:ln>
        </p:spPr>
        <p:txBody>
          <a:bodyPr wrap="square" rtlCol="0">
            <a:spAutoFit/>
          </a:bodyPr>
          <a:lstStyle/>
          <a:p>
            <a:pPr algn="just"/>
            <a:r>
              <a:rPr lang="fr-FR" sz="2800" b="1" dirty="0">
                <a:solidFill>
                  <a:srgbClr val="0070C0"/>
                </a:solidFill>
              </a:rPr>
              <a:t>Ascétisme</a:t>
            </a:r>
            <a:r>
              <a:rPr lang="fr-FR" sz="2800" dirty="0"/>
              <a:t>: du grec </a:t>
            </a:r>
            <a:r>
              <a:rPr lang="fr-FR" sz="2800" i="1" dirty="0" err="1"/>
              <a:t>askêsis</a:t>
            </a:r>
            <a:r>
              <a:rPr lang="fr-FR" sz="2800" dirty="0"/>
              <a:t> =&gt; « exercice, pratique » discipline que l’on s'impose afin de tendre vers un idéal de perfection (morale, artistique, intellectuelle). </a:t>
            </a:r>
          </a:p>
        </p:txBody>
      </p:sp>
      <p:sp>
        <p:nvSpPr>
          <p:cNvPr id="8" name="ZoneTexte 7"/>
          <p:cNvSpPr txBox="1"/>
          <p:nvPr/>
        </p:nvSpPr>
        <p:spPr>
          <a:xfrm>
            <a:off x="308704" y="288859"/>
            <a:ext cx="9602739" cy="584775"/>
          </a:xfrm>
          <a:prstGeom prst="rect">
            <a:avLst/>
          </a:prstGeom>
          <a:noFill/>
        </p:spPr>
        <p:txBody>
          <a:bodyPr wrap="square" rtlCol="0">
            <a:spAutoFit/>
          </a:bodyPr>
          <a:lstStyle/>
          <a:p>
            <a:pPr algn="just"/>
            <a:r>
              <a:rPr lang="fr-FR" sz="3200" dirty="0">
                <a:ln w="0"/>
                <a:latin typeface="Rockwell Condensed" panose="02060603050405020104" pitchFamily="18" charset="0"/>
              </a:rPr>
              <a:t>b. Maîtriser ses désirs : les supprimer ou les réguler ?   </a:t>
            </a:r>
          </a:p>
        </p:txBody>
      </p:sp>
    </p:spTree>
    <p:extLst>
      <p:ext uri="{BB962C8B-B14F-4D97-AF65-F5344CB8AC3E}">
        <p14:creationId xmlns="" xmlns:p14="http://schemas.microsoft.com/office/powerpoint/2010/main" val="382345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pictete.jpg"/>
          <p:cNvPicPr>
            <a:picLocks noChangeAspect="1"/>
          </p:cNvPicPr>
          <p:nvPr/>
        </p:nvPicPr>
        <p:blipFill>
          <a:blip r:embed="rId2" cstate="print"/>
          <a:srcRect l="6979" t="1816" r="1105" b="4763"/>
          <a:stretch>
            <a:fillRect/>
          </a:stretch>
        </p:blipFill>
        <p:spPr>
          <a:xfrm>
            <a:off x="447869" y="1401164"/>
            <a:ext cx="3312368" cy="5112568"/>
          </a:xfrm>
          <a:prstGeom prst="rect">
            <a:avLst/>
          </a:prstGeom>
          <a:ln>
            <a:noFill/>
          </a:ln>
          <a:effectLst>
            <a:outerShdw blurRad="292100" dist="139700" dir="2700000" algn="tl" rotWithShape="0">
              <a:srgbClr val="333333">
                <a:alpha val="65000"/>
              </a:srgbClr>
            </a:outerShdw>
          </a:effectLst>
        </p:spPr>
      </p:pic>
      <p:sp>
        <p:nvSpPr>
          <p:cNvPr id="4" name="Titre 3"/>
          <p:cNvSpPr>
            <a:spLocks noGrp="1"/>
          </p:cNvSpPr>
          <p:nvPr>
            <p:ph type="title"/>
          </p:nvPr>
        </p:nvSpPr>
        <p:spPr>
          <a:xfrm>
            <a:off x="447869" y="260648"/>
            <a:ext cx="11346025" cy="1008112"/>
          </a:xfrm>
          <a:solidFill>
            <a:schemeClr val="bg1"/>
          </a:solidFill>
          <a:ln>
            <a:noFill/>
          </a:ln>
        </p:spPr>
        <p:txBody>
          <a:bodyPr>
            <a:noAutofit/>
          </a:bodyPr>
          <a:lstStyle/>
          <a:p>
            <a:pPr algn="just"/>
            <a:r>
              <a:rPr lang="fr-FR" sz="3600" b="1" dirty="0">
                <a:latin typeface="Aharoni" panose="02010803020104030203" pitchFamily="2" charset="-79"/>
                <a:cs typeface="Aharoni" panose="02010803020104030203" pitchFamily="2" charset="-79"/>
              </a:rPr>
              <a:t>Epictète</a:t>
            </a:r>
            <a:r>
              <a:rPr lang="fr-FR" sz="3600" dirty="0">
                <a:latin typeface="Aharoni" panose="02010803020104030203" pitchFamily="2" charset="-79"/>
                <a:cs typeface="Aharoni" panose="02010803020104030203" pitchFamily="2" charset="-79"/>
              </a:rPr>
              <a:t> (v. 50-130): pour être libre, il faut se libérer du désir</a:t>
            </a:r>
          </a:p>
        </p:txBody>
      </p:sp>
      <p:sp>
        <p:nvSpPr>
          <p:cNvPr id="5" name="ZoneTexte 4"/>
          <p:cNvSpPr txBox="1"/>
          <p:nvPr/>
        </p:nvSpPr>
        <p:spPr>
          <a:xfrm>
            <a:off x="4194988" y="1416089"/>
            <a:ext cx="7113713" cy="892552"/>
          </a:xfrm>
          <a:prstGeom prst="rect">
            <a:avLst/>
          </a:prstGeom>
          <a:noFill/>
        </p:spPr>
        <p:txBody>
          <a:bodyPr wrap="square" rtlCol="0">
            <a:spAutoFit/>
          </a:bodyPr>
          <a:lstStyle/>
          <a:p>
            <a:pPr algn="just"/>
            <a:r>
              <a:rPr lang="fr-FR" sz="2600" dirty="0">
                <a:latin typeface="Arial Narrow" panose="020B0606020202030204" pitchFamily="34" charset="0"/>
              </a:rPr>
              <a:t>• Son nom (en grec, </a:t>
            </a:r>
            <a:r>
              <a:rPr lang="fr-FR" sz="2600" i="1" dirty="0" err="1">
                <a:latin typeface="Arial Narrow" panose="020B0606020202030204" pitchFamily="34" charset="0"/>
              </a:rPr>
              <a:t>épiktétos</a:t>
            </a:r>
            <a:r>
              <a:rPr lang="fr-FR" sz="2600" dirty="0">
                <a:latin typeface="Arial Narrow" panose="020B0606020202030204" pitchFamily="34" charset="0"/>
              </a:rPr>
              <a:t>, « homme acheté »)  lui vient de son statut social: il est né esclave. </a:t>
            </a:r>
          </a:p>
        </p:txBody>
      </p:sp>
      <p:sp>
        <p:nvSpPr>
          <p:cNvPr id="6" name="ZoneTexte 5"/>
          <p:cNvSpPr txBox="1"/>
          <p:nvPr/>
        </p:nvSpPr>
        <p:spPr>
          <a:xfrm>
            <a:off x="4194987" y="2634503"/>
            <a:ext cx="7113713" cy="892552"/>
          </a:xfrm>
          <a:prstGeom prst="rect">
            <a:avLst/>
          </a:prstGeom>
          <a:noFill/>
        </p:spPr>
        <p:txBody>
          <a:bodyPr wrap="square" rtlCol="0">
            <a:spAutoFit/>
          </a:bodyPr>
          <a:lstStyle/>
          <a:p>
            <a:pPr algn="just"/>
            <a:r>
              <a:rPr lang="fr-FR" sz="2600" dirty="0">
                <a:latin typeface="Arial Narrow" panose="020B0606020202030204" pitchFamily="34" charset="0"/>
              </a:rPr>
              <a:t>• Après son affranchissement, il suit les leçons des stoïciens à Rome avant d’en donner lui-même. </a:t>
            </a:r>
          </a:p>
        </p:txBody>
      </p:sp>
      <p:sp>
        <p:nvSpPr>
          <p:cNvPr id="7" name="ZoneTexte 6"/>
          <p:cNvSpPr txBox="1"/>
          <p:nvPr/>
        </p:nvSpPr>
        <p:spPr>
          <a:xfrm>
            <a:off x="4194986" y="3957448"/>
            <a:ext cx="7113713" cy="892552"/>
          </a:xfrm>
          <a:prstGeom prst="rect">
            <a:avLst/>
          </a:prstGeom>
          <a:noFill/>
        </p:spPr>
        <p:txBody>
          <a:bodyPr wrap="square" rtlCol="0">
            <a:spAutoFit/>
          </a:bodyPr>
          <a:lstStyle/>
          <a:p>
            <a:pPr algn="just"/>
            <a:r>
              <a:rPr lang="fr-FR" sz="2600" dirty="0">
                <a:latin typeface="Arial Narrow" panose="020B0606020202030204" pitchFamily="34" charset="0"/>
              </a:rPr>
              <a:t>• Il est expulsé de Rome en 94 sous les ordres de l’empereur Domitien. </a:t>
            </a:r>
          </a:p>
        </p:txBody>
      </p:sp>
      <p:sp>
        <p:nvSpPr>
          <p:cNvPr id="8" name="ZoneTexte 7"/>
          <p:cNvSpPr txBox="1"/>
          <p:nvPr/>
        </p:nvSpPr>
        <p:spPr>
          <a:xfrm>
            <a:off x="4336367" y="5573419"/>
            <a:ext cx="6972331" cy="492443"/>
          </a:xfrm>
          <a:prstGeom prst="rect">
            <a:avLst/>
          </a:prstGeom>
          <a:solidFill>
            <a:schemeClr val="bg1"/>
          </a:solidFill>
        </p:spPr>
        <p:txBody>
          <a:bodyPr wrap="square" rtlCol="0">
            <a:spAutoFit/>
          </a:bodyPr>
          <a:lstStyle/>
          <a:p>
            <a:pPr algn="just"/>
            <a:r>
              <a:rPr lang="fr-FR" sz="2600" dirty="0">
                <a:latin typeface="Arial" panose="020B0604020202020204" pitchFamily="34" charset="0"/>
                <a:cs typeface="Arial" panose="020B0604020202020204" pitchFamily="34" charset="0"/>
              </a:rPr>
              <a:t>→ les </a:t>
            </a:r>
            <a:r>
              <a:rPr lang="fr-FR" sz="2600" b="1" i="1" dirty="0">
                <a:latin typeface="Arial" panose="020B0604020202020204" pitchFamily="34" charset="0"/>
                <a:cs typeface="Arial" panose="020B0604020202020204" pitchFamily="34" charset="0"/>
              </a:rPr>
              <a:t>Entretiens</a:t>
            </a:r>
            <a:r>
              <a:rPr lang="fr-FR" sz="2600" dirty="0">
                <a:latin typeface="Arial" panose="020B0604020202020204" pitchFamily="34" charset="0"/>
                <a:cs typeface="Arial" panose="020B0604020202020204" pitchFamily="34" charset="0"/>
              </a:rPr>
              <a:t> et le </a:t>
            </a:r>
            <a:r>
              <a:rPr lang="fr-FR" sz="2600" b="1" i="1" dirty="0">
                <a:latin typeface="Arial" panose="020B0604020202020204" pitchFamily="34" charset="0"/>
                <a:cs typeface="Arial" panose="020B0604020202020204" pitchFamily="34" charset="0"/>
              </a:rPr>
              <a:t>Manuel</a:t>
            </a:r>
          </a:p>
        </p:txBody>
      </p:sp>
    </p:spTree>
    <p:extLst>
      <p:ext uri="{BB962C8B-B14F-4D97-AF65-F5344CB8AC3E}">
        <p14:creationId xmlns="" xmlns:p14="http://schemas.microsoft.com/office/powerpoint/2010/main" val="28698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4481" y="404665"/>
            <a:ext cx="10842171" cy="1384995"/>
          </a:xfrm>
          <a:prstGeom prst="rect">
            <a:avLst/>
          </a:prstGeom>
          <a:noFill/>
        </p:spPr>
        <p:txBody>
          <a:bodyPr wrap="square" rtlCol="0">
            <a:spAutoFit/>
          </a:bodyPr>
          <a:lstStyle/>
          <a:p>
            <a:pPr algn="just"/>
            <a:r>
              <a:rPr lang="fr-FR" sz="2800" b="1" i="1" dirty="0">
                <a:latin typeface="Aharoni" panose="02010803020104030203" pitchFamily="2" charset="-79"/>
                <a:cs typeface="Aharoni" panose="02010803020104030203" pitchFamily="2" charset="-79"/>
              </a:rPr>
              <a:t>Manuel</a:t>
            </a:r>
            <a:r>
              <a:rPr lang="fr-FR" sz="2800" b="1" dirty="0">
                <a:latin typeface="Aharoni" panose="02010803020104030203" pitchFamily="2" charset="-79"/>
                <a:cs typeface="Aharoni" panose="02010803020104030203" pitchFamily="2" charset="-79"/>
              </a:rPr>
              <a:t>, chapitre 1, § 1</a:t>
            </a:r>
            <a:r>
              <a:rPr lang="fr-FR" sz="2800" dirty="0">
                <a:latin typeface="Aharoni" panose="02010803020104030203" pitchFamily="2" charset="-79"/>
                <a:cs typeface="Aharoni" panose="02010803020104030203" pitchFamily="2" charset="-79"/>
              </a:rPr>
              <a:t>: distinction fondamentale entre les choses qui </a:t>
            </a:r>
            <a:r>
              <a:rPr lang="fr-FR" sz="2800" b="1" dirty="0">
                <a:solidFill>
                  <a:srgbClr val="0070C0"/>
                </a:solidFill>
                <a:latin typeface="Aharoni" panose="02010803020104030203" pitchFamily="2" charset="-79"/>
                <a:cs typeface="Aharoni" panose="02010803020104030203" pitchFamily="2" charset="-79"/>
              </a:rPr>
              <a:t>« dépendent de nous » </a:t>
            </a:r>
            <a:r>
              <a:rPr lang="fr-FR" sz="2800" dirty="0">
                <a:latin typeface="Aharoni" panose="02010803020104030203" pitchFamily="2" charset="-79"/>
                <a:cs typeface="Aharoni" panose="02010803020104030203" pitchFamily="2" charset="-79"/>
              </a:rPr>
              <a:t>et celles qui </a:t>
            </a:r>
            <a:r>
              <a:rPr lang="fr-FR" sz="2800" b="1" dirty="0">
                <a:solidFill>
                  <a:srgbClr val="0070C0"/>
                </a:solidFill>
                <a:latin typeface="Aharoni" panose="02010803020104030203" pitchFamily="2" charset="-79"/>
                <a:cs typeface="Aharoni" panose="02010803020104030203" pitchFamily="2" charset="-79"/>
              </a:rPr>
              <a:t>« n’en dépendent pas »</a:t>
            </a:r>
            <a:r>
              <a:rPr lang="fr-FR" sz="2800" dirty="0">
                <a:latin typeface="Aharoni" panose="02010803020104030203" pitchFamily="2" charset="-79"/>
                <a:cs typeface="Aharoni" panose="02010803020104030203" pitchFamily="2" charset="-79"/>
              </a:rPr>
              <a:t>.</a:t>
            </a:r>
          </a:p>
        </p:txBody>
      </p:sp>
      <p:sp>
        <p:nvSpPr>
          <p:cNvPr id="7" name="ZoneTexte 6"/>
          <p:cNvSpPr txBox="1"/>
          <p:nvPr/>
        </p:nvSpPr>
        <p:spPr>
          <a:xfrm>
            <a:off x="2495600" y="2132857"/>
            <a:ext cx="3168352" cy="954107"/>
          </a:xfrm>
          <a:prstGeom prst="rect">
            <a:avLst/>
          </a:prstGeom>
          <a:solidFill>
            <a:schemeClr val="tx2">
              <a:lumMod val="20000"/>
              <a:lumOff val="80000"/>
            </a:schemeClr>
          </a:solidFill>
          <a:ln>
            <a:solidFill>
              <a:schemeClr val="tx1"/>
            </a:solidFill>
          </a:ln>
        </p:spPr>
        <p:txBody>
          <a:bodyPr wrap="square" rtlCol="0">
            <a:spAutoFit/>
          </a:bodyPr>
          <a:lstStyle/>
          <a:p>
            <a:pPr algn="ctr"/>
            <a:r>
              <a:rPr lang="fr-FR" sz="2800" b="1" dirty="0"/>
              <a:t>Les choses qui sont à notre portée</a:t>
            </a:r>
          </a:p>
        </p:txBody>
      </p:sp>
      <p:sp>
        <p:nvSpPr>
          <p:cNvPr id="8" name="ZoneTexte 7"/>
          <p:cNvSpPr txBox="1"/>
          <p:nvPr/>
        </p:nvSpPr>
        <p:spPr>
          <a:xfrm>
            <a:off x="6456040" y="2132857"/>
            <a:ext cx="3744064" cy="954107"/>
          </a:xfrm>
          <a:prstGeom prst="rect">
            <a:avLst/>
          </a:prstGeom>
          <a:solidFill>
            <a:schemeClr val="tx2">
              <a:lumMod val="20000"/>
              <a:lumOff val="80000"/>
            </a:schemeClr>
          </a:solidFill>
          <a:ln>
            <a:solidFill>
              <a:schemeClr val="tx1"/>
            </a:solidFill>
          </a:ln>
        </p:spPr>
        <p:txBody>
          <a:bodyPr wrap="square" rtlCol="0">
            <a:spAutoFit/>
          </a:bodyPr>
          <a:lstStyle/>
          <a:p>
            <a:pPr algn="ctr"/>
            <a:r>
              <a:rPr lang="fr-FR" sz="2800" b="1" dirty="0"/>
              <a:t>Les choses qui échappent à notre prise</a:t>
            </a:r>
          </a:p>
        </p:txBody>
      </p:sp>
      <p:sp>
        <p:nvSpPr>
          <p:cNvPr id="9" name="ZoneTexte 8"/>
          <p:cNvSpPr txBox="1"/>
          <p:nvPr/>
        </p:nvSpPr>
        <p:spPr>
          <a:xfrm>
            <a:off x="2279576" y="3284985"/>
            <a:ext cx="3528392" cy="492443"/>
          </a:xfrm>
          <a:prstGeom prst="rect">
            <a:avLst/>
          </a:prstGeom>
          <a:noFill/>
        </p:spPr>
        <p:txBody>
          <a:bodyPr wrap="square" rtlCol="0">
            <a:spAutoFit/>
          </a:bodyPr>
          <a:lstStyle/>
          <a:p>
            <a:pPr algn="ctr"/>
            <a:r>
              <a:rPr lang="fr-FR" sz="2600" dirty="0"/>
              <a:t>Nos  </a:t>
            </a:r>
            <a:r>
              <a:rPr lang="fr-FR" sz="2600" b="1" dirty="0">
                <a:solidFill>
                  <a:schemeClr val="accent2"/>
                </a:solidFill>
              </a:rPr>
              <a:t>jugements</a:t>
            </a:r>
          </a:p>
        </p:txBody>
      </p:sp>
      <p:sp>
        <p:nvSpPr>
          <p:cNvPr id="11" name="ZoneTexte 10"/>
          <p:cNvSpPr txBox="1"/>
          <p:nvPr/>
        </p:nvSpPr>
        <p:spPr>
          <a:xfrm>
            <a:off x="2855640" y="4005065"/>
            <a:ext cx="2232248" cy="492443"/>
          </a:xfrm>
          <a:prstGeom prst="rect">
            <a:avLst/>
          </a:prstGeom>
          <a:noFill/>
        </p:spPr>
        <p:txBody>
          <a:bodyPr wrap="square" rtlCol="0">
            <a:spAutoFit/>
          </a:bodyPr>
          <a:lstStyle/>
          <a:p>
            <a:pPr algn="ctr"/>
            <a:r>
              <a:rPr lang="fr-FR" sz="2600" dirty="0"/>
              <a:t>Nos </a:t>
            </a:r>
            <a:r>
              <a:rPr lang="fr-FR" sz="2600" b="1" dirty="0">
                <a:solidFill>
                  <a:schemeClr val="accent2"/>
                </a:solidFill>
              </a:rPr>
              <a:t>décisions</a:t>
            </a:r>
          </a:p>
        </p:txBody>
      </p:sp>
      <p:sp>
        <p:nvSpPr>
          <p:cNvPr id="12" name="ZoneTexte 11"/>
          <p:cNvSpPr txBox="1"/>
          <p:nvPr/>
        </p:nvSpPr>
        <p:spPr>
          <a:xfrm>
            <a:off x="1991544" y="4653137"/>
            <a:ext cx="3888432" cy="492443"/>
          </a:xfrm>
          <a:prstGeom prst="rect">
            <a:avLst/>
          </a:prstGeom>
          <a:noFill/>
        </p:spPr>
        <p:txBody>
          <a:bodyPr wrap="square" rtlCol="0">
            <a:spAutoFit/>
          </a:bodyPr>
          <a:lstStyle/>
          <a:p>
            <a:pPr algn="ctr"/>
            <a:r>
              <a:rPr lang="fr-FR" sz="2600" dirty="0"/>
              <a:t>Nos </a:t>
            </a:r>
            <a:r>
              <a:rPr lang="fr-FR" sz="2600" b="1" dirty="0">
                <a:solidFill>
                  <a:schemeClr val="accent2"/>
                </a:solidFill>
              </a:rPr>
              <a:t>désirs</a:t>
            </a:r>
            <a:r>
              <a:rPr lang="fr-FR" sz="2600" dirty="0"/>
              <a:t> (et aversions)</a:t>
            </a:r>
          </a:p>
        </p:txBody>
      </p:sp>
      <p:sp>
        <p:nvSpPr>
          <p:cNvPr id="14" name="ZoneTexte 13"/>
          <p:cNvSpPr txBox="1"/>
          <p:nvPr/>
        </p:nvSpPr>
        <p:spPr>
          <a:xfrm>
            <a:off x="1524000" y="5157192"/>
            <a:ext cx="4427984" cy="892552"/>
          </a:xfrm>
          <a:prstGeom prst="rect">
            <a:avLst/>
          </a:prstGeom>
          <a:noFill/>
        </p:spPr>
        <p:txBody>
          <a:bodyPr wrap="square" rtlCol="0">
            <a:spAutoFit/>
          </a:bodyPr>
          <a:lstStyle/>
          <a:p>
            <a:pPr algn="ctr"/>
            <a:r>
              <a:rPr lang="fr-FR" sz="2600" dirty="0"/>
              <a:t> </a:t>
            </a:r>
            <a:r>
              <a:rPr lang="fr-FR" sz="2600" b="1" dirty="0">
                <a:solidFill>
                  <a:srgbClr val="0070C0"/>
                </a:solidFill>
              </a:rPr>
              <a:t>=&gt;  « usage des représentations »</a:t>
            </a:r>
          </a:p>
        </p:txBody>
      </p:sp>
      <p:sp>
        <p:nvSpPr>
          <p:cNvPr id="15" name="ZoneTexte 14"/>
          <p:cNvSpPr txBox="1"/>
          <p:nvPr/>
        </p:nvSpPr>
        <p:spPr>
          <a:xfrm>
            <a:off x="6600056" y="3212977"/>
            <a:ext cx="3168352" cy="492443"/>
          </a:xfrm>
          <a:prstGeom prst="rect">
            <a:avLst/>
          </a:prstGeom>
          <a:noFill/>
        </p:spPr>
        <p:txBody>
          <a:bodyPr wrap="square" rtlCol="0">
            <a:spAutoFit/>
          </a:bodyPr>
          <a:lstStyle/>
          <a:p>
            <a:pPr algn="ctr"/>
            <a:r>
              <a:rPr lang="fr-FR" sz="2600" dirty="0"/>
              <a:t>Notre </a:t>
            </a:r>
            <a:r>
              <a:rPr lang="fr-FR" sz="2600" b="1" dirty="0">
                <a:solidFill>
                  <a:schemeClr val="accent3">
                    <a:lumMod val="75000"/>
                  </a:schemeClr>
                </a:solidFill>
              </a:rPr>
              <a:t>corps</a:t>
            </a:r>
          </a:p>
        </p:txBody>
      </p:sp>
      <p:sp>
        <p:nvSpPr>
          <p:cNvPr id="16" name="ZoneTexte 15"/>
          <p:cNvSpPr txBox="1"/>
          <p:nvPr/>
        </p:nvSpPr>
        <p:spPr>
          <a:xfrm>
            <a:off x="6960096" y="3861049"/>
            <a:ext cx="2736304" cy="492443"/>
          </a:xfrm>
          <a:prstGeom prst="rect">
            <a:avLst/>
          </a:prstGeom>
          <a:noFill/>
        </p:spPr>
        <p:txBody>
          <a:bodyPr wrap="square" rtlCol="0">
            <a:spAutoFit/>
          </a:bodyPr>
          <a:lstStyle/>
          <a:p>
            <a:pPr algn="ctr"/>
            <a:r>
              <a:rPr lang="fr-FR" sz="2600" dirty="0"/>
              <a:t>Nos </a:t>
            </a:r>
            <a:r>
              <a:rPr lang="fr-FR" sz="2600" b="1" dirty="0">
                <a:solidFill>
                  <a:schemeClr val="accent3">
                    <a:lumMod val="75000"/>
                  </a:schemeClr>
                </a:solidFill>
              </a:rPr>
              <a:t>possessions</a:t>
            </a:r>
            <a:r>
              <a:rPr lang="fr-FR" sz="2600" b="1" dirty="0"/>
              <a:t> </a:t>
            </a:r>
          </a:p>
        </p:txBody>
      </p:sp>
      <p:sp>
        <p:nvSpPr>
          <p:cNvPr id="17" name="ZoneTexte 16"/>
          <p:cNvSpPr txBox="1"/>
          <p:nvPr/>
        </p:nvSpPr>
        <p:spPr>
          <a:xfrm>
            <a:off x="6384032" y="4437112"/>
            <a:ext cx="3960440" cy="892552"/>
          </a:xfrm>
          <a:prstGeom prst="rect">
            <a:avLst/>
          </a:prstGeom>
          <a:noFill/>
        </p:spPr>
        <p:txBody>
          <a:bodyPr wrap="square" rtlCol="0">
            <a:spAutoFit/>
          </a:bodyPr>
          <a:lstStyle/>
          <a:p>
            <a:pPr algn="ctr"/>
            <a:r>
              <a:rPr lang="fr-FR" sz="2600" b="1" dirty="0">
                <a:solidFill>
                  <a:schemeClr val="accent3">
                    <a:lumMod val="75000"/>
                  </a:schemeClr>
                </a:solidFill>
              </a:rPr>
              <a:t>Autrui</a:t>
            </a:r>
            <a:r>
              <a:rPr lang="fr-FR" sz="2600" dirty="0"/>
              <a:t> (ses pensées, ses comportements)</a:t>
            </a:r>
          </a:p>
        </p:txBody>
      </p:sp>
      <p:sp>
        <p:nvSpPr>
          <p:cNvPr id="18" name="ZoneTexte 17"/>
          <p:cNvSpPr txBox="1"/>
          <p:nvPr/>
        </p:nvSpPr>
        <p:spPr>
          <a:xfrm>
            <a:off x="6600056" y="5445225"/>
            <a:ext cx="3528392" cy="492443"/>
          </a:xfrm>
          <a:prstGeom prst="rect">
            <a:avLst/>
          </a:prstGeom>
          <a:noFill/>
        </p:spPr>
        <p:txBody>
          <a:bodyPr wrap="square" rtlCol="0">
            <a:spAutoFit/>
          </a:bodyPr>
          <a:lstStyle/>
          <a:p>
            <a:r>
              <a:rPr lang="fr-FR" sz="2600" dirty="0"/>
              <a:t>Les</a:t>
            </a:r>
            <a:r>
              <a:rPr lang="fr-FR" sz="2600" b="1" dirty="0"/>
              <a:t> </a:t>
            </a:r>
            <a:r>
              <a:rPr lang="fr-FR" sz="2600" b="1" dirty="0">
                <a:solidFill>
                  <a:schemeClr val="accent3">
                    <a:lumMod val="75000"/>
                  </a:schemeClr>
                </a:solidFill>
              </a:rPr>
              <a:t>distinctions sociales</a:t>
            </a:r>
          </a:p>
        </p:txBody>
      </p:sp>
      <p:cxnSp>
        <p:nvCxnSpPr>
          <p:cNvPr id="20" name="Connecteur droit 19"/>
          <p:cNvCxnSpPr/>
          <p:nvPr/>
        </p:nvCxnSpPr>
        <p:spPr>
          <a:xfrm>
            <a:off x="6096000" y="2348880"/>
            <a:ext cx="0" cy="4176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135560" y="6093296"/>
            <a:ext cx="3456384" cy="523220"/>
          </a:xfrm>
          <a:prstGeom prst="rect">
            <a:avLst/>
          </a:prstGeom>
          <a:solidFill>
            <a:schemeClr val="accent2">
              <a:lumMod val="20000"/>
              <a:lumOff val="80000"/>
            </a:schemeClr>
          </a:solidFill>
        </p:spPr>
        <p:txBody>
          <a:bodyPr wrap="square" rtlCol="0">
            <a:spAutoFit/>
          </a:bodyPr>
          <a:lstStyle/>
          <a:p>
            <a:pPr algn="ctr"/>
            <a:r>
              <a:rPr lang="fr-FR" sz="2800" b="1" dirty="0">
                <a:solidFill>
                  <a:srgbClr val="FF0000"/>
                </a:solidFill>
              </a:rPr>
              <a:t>Bien ou mal</a:t>
            </a:r>
          </a:p>
        </p:txBody>
      </p:sp>
      <p:sp>
        <p:nvSpPr>
          <p:cNvPr id="24" name="ZoneTexte 23"/>
          <p:cNvSpPr txBox="1"/>
          <p:nvPr/>
        </p:nvSpPr>
        <p:spPr>
          <a:xfrm>
            <a:off x="6816080" y="6093296"/>
            <a:ext cx="3456000" cy="523220"/>
          </a:xfrm>
          <a:prstGeom prst="rect">
            <a:avLst/>
          </a:prstGeom>
          <a:solidFill>
            <a:schemeClr val="accent2">
              <a:lumMod val="20000"/>
              <a:lumOff val="80000"/>
            </a:schemeClr>
          </a:solidFill>
        </p:spPr>
        <p:txBody>
          <a:bodyPr wrap="square" rtlCol="0">
            <a:spAutoFit/>
          </a:bodyPr>
          <a:lstStyle/>
          <a:p>
            <a:pPr algn="ctr"/>
            <a:r>
              <a:rPr lang="fr-FR" sz="2800" b="1" dirty="0">
                <a:solidFill>
                  <a:srgbClr val="FF0000"/>
                </a:solidFill>
              </a:rPr>
              <a:t>Choses indifférentes</a:t>
            </a:r>
          </a:p>
        </p:txBody>
      </p:sp>
    </p:spTree>
    <p:extLst>
      <p:ext uri="{BB962C8B-B14F-4D97-AF65-F5344CB8AC3E}">
        <p14:creationId xmlns="" xmlns:p14="http://schemas.microsoft.com/office/powerpoint/2010/main" val="327252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p:bldP spid="11" grpId="0"/>
      <p:bldP spid="12" grpId="0"/>
      <p:bldP spid="14" grpId="0"/>
      <p:bldP spid="15" grpId="0"/>
      <p:bldP spid="16" grpId="0"/>
      <p:bldP spid="17" grpId="0"/>
      <p:bldP spid="18" grpId="0"/>
      <p:bldP spid="22"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48065" y="1958337"/>
            <a:ext cx="6807156" cy="2062103"/>
          </a:xfrm>
          <a:prstGeom prst="rect">
            <a:avLst/>
          </a:prstGeom>
          <a:noFill/>
        </p:spPr>
        <p:txBody>
          <a:bodyPr wrap="square" rtlCol="0">
            <a:spAutoFit/>
          </a:bodyPr>
          <a:lstStyle/>
          <a:p>
            <a:pPr algn="just"/>
            <a:r>
              <a:rPr lang="fr-FR" sz="3200" dirty="0">
                <a:latin typeface="Arial Rounded MT Bold" panose="020F0704030504030204" pitchFamily="34" charset="0"/>
              </a:rPr>
              <a:t>Pour être libre et heureux, l’homme doit </a:t>
            </a:r>
            <a:r>
              <a:rPr lang="fr-FR" sz="3200" b="1" i="1" dirty="0">
                <a:solidFill>
                  <a:srgbClr val="0070C0"/>
                </a:solidFill>
                <a:latin typeface="Arial Rounded MT Bold" panose="020F0704030504030204" pitchFamily="34" charset="0"/>
              </a:rPr>
              <a:t>s’affranchir de la dépendance des choses qui ne dépendent pas de lui</a:t>
            </a:r>
            <a:r>
              <a:rPr lang="fr-FR" sz="3200" dirty="0">
                <a:latin typeface="Arial Rounded MT Bold" panose="020F0704030504030204" pitchFamily="34" charset="0"/>
              </a:rPr>
              <a:t>. </a:t>
            </a:r>
          </a:p>
        </p:txBody>
      </p:sp>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0120" y="1369455"/>
            <a:ext cx="3213950" cy="3239868"/>
          </a:xfrm>
          <a:prstGeom prst="rect">
            <a:avLst/>
          </a:prstGeom>
        </p:spPr>
      </p:pic>
    </p:spTree>
    <p:extLst>
      <p:ext uri="{BB962C8B-B14F-4D97-AF65-F5344CB8AC3E}">
        <p14:creationId xmlns="" xmlns:p14="http://schemas.microsoft.com/office/powerpoint/2010/main" val="30433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81534" y="308723"/>
            <a:ext cx="7912359" cy="3046988"/>
          </a:xfrm>
          <a:prstGeom prst="rect">
            <a:avLst/>
          </a:prstGeom>
          <a:solidFill>
            <a:schemeClr val="bg1"/>
          </a:solidFill>
        </p:spPr>
        <p:txBody>
          <a:bodyPr wrap="square">
            <a:spAutoFit/>
          </a:bodyPr>
          <a:lstStyle/>
          <a:p>
            <a:pPr algn="just"/>
            <a:r>
              <a:rPr lang="fr-FR" sz="3200" dirty="0">
                <a:latin typeface="Agency FB" panose="020B0503020202020204" pitchFamily="34" charset="0"/>
              </a:rPr>
              <a:t>« Tu espères que tu seras heureux dès que tu auras obtenu ce que tu désires. Tu te trompes. Tu ne seras pas plus tôt en possession, que tu auras mêmes inquiétudes, mêmes chagrins, mêmes dégoûts, mêmes craintes, mêmes désirs. Le bonheur ne consiste point à acquérir et à jouir, mais à ne pas désirer. Car il consiste à être libre. »</a:t>
            </a:r>
            <a:r>
              <a:rPr lang="fr-FR" sz="3200" i="1" dirty="0">
                <a:latin typeface="Agency FB" panose="020B0503020202020204" pitchFamily="34" charset="0"/>
              </a:rPr>
              <a:t>  </a:t>
            </a:r>
            <a:r>
              <a:rPr lang="fr-FR" sz="3200" b="1" i="1" dirty="0">
                <a:latin typeface="Agency FB" panose="020B0503020202020204" pitchFamily="34" charset="0"/>
              </a:rPr>
              <a:t>Entretiens</a:t>
            </a:r>
            <a:r>
              <a:rPr lang="fr-FR" sz="3200" b="1" dirty="0">
                <a:latin typeface="Agency FB" panose="020B0503020202020204" pitchFamily="34" charset="0"/>
              </a:rPr>
              <a:t>, IV, 6</a:t>
            </a:r>
          </a:p>
        </p:txBody>
      </p:sp>
      <p:sp>
        <p:nvSpPr>
          <p:cNvPr id="7" name="Rectangle 6"/>
          <p:cNvSpPr/>
          <p:nvPr/>
        </p:nvSpPr>
        <p:spPr>
          <a:xfrm>
            <a:off x="3881534" y="3523662"/>
            <a:ext cx="8136904" cy="3046988"/>
          </a:xfrm>
          <a:prstGeom prst="rect">
            <a:avLst/>
          </a:prstGeom>
          <a:solidFill>
            <a:schemeClr val="bg1"/>
          </a:solidFill>
        </p:spPr>
        <p:txBody>
          <a:bodyPr wrap="square">
            <a:spAutoFit/>
          </a:bodyPr>
          <a:lstStyle/>
          <a:p>
            <a:pPr algn="just"/>
            <a:r>
              <a:rPr lang="fr-FR" sz="3200" dirty="0">
                <a:latin typeface="Agency FB" panose="020B0503020202020204" pitchFamily="34" charset="0"/>
              </a:rPr>
              <a:t>« Souviens-toi que le désir des honneurs, des dignités, des richesses, n’est pas le seul qui nous rende esclaves et soumis ; mais aussi le désir du repos, du loisir, des voyages, de l’étude. En un mot, toutes les choses extérieures, quelles qu’elles soient, nous rendent sujets quand nous les estimons. » </a:t>
            </a:r>
            <a:r>
              <a:rPr lang="fr-FR" sz="3200" b="1" i="1" dirty="0">
                <a:latin typeface="Agency FB" panose="020B0503020202020204" pitchFamily="34" charset="0"/>
              </a:rPr>
              <a:t>Entretiens</a:t>
            </a:r>
            <a:r>
              <a:rPr lang="fr-FR" sz="3200" b="1" dirty="0">
                <a:latin typeface="Agency FB" panose="020B0503020202020204" pitchFamily="34" charset="0"/>
              </a:rPr>
              <a:t>, IV, 11</a:t>
            </a:r>
          </a:p>
        </p:txBody>
      </p:sp>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225790"/>
            <a:ext cx="3412000" cy="3439516"/>
          </a:xfrm>
          <a:prstGeom prst="rect">
            <a:avLst/>
          </a:prstGeom>
        </p:spPr>
      </p:pic>
    </p:spTree>
    <p:extLst>
      <p:ext uri="{BB962C8B-B14F-4D97-AF65-F5344CB8AC3E}">
        <p14:creationId xmlns="" xmlns:p14="http://schemas.microsoft.com/office/powerpoint/2010/main" val="39681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8704" y="288859"/>
            <a:ext cx="9602739" cy="584775"/>
          </a:xfrm>
          <a:prstGeom prst="rect">
            <a:avLst/>
          </a:prstGeom>
          <a:noFill/>
        </p:spPr>
        <p:txBody>
          <a:bodyPr wrap="square" rtlCol="0">
            <a:spAutoFit/>
          </a:bodyPr>
          <a:lstStyle/>
          <a:p>
            <a:pPr algn="just"/>
            <a:r>
              <a:rPr lang="fr-FR" sz="3200" dirty="0">
                <a:ln w="0"/>
                <a:latin typeface="Rockwell Condensed" panose="02060603050405020104" pitchFamily="18" charset="0"/>
              </a:rPr>
              <a:t>b. Trier et maîtriser ses désirs plutôt que les supprimer (</a:t>
            </a:r>
            <a:r>
              <a:rPr lang="fr-FR" sz="3200" b="1" dirty="0">
                <a:latin typeface="Rockwell Condensed" panose="02060603050405020104" pitchFamily="18" charset="0"/>
              </a:rPr>
              <a:t>É</a:t>
            </a:r>
            <a:r>
              <a:rPr lang="fr-FR" sz="3200" b="1" dirty="0">
                <a:ln w="0"/>
                <a:latin typeface="Rockwell Condensed" panose="02060603050405020104" pitchFamily="18" charset="0"/>
              </a:rPr>
              <a:t>picure</a:t>
            </a:r>
            <a:r>
              <a:rPr lang="fr-FR" sz="3200" dirty="0">
                <a:ln w="0"/>
                <a:latin typeface="Rockwell Condensed" panose="02060603050405020104" pitchFamily="18" charset="0"/>
              </a:rPr>
              <a:t>)</a:t>
            </a:r>
          </a:p>
        </p:txBody>
      </p:sp>
      <p:pic>
        <p:nvPicPr>
          <p:cNvPr id="4" name="Image 3" descr="Epicure.jpg"/>
          <p:cNvPicPr>
            <a:picLocks noChangeAspect="1"/>
          </p:cNvPicPr>
          <p:nvPr/>
        </p:nvPicPr>
        <p:blipFill>
          <a:blip r:embed="rId2" cstate="print"/>
          <a:stretch>
            <a:fillRect/>
          </a:stretch>
        </p:blipFill>
        <p:spPr>
          <a:xfrm>
            <a:off x="308704" y="1061052"/>
            <a:ext cx="2761067" cy="4022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0757" y="5500836"/>
            <a:ext cx="2476960" cy="400110"/>
          </a:xfrm>
          <a:prstGeom prst="rect">
            <a:avLst/>
          </a:prstGeom>
        </p:spPr>
        <p:txBody>
          <a:bodyPr wrap="none">
            <a:spAutoFit/>
          </a:bodyPr>
          <a:lstStyle/>
          <a:p>
            <a:pPr algn="ctr"/>
            <a:r>
              <a:rPr lang="fr-FR" sz="2000" dirty="0">
                <a:latin typeface="Arial Black" panose="020B0A04020102020204" pitchFamily="34" charset="0"/>
                <a:cs typeface="Aharoni" panose="02010803020104030203" pitchFamily="2" charset="-79"/>
              </a:rPr>
              <a:t>340-270 av. J.-C.</a:t>
            </a:r>
          </a:p>
        </p:txBody>
      </p:sp>
      <p:sp>
        <p:nvSpPr>
          <p:cNvPr id="7" name="ZoneTexte 6"/>
          <p:cNvSpPr txBox="1"/>
          <p:nvPr/>
        </p:nvSpPr>
        <p:spPr>
          <a:xfrm>
            <a:off x="3314700" y="1122607"/>
            <a:ext cx="8066314" cy="523220"/>
          </a:xfrm>
          <a:prstGeom prst="rect">
            <a:avLst/>
          </a:prstGeom>
          <a:noFill/>
        </p:spPr>
        <p:txBody>
          <a:bodyPr wrap="square" rtlCol="0">
            <a:spAutoFit/>
          </a:bodyPr>
          <a:lstStyle/>
          <a:p>
            <a:pPr algn="just"/>
            <a:r>
              <a:rPr lang="fr-FR" sz="2800" dirty="0">
                <a:latin typeface="Aharoni" panose="02010803020104030203" pitchFamily="2" charset="-79"/>
                <a:cs typeface="Aharoni" panose="02010803020104030203" pitchFamily="2" charset="-79"/>
              </a:rPr>
              <a:t>Diagnostic d’</a:t>
            </a:r>
            <a:r>
              <a:rPr lang="fr-FR" sz="2800" b="1" dirty="0">
                <a:latin typeface="Aharoni" panose="02010803020104030203" pitchFamily="2" charset="-79"/>
                <a:cs typeface="Aharoni" panose="02010803020104030203" pitchFamily="2" charset="-79"/>
              </a:rPr>
              <a:t>É</a:t>
            </a:r>
            <a:r>
              <a:rPr lang="fr-FR" sz="2800" b="1" dirty="0">
                <a:ln w="0"/>
                <a:latin typeface="Aharoni" panose="02010803020104030203" pitchFamily="2" charset="-79"/>
                <a:cs typeface="Aharoni" panose="02010803020104030203" pitchFamily="2" charset="-79"/>
              </a:rPr>
              <a:t>picure (</a:t>
            </a:r>
            <a:r>
              <a:rPr lang="fr-FR" sz="2800" b="1" i="1" dirty="0">
                <a:ln w="0"/>
                <a:latin typeface="Aharoni" panose="02010803020104030203" pitchFamily="2" charset="-79"/>
                <a:cs typeface="Aharoni" panose="02010803020104030203" pitchFamily="2" charset="-79"/>
              </a:rPr>
              <a:t>Lettre à </a:t>
            </a:r>
            <a:r>
              <a:rPr lang="fr-FR" sz="2800" b="1" i="1" dirty="0" err="1">
                <a:ln w="0"/>
                <a:latin typeface="Aharoni" panose="02010803020104030203" pitchFamily="2" charset="-79"/>
                <a:cs typeface="Aharoni" panose="02010803020104030203" pitchFamily="2" charset="-79"/>
              </a:rPr>
              <a:t>Ménécée</a:t>
            </a:r>
            <a:r>
              <a:rPr lang="fr-FR" sz="2800" b="1" dirty="0">
                <a:ln w="0"/>
                <a:latin typeface="Aharoni" panose="02010803020104030203" pitchFamily="2" charset="-79"/>
                <a:cs typeface="Aharoni" panose="02010803020104030203" pitchFamily="2" charset="-79"/>
              </a:rPr>
              <a:t>): </a:t>
            </a:r>
            <a:endParaRPr lang="fr-FR" sz="2800" dirty="0">
              <a:latin typeface="Aharoni" panose="02010803020104030203" pitchFamily="2" charset="-79"/>
              <a:cs typeface="Aharoni" panose="02010803020104030203" pitchFamily="2" charset="-79"/>
            </a:endParaRPr>
          </a:p>
        </p:txBody>
      </p:sp>
      <p:sp>
        <p:nvSpPr>
          <p:cNvPr id="8" name="ZoneTexte 7"/>
          <p:cNvSpPr txBox="1"/>
          <p:nvPr/>
        </p:nvSpPr>
        <p:spPr>
          <a:xfrm>
            <a:off x="3314700" y="1734536"/>
            <a:ext cx="9078686" cy="400110"/>
          </a:xfrm>
          <a:prstGeom prst="rect">
            <a:avLst/>
          </a:prstGeom>
          <a:noFill/>
        </p:spPr>
        <p:txBody>
          <a:bodyPr wrap="square" rtlCol="0">
            <a:spAutoFit/>
          </a:bodyPr>
          <a:lstStyle/>
          <a:p>
            <a:pPr algn="just"/>
            <a:r>
              <a:rPr lang="fr-FR" sz="2000" dirty="0">
                <a:latin typeface="Arial Black" panose="020B0A04020102020204" pitchFamily="34" charset="0"/>
              </a:rPr>
              <a:t>Si nous sommes malheureux, c’est à cause de certains désirs </a:t>
            </a:r>
          </a:p>
        </p:txBody>
      </p:sp>
      <p:sp>
        <p:nvSpPr>
          <p:cNvPr id="9" name="ZoneTexte 8"/>
          <p:cNvSpPr txBox="1"/>
          <p:nvPr/>
        </p:nvSpPr>
        <p:spPr>
          <a:xfrm>
            <a:off x="8001000" y="2383971"/>
            <a:ext cx="5274129" cy="400110"/>
          </a:xfrm>
          <a:prstGeom prst="rect">
            <a:avLst/>
          </a:prstGeom>
          <a:noFill/>
        </p:spPr>
        <p:txBody>
          <a:bodyPr wrap="square" rtlCol="0">
            <a:spAutoFit/>
          </a:bodyPr>
          <a:lstStyle/>
          <a:p>
            <a:r>
              <a:rPr lang="fr-FR" sz="2000" dirty="0">
                <a:latin typeface="Arial Black" panose="020B0A04020102020204" pitchFamily="34" charset="0"/>
              </a:rPr>
              <a:t>Et de craintes irrationnelles</a:t>
            </a:r>
          </a:p>
        </p:txBody>
      </p:sp>
      <p:pic>
        <p:nvPicPr>
          <p:cNvPr id="10" name="Picture 4" descr="https://encrypted-tbn1.gstatic.com/images?q=tbn:ANd9GcRzDgHj8FWE4yh14Eqmrd7Z574fGqejkDMyhy4n9eu0Iv43cfP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88998" y="3480567"/>
            <a:ext cx="3732006" cy="277115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1" name="Imag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86057" y="3382133"/>
            <a:ext cx="3450772" cy="2869590"/>
          </a:xfrm>
          <a:prstGeom prst="rect">
            <a:avLst/>
          </a:prstGeom>
          <a:ln>
            <a:noFill/>
          </a:ln>
          <a:effectLst>
            <a:softEdge rad="112500"/>
          </a:effectLst>
        </p:spPr>
      </p:pic>
      <p:cxnSp>
        <p:nvCxnSpPr>
          <p:cNvPr id="13" name="Connecteur droit avec flèche 12"/>
          <p:cNvCxnSpPr/>
          <p:nvPr/>
        </p:nvCxnSpPr>
        <p:spPr>
          <a:xfrm flipH="1">
            <a:off x="6449786" y="2692722"/>
            <a:ext cx="1404257" cy="598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11" idx="0"/>
          </p:cNvCxnSpPr>
          <p:nvPr/>
        </p:nvCxnSpPr>
        <p:spPr>
          <a:xfrm>
            <a:off x="9633857" y="2784081"/>
            <a:ext cx="277586" cy="598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303107" y="5907278"/>
            <a:ext cx="4103788" cy="769441"/>
          </a:xfrm>
          <a:prstGeom prst="rect">
            <a:avLst/>
          </a:prstGeom>
          <a:solidFill>
            <a:schemeClr val="bg1">
              <a:alpha val="73000"/>
            </a:schemeClr>
          </a:solidFill>
        </p:spPr>
        <p:txBody>
          <a:bodyPr wrap="square" rtlCol="0">
            <a:spAutoFit/>
          </a:bodyPr>
          <a:lstStyle/>
          <a:p>
            <a:pPr algn="ctr"/>
            <a:r>
              <a:rPr lang="fr-FR" sz="2200" dirty="0"/>
              <a:t>La </a:t>
            </a:r>
            <a:r>
              <a:rPr lang="fr-FR" sz="2200" b="1" dirty="0"/>
              <a:t>croyance superstitieuse en des dieux  </a:t>
            </a:r>
            <a:r>
              <a:rPr lang="fr-FR" sz="2200" dirty="0"/>
              <a:t>qui puniraient les hommes  </a:t>
            </a:r>
          </a:p>
        </p:txBody>
      </p:sp>
      <p:sp>
        <p:nvSpPr>
          <p:cNvPr id="17" name="ZoneTexte 16"/>
          <p:cNvSpPr txBox="1"/>
          <p:nvPr/>
        </p:nvSpPr>
        <p:spPr>
          <a:xfrm>
            <a:off x="8256814" y="5907278"/>
            <a:ext cx="3309258" cy="430887"/>
          </a:xfrm>
          <a:prstGeom prst="rect">
            <a:avLst/>
          </a:prstGeom>
          <a:solidFill>
            <a:schemeClr val="bg1">
              <a:alpha val="73000"/>
            </a:schemeClr>
          </a:solidFill>
        </p:spPr>
        <p:txBody>
          <a:bodyPr wrap="square" rtlCol="0">
            <a:spAutoFit/>
          </a:bodyPr>
          <a:lstStyle/>
          <a:p>
            <a:pPr algn="ctr"/>
            <a:r>
              <a:rPr lang="fr-FR" sz="2200" dirty="0"/>
              <a:t>La </a:t>
            </a:r>
            <a:r>
              <a:rPr lang="fr-FR" sz="2200" b="1" dirty="0"/>
              <a:t>peur de la mort </a:t>
            </a:r>
          </a:p>
        </p:txBody>
      </p:sp>
    </p:spTree>
    <p:extLst>
      <p:ext uri="{BB962C8B-B14F-4D97-AF65-F5344CB8AC3E}">
        <p14:creationId xmlns="" xmlns:p14="http://schemas.microsoft.com/office/powerpoint/2010/main" val="9413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picure.jpg"/>
          <p:cNvPicPr>
            <a:picLocks noChangeAspect="1"/>
          </p:cNvPicPr>
          <p:nvPr/>
        </p:nvPicPr>
        <p:blipFill>
          <a:blip r:embed="rId2" cstate="print"/>
          <a:stretch>
            <a:fillRect/>
          </a:stretch>
        </p:blipFill>
        <p:spPr>
          <a:xfrm>
            <a:off x="286933" y="342594"/>
            <a:ext cx="2761067" cy="4022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213684" y="342594"/>
            <a:ext cx="6896642" cy="523220"/>
          </a:xfrm>
          <a:prstGeom prst="rect">
            <a:avLst/>
          </a:prstGeom>
        </p:spPr>
        <p:txBody>
          <a:bodyPr wrap="square">
            <a:spAutoFit/>
          </a:bodyPr>
          <a:lstStyle/>
          <a:p>
            <a:r>
              <a:rPr lang="fr-FR" sz="2800" b="1" dirty="0">
                <a:latin typeface="Aharoni" panose="02010803020104030203" pitchFamily="2" charset="-79"/>
                <a:cs typeface="Aharoni" panose="02010803020104030203" pitchFamily="2" charset="-79"/>
              </a:rPr>
              <a:t>●  Définition du bonheur selon É</a:t>
            </a:r>
            <a:r>
              <a:rPr lang="fr-FR" sz="2800" b="1" dirty="0">
                <a:ln w="0"/>
                <a:latin typeface="Aharoni" panose="02010803020104030203" pitchFamily="2" charset="-79"/>
                <a:cs typeface="Aharoni" panose="02010803020104030203" pitchFamily="2" charset="-79"/>
              </a:rPr>
              <a:t>picure</a:t>
            </a:r>
            <a:r>
              <a:rPr lang="fr-FR" sz="2800" b="1" dirty="0">
                <a:latin typeface="Aharoni" panose="02010803020104030203" pitchFamily="2" charset="-79"/>
                <a:cs typeface="Aharoni" panose="02010803020104030203" pitchFamily="2" charset="-79"/>
              </a:rPr>
              <a:t> :</a:t>
            </a:r>
            <a:endParaRPr lang="fr-FR" sz="2800" b="1" i="1" dirty="0">
              <a:latin typeface="Aharoni" panose="02010803020104030203" pitchFamily="2" charset="-79"/>
              <a:cs typeface="Aharoni" panose="02010803020104030203" pitchFamily="2" charset="-79"/>
            </a:endParaRPr>
          </a:p>
        </p:txBody>
      </p:sp>
      <p:sp>
        <p:nvSpPr>
          <p:cNvPr id="8" name="ZoneTexte 7"/>
          <p:cNvSpPr txBox="1"/>
          <p:nvPr/>
        </p:nvSpPr>
        <p:spPr>
          <a:xfrm>
            <a:off x="3474941" y="923356"/>
            <a:ext cx="8208912" cy="646331"/>
          </a:xfrm>
          <a:prstGeom prst="rect">
            <a:avLst/>
          </a:prstGeom>
          <a:noFill/>
        </p:spPr>
        <p:txBody>
          <a:bodyPr wrap="square" rtlCol="0">
            <a:spAutoFit/>
          </a:bodyPr>
          <a:lstStyle/>
          <a:p>
            <a:r>
              <a:rPr lang="fr-FR" sz="2400" dirty="0">
                <a:latin typeface="Arial Black" panose="020B0A04020102020204" pitchFamily="34" charset="0"/>
              </a:rPr>
              <a:t>Le bonheur réside dans l’</a:t>
            </a:r>
            <a:r>
              <a:rPr lang="fr-FR" sz="3600" dirty="0">
                <a:solidFill>
                  <a:srgbClr val="0070C0"/>
                </a:solidFill>
                <a:latin typeface="Rockwell Extra Bold" panose="02060903040505020403" pitchFamily="18" charset="0"/>
              </a:rPr>
              <a:t>ataraxie </a:t>
            </a:r>
          </a:p>
        </p:txBody>
      </p:sp>
      <p:sp>
        <p:nvSpPr>
          <p:cNvPr id="9" name="ZoneTexte 8"/>
          <p:cNvSpPr txBox="1"/>
          <p:nvPr/>
        </p:nvSpPr>
        <p:spPr>
          <a:xfrm>
            <a:off x="5048468" y="1627229"/>
            <a:ext cx="5061857" cy="523220"/>
          </a:xfrm>
          <a:prstGeom prst="rect">
            <a:avLst/>
          </a:prstGeom>
          <a:noFill/>
        </p:spPr>
        <p:txBody>
          <a:bodyPr wrap="square" rtlCol="0">
            <a:spAutoFit/>
          </a:bodyPr>
          <a:lstStyle/>
          <a:p>
            <a:pPr algn="ctr"/>
            <a:r>
              <a:rPr lang="fr-FR" sz="2800" dirty="0" err="1">
                <a:latin typeface="Eras Medium ITC" panose="020B0602030504020804" pitchFamily="34" charset="0"/>
              </a:rPr>
              <a:t>a-taraxie</a:t>
            </a:r>
            <a:r>
              <a:rPr lang="fr-FR" sz="2800" dirty="0">
                <a:latin typeface="Eras Medium ITC" panose="020B0602030504020804" pitchFamily="34" charset="0"/>
              </a:rPr>
              <a:t> = absence de trouble</a:t>
            </a:r>
          </a:p>
        </p:txBody>
      </p:sp>
      <p:sp>
        <p:nvSpPr>
          <p:cNvPr id="10" name="ZoneTexte 9"/>
          <p:cNvSpPr txBox="1"/>
          <p:nvPr/>
        </p:nvSpPr>
        <p:spPr>
          <a:xfrm>
            <a:off x="3474941" y="2374856"/>
            <a:ext cx="8395929" cy="830997"/>
          </a:xfrm>
          <a:prstGeom prst="rect">
            <a:avLst/>
          </a:prstGeom>
          <a:noFill/>
        </p:spPr>
        <p:txBody>
          <a:bodyPr wrap="square" rtlCol="0">
            <a:spAutoFit/>
          </a:bodyPr>
          <a:lstStyle/>
          <a:p>
            <a:pPr algn="just"/>
            <a:r>
              <a:rPr lang="fr-FR" sz="2400" dirty="0">
                <a:latin typeface="Arial Black" panose="020B0A04020102020204" pitchFamily="34" charset="0"/>
              </a:rPr>
              <a:t>Donc, </a:t>
            </a:r>
            <a:r>
              <a:rPr lang="fr-FR" sz="2400" dirty="0">
                <a:solidFill>
                  <a:srgbClr val="0070C0"/>
                </a:solidFill>
                <a:latin typeface="Arial Black" panose="020B0A04020102020204" pitchFamily="34" charset="0"/>
              </a:rPr>
              <a:t>plaisir</a:t>
            </a:r>
            <a:r>
              <a:rPr lang="fr-FR" sz="2400" dirty="0">
                <a:latin typeface="Arial Black" panose="020B0A04020102020204" pitchFamily="34" charset="0"/>
              </a:rPr>
              <a:t> dû à </a:t>
            </a:r>
            <a:r>
              <a:rPr lang="fr-FR" sz="2400" i="1" dirty="0">
                <a:latin typeface="Arial Black" panose="020B0A04020102020204" pitchFamily="34" charset="0"/>
              </a:rPr>
              <a:t>l’absence de souffrance </a:t>
            </a:r>
            <a:r>
              <a:rPr lang="fr-FR" sz="2400" dirty="0">
                <a:latin typeface="Arial Black" panose="020B0A04020102020204" pitchFamily="34" charset="0"/>
              </a:rPr>
              <a:t>(dans l’âme et dans le corps)</a:t>
            </a:r>
          </a:p>
        </p:txBody>
      </p:sp>
      <p:sp>
        <p:nvSpPr>
          <p:cNvPr id="12" name="Rectangle 11"/>
          <p:cNvSpPr/>
          <p:nvPr/>
        </p:nvSpPr>
        <p:spPr>
          <a:xfrm>
            <a:off x="3213684" y="3621328"/>
            <a:ext cx="6896642" cy="523220"/>
          </a:xfrm>
          <a:prstGeom prst="rect">
            <a:avLst/>
          </a:prstGeom>
        </p:spPr>
        <p:txBody>
          <a:bodyPr wrap="square">
            <a:spAutoFit/>
          </a:bodyPr>
          <a:lstStyle/>
          <a:p>
            <a:r>
              <a:rPr lang="fr-FR" sz="2800" b="1" dirty="0">
                <a:latin typeface="Aharoni" panose="02010803020104030203" pitchFamily="2" charset="-79"/>
                <a:cs typeface="Aharoni" panose="02010803020104030203" pitchFamily="2" charset="-79"/>
              </a:rPr>
              <a:t>●  Ce bonheur n’est accessible que si…</a:t>
            </a:r>
            <a:endParaRPr lang="fr-FR" sz="2800" b="1" i="1" dirty="0">
              <a:latin typeface="Aharoni" panose="02010803020104030203" pitchFamily="2" charset="-79"/>
              <a:cs typeface="Aharoni" panose="02010803020104030203" pitchFamily="2" charset="-79"/>
            </a:endParaRPr>
          </a:p>
        </p:txBody>
      </p:sp>
      <p:sp>
        <p:nvSpPr>
          <p:cNvPr id="13" name="ZoneTexte 12"/>
          <p:cNvSpPr txBox="1"/>
          <p:nvPr/>
        </p:nvSpPr>
        <p:spPr>
          <a:xfrm>
            <a:off x="4229100" y="4381863"/>
            <a:ext cx="7331529" cy="830997"/>
          </a:xfrm>
          <a:prstGeom prst="rect">
            <a:avLst/>
          </a:prstGeom>
          <a:noFill/>
        </p:spPr>
        <p:txBody>
          <a:bodyPr wrap="square" rtlCol="0">
            <a:spAutoFit/>
          </a:bodyPr>
          <a:lstStyle/>
          <a:p>
            <a:pPr algn="just"/>
            <a:r>
              <a:rPr lang="fr-FR" sz="2400" dirty="0">
                <a:latin typeface="Arial Black" panose="020B0A04020102020204" pitchFamily="34" charset="0"/>
              </a:rPr>
              <a:t>- On supprime toutes les craintes irrationnelles</a:t>
            </a:r>
          </a:p>
        </p:txBody>
      </p:sp>
      <p:sp>
        <p:nvSpPr>
          <p:cNvPr id="14" name="ZoneTexte 13"/>
          <p:cNvSpPr txBox="1"/>
          <p:nvPr/>
        </p:nvSpPr>
        <p:spPr>
          <a:xfrm>
            <a:off x="4229099" y="5329979"/>
            <a:ext cx="7331529" cy="461665"/>
          </a:xfrm>
          <a:prstGeom prst="rect">
            <a:avLst/>
          </a:prstGeom>
          <a:noFill/>
        </p:spPr>
        <p:txBody>
          <a:bodyPr wrap="square" rtlCol="0">
            <a:spAutoFit/>
          </a:bodyPr>
          <a:lstStyle/>
          <a:p>
            <a:pPr algn="just"/>
            <a:r>
              <a:rPr lang="fr-FR" sz="2400" dirty="0">
                <a:latin typeface="Arial Black" panose="020B0A04020102020204" pitchFamily="34" charset="0"/>
              </a:rPr>
              <a:t>- On maîtrise nos désirs </a:t>
            </a:r>
          </a:p>
        </p:txBody>
      </p:sp>
    </p:spTree>
    <p:extLst>
      <p:ext uri="{BB962C8B-B14F-4D97-AF65-F5344CB8AC3E}">
        <p14:creationId xmlns="" xmlns:p14="http://schemas.microsoft.com/office/powerpoint/2010/main" val="31697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3286" y="163284"/>
            <a:ext cx="9797143" cy="646331"/>
          </a:xfrm>
          <a:prstGeom prst="rect">
            <a:avLst/>
          </a:prstGeom>
          <a:noFill/>
        </p:spPr>
        <p:txBody>
          <a:bodyPr wrap="square" rtlCol="0">
            <a:spAutoFit/>
          </a:bodyPr>
          <a:lstStyle/>
          <a:p>
            <a:r>
              <a:rPr lang="fr-FR" sz="3600" dirty="0">
                <a:latin typeface="Rockwell Condensed" panose="02060603050405020104" pitchFamily="18" charset="0"/>
              </a:rPr>
              <a:t>Supprimer les craintes irrationnelles</a:t>
            </a:r>
          </a:p>
        </p:txBody>
      </p:sp>
      <p:pic>
        <p:nvPicPr>
          <p:cNvPr id="4" name="Picture 4" descr="https://encrypted-tbn1.gstatic.com/images?q=tbn:ANd9GcRzDgHj8FWE4yh14Eqmrd7Z574fGqejkDMyhy4n9eu0Iv43cfP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8212" y="1014108"/>
            <a:ext cx="3187847" cy="236709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ZoneTexte 4"/>
          <p:cNvSpPr txBox="1"/>
          <p:nvPr/>
        </p:nvSpPr>
        <p:spPr>
          <a:xfrm>
            <a:off x="4114798" y="1689824"/>
            <a:ext cx="947057" cy="1015663"/>
          </a:xfrm>
          <a:prstGeom prst="rect">
            <a:avLst/>
          </a:prstGeom>
          <a:noFill/>
        </p:spPr>
        <p:txBody>
          <a:bodyPr wrap="square" rtlCol="0">
            <a:spAutoFit/>
          </a:bodyPr>
          <a:lstStyle/>
          <a:p>
            <a:r>
              <a:rPr lang="fr-FR" sz="6000" dirty="0">
                <a:latin typeface="Calisto MT" panose="02040603050505030304" pitchFamily="18" charset="0"/>
              </a:rPr>
              <a:t>≠</a:t>
            </a:r>
            <a:endParaRPr lang="fr-FR" sz="6000" dirty="0"/>
          </a:p>
        </p:txBody>
      </p:sp>
      <p:sp>
        <p:nvSpPr>
          <p:cNvPr id="6" name="ZoneTexte 5"/>
          <p:cNvSpPr txBox="1"/>
          <p:nvPr/>
        </p:nvSpPr>
        <p:spPr>
          <a:xfrm>
            <a:off x="5388428" y="1597490"/>
            <a:ext cx="6384472" cy="1200329"/>
          </a:xfrm>
          <a:prstGeom prst="rect">
            <a:avLst/>
          </a:prstGeom>
          <a:noFill/>
        </p:spPr>
        <p:txBody>
          <a:bodyPr wrap="square" rtlCol="0">
            <a:spAutoFit/>
          </a:bodyPr>
          <a:lstStyle/>
          <a:p>
            <a:pPr algn="ctr"/>
            <a:r>
              <a:rPr lang="fr-FR" sz="2400" dirty="0">
                <a:latin typeface="Arial Black" panose="020B0A04020102020204" pitchFamily="34" charset="0"/>
              </a:rPr>
              <a:t>« Les dieux ne sont pas à craindre » car ils sont </a:t>
            </a:r>
            <a:r>
              <a:rPr lang="fr-FR" sz="2400" i="1" dirty="0">
                <a:latin typeface="Arial Black" panose="020B0A04020102020204" pitchFamily="34" charset="0"/>
              </a:rPr>
              <a:t>indifférents</a:t>
            </a:r>
            <a:r>
              <a:rPr lang="fr-FR" sz="2400" dirty="0">
                <a:latin typeface="Arial Black" panose="020B0A04020102020204" pitchFamily="34" charset="0"/>
              </a:rPr>
              <a:t> aux biens et aux maux que nous commettons</a:t>
            </a:r>
          </a:p>
        </p:txBody>
      </p:sp>
      <p:pic>
        <p:nvPicPr>
          <p:cNvPr id="7" name="Imag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8211" y="3720793"/>
            <a:ext cx="3187847" cy="2650947"/>
          </a:xfrm>
          <a:prstGeom prst="rect">
            <a:avLst/>
          </a:prstGeom>
          <a:ln>
            <a:noFill/>
          </a:ln>
          <a:effectLst>
            <a:softEdge rad="112500"/>
          </a:effectLst>
        </p:spPr>
      </p:pic>
      <p:sp>
        <p:nvSpPr>
          <p:cNvPr id="8" name="ZoneTexte 7"/>
          <p:cNvSpPr txBox="1"/>
          <p:nvPr/>
        </p:nvSpPr>
        <p:spPr>
          <a:xfrm>
            <a:off x="4114798" y="4538434"/>
            <a:ext cx="947057" cy="1015663"/>
          </a:xfrm>
          <a:prstGeom prst="rect">
            <a:avLst/>
          </a:prstGeom>
          <a:noFill/>
        </p:spPr>
        <p:txBody>
          <a:bodyPr wrap="square" rtlCol="0">
            <a:spAutoFit/>
          </a:bodyPr>
          <a:lstStyle/>
          <a:p>
            <a:r>
              <a:rPr lang="fr-FR" sz="6000" dirty="0">
                <a:latin typeface="Calisto MT" panose="02040603050505030304" pitchFamily="18" charset="0"/>
              </a:rPr>
              <a:t>≠</a:t>
            </a:r>
            <a:endParaRPr lang="fr-FR" sz="6000" dirty="0"/>
          </a:p>
        </p:txBody>
      </p:sp>
      <p:sp>
        <p:nvSpPr>
          <p:cNvPr id="9" name="ZoneTexte 8"/>
          <p:cNvSpPr txBox="1"/>
          <p:nvPr/>
        </p:nvSpPr>
        <p:spPr>
          <a:xfrm>
            <a:off x="5388428" y="4261435"/>
            <a:ext cx="6384472" cy="1569660"/>
          </a:xfrm>
          <a:prstGeom prst="rect">
            <a:avLst/>
          </a:prstGeom>
          <a:noFill/>
        </p:spPr>
        <p:txBody>
          <a:bodyPr wrap="square" rtlCol="0">
            <a:spAutoFit/>
          </a:bodyPr>
          <a:lstStyle/>
          <a:p>
            <a:pPr algn="ctr"/>
            <a:r>
              <a:rPr lang="fr-FR" sz="2400" dirty="0">
                <a:latin typeface="Arial Black" panose="020B0A04020102020204" pitchFamily="34" charset="0"/>
              </a:rPr>
              <a:t>« La mort n’est rien pour nous » car quand nous vivons la mort n’est pas et quand nous sommes morts nous ne la sentons pas </a:t>
            </a:r>
          </a:p>
        </p:txBody>
      </p:sp>
    </p:spTree>
    <p:extLst>
      <p:ext uri="{BB962C8B-B14F-4D97-AF65-F5344CB8AC3E}">
        <p14:creationId xmlns="" xmlns:p14="http://schemas.microsoft.com/office/powerpoint/2010/main" val="251547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4400"/>
          </a:xfrm>
          <a:prstGeom prst="rect">
            <a:avLst/>
          </a:prstGeom>
        </p:spPr>
      </p:pic>
      <p:sp>
        <p:nvSpPr>
          <p:cNvPr id="5" name="ZoneTexte 4"/>
          <p:cNvSpPr txBox="1"/>
          <p:nvPr/>
        </p:nvSpPr>
        <p:spPr>
          <a:xfrm>
            <a:off x="660400" y="5147733"/>
            <a:ext cx="8724232" cy="1569660"/>
          </a:xfrm>
          <a:prstGeom prst="rect">
            <a:avLst/>
          </a:prstGeom>
          <a:noFill/>
        </p:spPr>
        <p:txBody>
          <a:bodyPr wrap="square" rtlCol="0">
            <a:spAutoFit/>
          </a:bodyPr>
          <a:lstStyle/>
          <a:p>
            <a:pPr algn="just"/>
            <a:r>
              <a:rPr lang="fr-FR" sz="4800" b="1" dirty="0">
                <a:solidFill>
                  <a:schemeClr val="bg1"/>
                </a:solidFill>
                <a:latin typeface="Andalus" panose="02020603050405020304" pitchFamily="18" charset="-78"/>
                <a:cs typeface="Andalus" panose="02020603050405020304" pitchFamily="18" charset="-78"/>
              </a:rPr>
              <a:t>Toutefois, certains désirs peuvent devenir des besoins…</a:t>
            </a:r>
          </a:p>
        </p:txBody>
      </p:sp>
    </p:spTree>
    <p:extLst>
      <p:ext uri="{BB962C8B-B14F-4D97-AF65-F5344CB8AC3E}">
        <p14:creationId xmlns="" xmlns:p14="http://schemas.microsoft.com/office/powerpoint/2010/main" val="3820594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83940" y="496906"/>
            <a:ext cx="9144000" cy="4093428"/>
          </a:xfrm>
          <a:prstGeom prst="rect">
            <a:avLst/>
          </a:prstGeom>
          <a:noFill/>
        </p:spPr>
        <p:txBody>
          <a:bodyPr wrap="square" rtlCol="0">
            <a:spAutoFit/>
          </a:bodyPr>
          <a:lstStyle/>
          <a:p>
            <a:r>
              <a:rPr lang="fr-FR" sz="2000" b="1" dirty="0"/>
              <a:t>                                                                    </a:t>
            </a:r>
            <a:r>
              <a:rPr lang="fr-FR" sz="2400" b="1" dirty="0"/>
              <a:t>        LES DÉSIRS</a:t>
            </a:r>
          </a:p>
          <a:p>
            <a:endParaRPr lang="fr-FR" sz="2000" b="1" dirty="0"/>
          </a:p>
          <a:p>
            <a:endParaRPr lang="fr-FR" sz="2000" b="1" dirty="0"/>
          </a:p>
          <a:p>
            <a:r>
              <a:rPr lang="fr-FR" sz="2400" b="1" dirty="0"/>
              <a:t>                                  « NATURELS »                               « VAINS »               </a:t>
            </a:r>
          </a:p>
          <a:p>
            <a:r>
              <a:rPr lang="fr-FR" sz="2000" b="1" dirty="0"/>
              <a:t>                                                                                               </a:t>
            </a:r>
          </a:p>
          <a:p>
            <a:endParaRPr lang="fr-FR" sz="2000" b="1" dirty="0"/>
          </a:p>
          <a:p>
            <a:r>
              <a:rPr lang="fr-FR" sz="2400" b="1" dirty="0"/>
              <a:t>            « NÉCESSAIRES »                     « NON-NÉCESSAIRES »</a:t>
            </a:r>
          </a:p>
          <a:p>
            <a:r>
              <a:rPr lang="fr-FR" sz="2000" dirty="0"/>
              <a:t>                                                                                                 </a:t>
            </a:r>
          </a:p>
          <a:p>
            <a:endParaRPr lang="fr-FR" sz="2000" b="1" dirty="0"/>
          </a:p>
          <a:p>
            <a:r>
              <a:rPr lang="fr-FR" sz="2000" dirty="0"/>
              <a:t>nécessaires                       </a:t>
            </a:r>
            <a:r>
              <a:rPr lang="fr-FR" sz="2000" dirty="0" err="1"/>
              <a:t>nécessaires</a:t>
            </a:r>
            <a:r>
              <a:rPr lang="fr-FR" sz="2000" dirty="0"/>
              <a:t>                                            </a:t>
            </a:r>
            <a:r>
              <a:rPr lang="fr-FR" sz="2000" dirty="0" err="1"/>
              <a:t>nécessaires</a:t>
            </a:r>
            <a:endParaRPr lang="fr-FR" sz="2000" dirty="0"/>
          </a:p>
          <a:p>
            <a:r>
              <a:rPr lang="fr-FR" sz="2000" dirty="0"/>
              <a:t>pour la vie-même            pour la tranquillité du corps            « pour le bonheur »     </a:t>
            </a:r>
          </a:p>
          <a:p>
            <a:endParaRPr lang="fr-FR" sz="2000" b="1" dirty="0"/>
          </a:p>
        </p:txBody>
      </p:sp>
      <p:cxnSp>
        <p:nvCxnSpPr>
          <p:cNvPr id="3" name="Connecteur droit avec flèche 2"/>
          <p:cNvCxnSpPr/>
          <p:nvPr/>
        </p:nvCxnSpPr>
        <p:spPr>
          <a:xfrm rot="10800000" flipV="1">
            <a:off x="4680823" y="903446"/>
            <a:ext cx="72008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rot="10800000" flipV="1">
            <a:off x="2916627" y="1868851"/>
            <a:ext cx="72008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rot="10800000" flipV="1">
            <a:off x="1775774" y="3002835"/>
            <a:ext cx="72008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7032104" y="946957"/>
            <a:ext cx="648072"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5076867" y="1945965"/>
            <a:ext cx="64807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510643" y="3002835"/>
            <a:ext cx="65452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165171" y="2805920"/>
            <a:ext cx="2866933" cy="7009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55880" y="5316118"/>
            <a:ext cx="11700184" cy="1200329"/>
          </a:xfrm>
          <a:prstGeom prst="rect">
            <a:avLst/>
          </a:prstGeom>
          <a:noFill/>
        </p:spPr>
        <p:txBody>
          <a:bodyPr wrap="square" rtlCol="0">
            <a:spAutoFit/>
          </a:bodyPr>
          <a:lstStyle/>
          <a:p>
            <a:pPr algn="just"/>
            <a:r>
              <a:rPr lang="fr-FR" sz="2400" i="1" dirty="0">
                <a:latin typeface="Calibri" panose="020F0502020204030204" pitchFamily="34" charset="0"/>
              </a:rPr>
              <a:t>● </a:t>
            </a:r>
            <a:r>
              <a:rPr lang="fr-FR" sz="2400" i="1" dirty="0"/>
              <a:t>« naturel », ici : nature humaine : non seulement les besoins biologiques, mais aussi tout ce qui est nécessaire à l’épanouissement d’un homme. </a:t>
            </a:r>
          </a:p>
          <a:p>
            <a:pPr algn="just"/>
            <a:r>
              <a:rPr lang="fr-FR" sz="2400" i="1" dirty="0">
                <a:latin typeface="Calibri" panose="020F0502020204030204" pitchFamily="34" charset="0"/>
              </a:rPr>
              <a:t>● le grec ancien de comporte pas de distinction désir/besoin. </a:t>
            </a:r>
            <a:endParaRPr lang="fr-FR" sz="2400" i="1" dirty="0"/>
          </a:p>
        </p:txBody>
      </p:sp>
      <p:sp>
        <p:nvSpPr>
          <p:cNvPr id="11" name="ZoneTexte 10"/>
          <p:cNvSpPr txBox="1"/>
          <p:nvPr/>
        </p:nvSpPr>
        <p:spPr>
          <a:xfrm>
            <a:off x="7854042" y="-7150"/>
            <a:ext cx="4337957" cy="954107"/>
          </a:xfrm>
          <a:prstGeom prst="rect">
            <a:avLst/>
          </a:prstGeom>
          <a:noFill/>
        </p:spPr>
        <p:txBody>
          <a:bodyPr wrap="square" rtlCol="0">
            <a:spAutoFit/>
          </a:bodyPr>
          <a:lstStyle/>
          <a:p>
            <a:r>
              <a:rPr lang="fr-FR" sz="2800" dirty="0">
                <a:solidFill>
                  <a:srgbClr val="0070C0"/>
                </a:solidFill>
                <a:latin typeface="Rockwell Condensed" panose="02060603050405020104" pitchFamily="18" charset="0"/>
              </a:rPr>
              <a:t>La tripartition des désirs selon Épicure dans la </a:t>
            </a:r>
            <a:r>
              <a:rPr lang="fr-FR" sz="2800" i="1" dirty="0">
                <a:solidFill>
                  <a:srgbClr val="0070C0"/>
                </a:solidFill>
                <a:latin typeface="Rockwell Condensed" panose="02060603050405020104" pitchFamily="18" charset="0"/>
              </a:rPr>
              <a:t>Lettre à </a:t>
            </a:r>
            <a:r>
              <a:rPr lang="fr-FR" sz="2800" i="1" dirty="0" err="1">
                <a:solidFill>
                  <a:srgbClr val="0070C0"/>
                </a:solidFill>
                <a:latin typeface="Rockwell Condensed" panose="02060603050405020104" pitchFamily="18" charset="0"/>
              </a:rPr>
              <a:t>Ménécée</a:t>
            </a:r>
            <a:endParaRPr lang="fr-FR" sz="2800" i="1" dirty="0">
              <a:solidFill>
                <a:srgbClr val="0070C0"/>
              </a:solidFill>
              <a:latin typeface="Rockwell Condensed" panose="02060603050405020104" pitchFamily="18" charset="0"/>
            </a:endParaRPr>
          </a:p>
        </p:txBody>
      </p:sp>
      <p:sp>
        <p:nvSpPr>
          <p:cNvPr id="14" name="ZoneTexte 13"/>
          <p:cNvSpPr txBox="1"/>
          <p:nvPr/>
        </p:nvSpPr>
        <p:spPr>
          <a:xfrm>
            <a:off x="355880" y="4718957"/>
            <a:ext cx="3543300" cy="461665"/>
          </a:xfrm>
          <a:prstGeom prst="rect">
            <a:avLst/>
          </a:prstGeom>
          <a:noFill/>
        </p:spPr>
        <p:txBody>
          <a:bodyPr wrap="square" rtlCol="0">
            <a:spAutoFit/>
          </a:bodyPr>
          <a:lstStyle/>
          <a:p>
            <a:r>
              <a:rPr lang="fr-FR" sz="2400" u="sng" dirty="0">
                <a:latin typeface="Aharoni" panose="02010803020104030203" pitchFamily="2" charset="-79"/>
                <a:cs typeface="Aharoni" panose="02010803020104030203" pitchFamily="2" charset="-79"/>
              </a:rPr>
              <a:t>Remarques : </a:t>
            </a:r>
          </a:p>
        </p:txBody>
      </p:sp>
      <p:sp>
        <p:nvSpPr>
          <p:cNvPr id="15" name="ZoneTexte 14"/>
          <p:cNvSpPr txBox="1"/>
          <p:nvPr/>
        </p:nvSpPr>
        <p:spPr>
          <a:xfrm>
            <a:off x="163286" y="163284"/>
            <a:ext cx="9797143" cy="646331"/>
          </a:xfrm>
          <a:prstGeom prst="rect">
            <a:avLst/>
          </a:prstGeom>
          <a:noFill/>
        </p:spPr>
        <p:txBody>
          <a:bodyPr wrap="square" rtlCol="0">
            <a:spAutoFit/>
          </a:bodyPr>
          <a:lstStyle/>
          <a:p>
            <a:r>
              <a:rPr lang="fr-FR" sz="3600" dirty="0">
                <a:latin typeface="Rockwell Condensed" panose="02060603050405020104" pitchFamily="18" charset="0"/>
              </a:rPr>
              <a:t>Maîtriser ses désirs</a:t>
            </a:r>
          </a:p>
        </p:txBody>
      </p:sp>
    </p:spTree>
    <p:extLst>
      <p:ext uri="{BB962C8B-B14F-4D97-AF65-F5344CB8AC3E}">
        <p14:creationId xmlns="" xmlns:p14="http://schemas.microsoft.com/office/powerpoint/2010/main" val="224669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p:cNvSpPr txBox="1"/>
          <p:nvPr/>
        </p:nvSpPr>
        <p:spPr>
          <a:xfrm>
            <a:off x="1491342" y="684852"/>
            <a:ext cx="9873343" cy="5816977"/>
          </a:xfrm>
          <a:prstGeom prst="rect">
            <a:avLst/>
          </a:prstGeom>
          <a:noFill/>
        </p:spPr>
        <p:txBody>
          <a:bodyPr wrap="square" rtlCol="0">
            <a:spAutoFit/>
          </a:bodyPr>
          <a:lstStyle/>
          <a:p>
            <a:r>
              <a:rPr lang="fr-FR" sz="2000" b="1" dirty="0">
                <a:solidFill>
                  <a:prstClr val="black"/>
                </a:solidFill>
              </a:rPr>
              <a:t>                                                                         </a:t>
            </a:r>
            <a:r>
              <a:rPr lang="fr-FR" sz="2400" b="1" dirty="0">
                <a:solidFill>
                  <a:prstClr val="black"/>
                </a:solidFill>
              </a:rPr>
              <a:t>   LES DESIRS</a:t>
            </a:r>
          </a:p>
          <a:p>
            <a:endParaRPr lang="fr-FR" sz="2000" b="1" dirty="0">
              <a:solidFill>
                <a:prstClr val="black"/>
              </a:solidFill>
            </a:endParaRPr>
          </a:p>
          <a:p>
            <a:endParaRPr lang="fr-FR" sz="2000" b="1" dirty="0">
              <a:solidFill>
                <a:prstClr val="black"/>
              </a:solidFill>
            </a:endParaRPr>
          </a:p>
          <a:p>
            <a:r>
              <a:rPr lang="fr-FR" sz="2400" b="1" dirty="0">
                <a:solidFill>
                  <a:prstClr val="black"/>
                </a:solidFill>
              </a:rPr>
              <a:t>                                             « NATURELS »              « VAINS »               </a:t>
            </a:r>
          </a:p>
          <a:p>
            <a:r>
              <a:rPr lang="fr-FR" sz="2000" b="1" dirty="0">
                <a:solidFill>
                  <a:prstClr val="black"/>
                </a:solidFill>
              </a:rPr>
              <a:t>                                                                                               </a:t>
            </a:r>
            <a:r>
              <a:rPr lang="fr-FR" sz="2000" dirty="0">
                <a:solidFill>
                  <a:prstClr val="black"/>
                </a:solidFill>
              </a:rPr>
              <a:t>pouvoir, richesse, considération…</a:t>
            </a:r>
            <a:endParaRPr lang="fr-FR" sz="2000" b="1" dirty="0">
              <a:solidFill>
                <a:prstClr val="black"/>
              </a:solidFill>
            </a:endParaRPr>
          </a:p>
          <a:p>
            <a:endParaRPr lang="fr-FR" sz="2000" b="1" dirty="0">
              <a:solidFill>
                <a:prstClr val="black"/>
              </a:solidFill>
            </a:endParaRPr>
          </a:p>
          <a:p>
            <a:r>
              <a:rPr lang="fr-FR" sz="2400" b="1" dirty="0">
                <a:solidFill>
                  <a:prstClr val="black"/>
                </a:solidFill>
              </a:rPr>
              <a:t>                 « NECESSAIRES »                     « NON-NECESSAIRES »</a:t>
            </a:r>
          </a:p>
          <a:p>
            <a:r>
              <a:rPr lang="fr-FR" sz="2000" dirty="0">
                <a:solidFill>
                  <a:prstClr val="black"/>
                </a:solidFill>
              </a:rPr>
              <a:t>                                                                                                 belle maison, bien manger…              </a:t>
            </a:r>
          </a:p>
          <a:p>
            <a:r>
              <a:rPr lang="fr-FR" sz="2000" dirty="0">
                <a:solidFill>
                  <a:prstClr val="black"/>
                </a:solidFill>
              </a:rPr>
              <a:t>                                                                                                 attachement amoureux      </a:t>
            </a:r>
          </a:p>
          <a:p>
            <a:endParaRPr lang="fr-FR" sz="2000" b="1" dirty="0">
              <a:solidFill>
                <a:prstClr val="black"/>
              </a:solidFill>
            </a:endParaRPr>
          </a:p>
          <a:p>
            <a:r>
              <a:rPr lang="fr-FR" sz="2000" b="1" dirty="0">
                <a:solidFill>
                  <a:prstClr val="black"/>
                </a:solidFill>
              </a:rPr>
              <a:t>nécessaires                       </a:t>
            </a:r>
            <a:r>
              <a:rPr lang="fr-FR" sz="2000" b="1" dirty="0" err="1">
                <a:solidFill>
                  <a:prstClr val="black"/>
                </a:solidFill>
              </a:rPr>
              <a:t>nécessaires</a:t>
            </a:r>
            <a:r>
              <a:rPr lang="fr-FR" sz="2000" b="1" dirty="0">
                <a:solidFill>
                  <a:prstClr val="black"/>
                </a:solidFill>
              </a:rPr>
              <a:t>                                    </a:t>
            </a:r>
            <a:r>
              <a:rPr lang="fr-FR" sz="2000" b="1" dirty="0" err="1">
                <a:solidFill>
                  <a:prstClr val="black"/>
                </a:solidFill>
              </a:rPr>
              <a:t>nécessaires</a:t>
            </a:r>
            <a:endParaRPr lang="fr-FR" sz="2000" b="1" dirty="0">
              <a:solidFill>
                <a:prstClr val="black"/>
              </a:solidFill>
            </a:endParaRPr>
          </a:p>
          <a:p>
            <a:r>
              <a:rPr lang="fr-FR" sz="2000" b="1" dirty="0">
                <a:solidFill>
                  <a:prstClr val="black"/>
                </a:solidFill>
              </a:rPr>
              <a:t>pour la vie-même            pour la tranquillité du corps       « pour le bonheur »</a:t>
            </a:r>
          </a:p>
          <a:p>
            <a:r>
              <a:rPr lang="fr-FR" sz="2000" dirty="0">
                <a:solidFill>
                  <a:prstClr val="black"/>
                </a:solidFill>
              </a:rPr>
              <a:t>(Besoins primaires)          (Besoins secondaires)                       amitié</a:t>
            </a:r>
          </a:p>
          <a:p>
            <a:r>
              <a:rPr lang="fr-FR" sz="2000" dirty="0">
                <a:solidFill>
                  <a:prstClr val="black"/>
                </a:solidFill>
              </a:rPr>
              <a:t>manger                           vêtements fonctionnels                       liberté (indépendance) </a:t>
            </a:r>
          </a:p>
          <a:p>
            <a:r>
              <a:rPr lang="fr-FR" sz="2000" dirty="0">
                <a:solidFill>
                  <a:prstClr val="black"/>
                </a:solidFill>
              </a:rPr>
              <a:t> boire                               logement sain                                       philosophie       </a:t>
            </a:r>
          </a:p>
          <a:p>
            <a:r>
              <a:rPr lang="fr-FR" sz="2000" dirty="0">
                <a:solidFill>
                  <a:prstClr val="black"/>
                </a:solidFill>
              </a:rPr>
              <a:t> respirer, etc.                  nourriture équilibrée, etc.</a:t>
            </a:r>
          </a:p>
          <a:p>
            <a:r>
              <a:rPr lang="fr-FR" sz="2000" dirty="0">
                <a:solidFill>
                  <a:prstClr val="black"/>
                </a:solidFill>
              </a:rPr>
              <a:t>                                                                                                    </a:t>
            </a:r>
          </a:p>
          <a:p>
            <a:endParaRPr lang="fr-FR" sz="2000" b="1" dirty="0">
              <a:solidFill>
                <a:prstClr val="black"/>
              </a:solidFill>
            </a:endParaRPr>
          </a:p>
        </p:txBody>
      </p:sp>
      <p:cxnSp>
        <p:nvCxnSpPr>
          <p:cNvPr id="3" name="Connecteur droit avec flèche 2"/>
          <p:cNvCxnSpPr/>
          <p:nvPr/>
        </p:nvCxnSpPr>
        <p:spPr>
          <a:xfrm rot="10800000" flipV="1">
            <a:off x="5343263" y="1206911"/>
            <a:ext cx="72008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rot="10800000" flipV="1">
            <a:off x="3863752" y="2228393"/>
            <a:ext cx="72008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H="1">
            <a:off x="2418319" y="3284984"/>
            <a:ext cx="590465" cy="5195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7104923" y="1134903"/>
            <a:ext cx="648072"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6063343" y="2228393"/>
            <a:ext cx="64807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935760" y="3284984"/>
            <a:ext cx="648072" cy="5195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846407" y="3053443"/>
            <a:ext cx="2405068" cy="8513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854042" y="-7150"/>
            <a:ext cx="4337957" cy="954107"/>
          </a:xfrm>
          <a:prstGeom prst="rect">
            <a:avLst/>
          </a:prstGeom>
          <a:noFill/>
        </p:spPr>
        <p:txBody>
          <a:bodyPr wrap="square" rtlCol="0">
            <a:spAutoFit/>
          </a:bodyPr>
          <a:lstStyle/>
          <a:p>
            <a:r>
              <a:rPr lang="fr-FR" sz="2800" dirty="0">
                <a:solidFill>
                  <a:srgbClr val="0070C0"/>
                </a:solidFill>
                <a:latin typeface="Rockwell Condensed" panose="02060603050405020104" pitchFamily="18" charset="0"/>
              </a:rPr>
              <a:t>La tripartition des désirs selon Épicure dans la </a:t>
            </a:r>
            <a:r>
              <a:rPr lang="fr-FR" sz="2800" i="1" dirty="0">
                <a:solidFill>
                  <a:srgbClr val="0070C0"/>
                </a:solidFill>
                <a:latin typeface="Rockwell Condensed" panose="02060603050405020104" pitchFamily="18" charset="0"/>
              </a:rPr>
              <a:t>Lettre à </a:t>
            </a:r>
            <a:r>
              <a:rPr lang="fr-FR" sz="2800" i="1" dirty="0" err="1">
                <a:solidFill>
                  <a:srgbClr val="0070C0"/>
                </a:solidFill>
                <a:latin typeface="Rockwell Condensed" panose="02060603050405020104" pitchFamily="18" charset="0"/>
              </a:rPr>
              <a:t>Ménécée</a:t>
            </a:r>
            <a:endParaRPr lang="fr-FR" sz="2800" i="1" dirty="0">
              <a:solidFill>
                <a:srgbClr val="0070C0"/>
              </a:solidFill>
              <a:latin typeface="Rockwell Condensed" panose="02060603050405020104" pitchFamily="18" charset="0"/>
            </a:endParaRPr>
          </a:p>
        </p:txBody>
      </p:sp>
      <p:sp>
        <p:nvSpPr>
          <p:cNvPr id="17" name="ZoneTexte 16"/>
          <p:cNvSpPr txBox="1"/>
          <p:nvPr/>
        </p:nvSpPr>
        <p:spPr>
          <a:xfrm>
            <a:off x="163286" y="163284"/>
            <a:ext cx="9797143" cy="646331"/>
          </a:xfrm>
          <a:prstGeom prst="rect">
            <a:avLst/>
          </a:prstGeom>
          <a:noFill/>
        </p:spPr>
        <p:txBody>
          <a:bodyPr wrap="square" rtlCol="0">
            <a:spAutoFit/>
          </a:bodyPr>
          <a:lstStyle/>
          <a:p>
            <a:r>
              <a:rPr lang="fr-FR" sz="3600" dirty="0">
                <a:latin typeface="Rockwell Condensed" panose="02060603050405020104" pitchFamily="18" charset="0"/>
              </a:rPr>
              <a:t>Maîtriser ses désirs</a:t>
            </a:r>
          </a:p>
        </p:txBody>
      </p:sp>
      <p:sp>
        <p:nvSpPr>
          <p:cNvPr id="18" name="ZoneTexte 17"/>
          <p:cNvSpPr txBox="1"/>
          <p:nvPr/>
        </p:nvSpPr>
        <p:spPr>
          <a:xfrm>
            <a:off x="0" y="6027003"/>
            <a:ext cx="12191999" cy="830997"/>
          </a:xfrm>
          <a:prstGeom prst="rect">
            <a:avLst/>
          </a:prstGeom>
          <a:noFill/>
        </p:spPr>
        <p:txBody>
          <a:bodyPr wrap="square" rtlCol="0">
            <a:spAutoFit/>
          </a:bodyPr>
          <a:lstStyle/>
          <a:p>
            <a:pPr algn="just"/>
            <a:r>
              <a:rPr lang="fr-FR" sz="2400" dirty="0">
                <a:latin typeface="Aharoni" panose="02010803020104030203" pitchFamily="2" charset="-79"/>
                <a:cs typeface="Aharoni" panose="02010803020104030203" pitchFamily="2" charset="-79"/>
              </a:rPr>
              <a:t>La vertu essentielle à la maîtrise des désirs = la </a:t>
            </a:r>
            <a:r>
              <a:rPr lang="fr-FR" sz="2400" i="1" dirty="0">
                <a:latin typeface="Aharoni" panose="02010803020104030203" pitchFamily="2" charset="-79"/>
                <a:cs typeface="Aharoni" panose="02010803020104030203" pitchFamily="2" charset="-79"/>
              </a:rPr>
              <a:t>prudence</a:t>
            </a:r>
            <a:r>
              <a:rPr lang="fr-FR" sz="2400" dirty="0">
                <a:latin typeface="Aharoni" panose="02010803020104030203" pitchFamily="2" charset="-79"/>
                <a:cs typeface="Aharoni" panose="02010803020104030203" pitchFamily="2" charset="-79"/>
              </a:rPr>
              <a:t> comme anticipation des effets (positifs ou négatifs) liés à la satisfaction de nos désirs</a:t>
            </a:r>
          </a:p>
        </p:txBody>
      </p:sp>
    </p:spTree>
    <p:extLst>
      <p:ext uri="{BB962C8B-B14F-4D97-AF65-F5344CB8AC3E}">
        <p14:creationId xmlns="" xmlns:p14="http://schemas.microsoft.com/office/powerpoint/2010/main" val="623987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3935" y="332656"/>
            <a:ext cx="11625943" cy="6124754"/>
          </a:xfrm>
          <a:prstGeom prst="rect">
            <a:avLst/>
          </a:prstGeom>
          <a:noFill/>
        </p:spPr>
        <p:txBody>
          <a:bodyPr wrap="square" rtlCol="0">
            <a:spAutoFit/>
          </a:bodyPr>
          <a:lstStyle/>
          <a:p>
            <a:pPr algn="just"/>
            <a:r>
              <a:rPr lang="fr-FR" sz="2800" dirty="0"/>
              <a:t>« Quand donc nous disons que le plaisir est la fin, nous ne parlons pas des plaisirs des débauchés ni de ceux qui consistent dans les jouissances – comme le croient certains qui, ignorant de quoi nous parlons, sont en désaccord avec nos propos ou les prennent dans un sens qu’ils n’ont pas –, mais du fait, pour le corps, de ne pas souffrir et, pour l’âme, de ne pas être troublée. En effet, ce n’est ni l’incessante succession des beuveries et des parties de plaisir, ni les jouissances que l’on trouve auprès des jeunes garçons et des femmes, ni celles que procurent les poissons et tous les autres mets qu’offre une table abondante, qui rendent la vie agréable: c’est un raisonnement sobre, qui pénètre les raisons de tout choix et de tout refus et qui rejette les opinions à partir desquelles une extrême confusion s’empare des âmes. </a:t>
            </a:r>
          </a:p>
          <a:p>
            <a:pPr algn="just"/>
            <a:r>
              <a:rPr lang="fr-FR" sz="2800" dirty="0"/>
              <a:t>Or le principe de tout cela et le plus grand bien, c’est la prudence. »</a:t>
            </a:r>
          </a:p>
          <a:p>
            <a:pPr algn="just"/>
            <a:endParaRPr lang="fr-FR" sz="2800" dirty="0"/>
          </a:p>
          <a:p>
            <a:pPr algn="r"/>
            <a:r>
              <a:rPr lang="fr-FR" sz="2800" dirty="0"/>
              <a:t> </a:t>
            </a:r>
            <a:r>
              <a:rPr lang="fr-FR" sz="2800" b="1" i="1" dirty="0"/>
              <a:t>Lettre à </a:t>
            </a:r>
            <a:r>
              <a:rPr lang="fr-FR" sz="2800" b="1" i="1" dirty="0" err="1"/>
              <a:t>Ménécée</a:t>
            </a:r>
            <a:r>
              <a:rPr lang="fr-FR" sz="2800" b="1" dirty="0"/>
              <a:t>, §132</a:t>
            </a:r>
          </a:p>
        </p:txBody>
      </p:sp>
    </p:spTree>
    <p:extLst>
      <p:ext uri="{BB962C8B-B14F-4D97-AF65-F5344CB8AC3E}">
        <p14:creationId xmlns="" xmlns:p14="http://schemas.microsoft.com/office/powerpoint/2010/main" val="2532616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8213" y="217005"/>
            <a:ext cx="11576957" cy="954107"/>
          </a:xfrm>
          <a:prstGeom prst="rect">
            <a:avLst/>
          </a:prstGeom>
          <a:noFill/>
        </p:spPr>
        <p:txBody>
          <a:bodyPr wrap="square" rtlCol="0">
            <a:spAutoFit/>
          </a:bodyPr>
          <a:lstStyle/>
          <a:p>
            <a:pPr algn="just"/>
            <a:r>
              <a:rPr lang="fr-FR" sz="2800" dirty="0">
                <a:solidFill>
                  <a:srgbClr val="FF0000"/>
                </a:solidFill>
                <a:latin typeface="Rockwell Extra Bold" panose="02060903040505020403" pitchFamily="18" charset="0"/>
              </a:rPr>
              <a:t>Contresens à ne pas faire : affirmer qu’être épicurien, c’est rechercher tous les plaisirs, sans distinction ! </a:t>
            </a:r>
          </a:p>
        </p:txBody>
      </p:sp>
      <p:pic>
        <p:nvPicPr>
          <p:cNvPr id="6" name="Image 5"/>
          <p:cNvPicPr>
            <a:picLocks noChangeAspect="1"/>
          </p:cNvPicPr>
          <p:nvPr/>
        </p:nvPicPr>
        <p:blipFill>
          <a:blip r:embed="rId3" cstate="print"/>
          <a:stretch>
            <a:fillRect/>
          </a:stretch>
        </p:blipFill>
        <p:spPr>
          <a:xfrm>
            <a:off x="5227862" y="1456006"/>
            <a:ext cx="6757308" cy="4001901"/>
          </a:xfrm>
          <a:prstGeom prst="rect">
            <a:avLst/>
          </a:prstGeom>
        </p:spPr>
      </p:pic>
      <p:sp>
        <p:nvSpPr>
          <p:cNvPr id="7" name="Bulle ronde 6"/>
          <p:cNvSpPr/>
          <p:nvPr/>
        </p:nvSpPr>
        <p:spPr>
          <a:xfrm>
            <a:off x="4721676" y="1204419"/>
            <a:ext cx="2661557" cy="1803841"/>
          </a:xfrm>
          <a:prstGeom prst="wedgeEllipseCallout">
            <a:avLst>
              <a:gd name="adj1" fmla="val 35312"/>
              <a:gd name="adj2" fmla="val 597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Constantia" panose="02030602050306030303" pitchFamily="18" charset="0"/>
              </a:rPr>
              <a:t>Je suis un </a:t>
            </a:r>
            <a:r>
              <a:rPr lang="fr-FR" sz="2000" i="1" dirty="0">
                <a:solidFill>
                  <a:schemeClr val="tx1"/>
                </a:solidFill>
                <a:latin typeface="Constantia" panose="02030602050306030303" pitchFamily="18" charset="0"/>
              </a:rPr>
              <a:t>épicurien</a:t>
            </a:r>
            <a:r>
              <a:rPr lang="fr-FR" sz="2000" dirty="0">
                <a:solidFill>
                  <a:schemeClr val="tx1"/>
                </a:solidFill>
                <a:latin typeface="Constantia" panose="02030602050306030303" pitchFamily="18" charset="0"/>
              </a:rPr>
              <a:t> : je profite de tous les plaisirs de la vie !</a:t>
            </a:r>
          </a:p>
        </p:txBody>
      </p:sp>
      <p:sp>
        <p:nvSpPr>
          <p:cNvPr id="8" name="ZoneTexte 7"/>
          <p:cNvSpPr txBox="1"/>
          <p:nvPr/>
        </p:nvSpPr>
        <p:spPr>
          <a:xfrm>
            <a:off x="408213" y="1374754"/>
            <a:ext cx="3706586" cy="461665"/>
          </a:xfrm>
          <a:prstGeom prst="rect">
            <a:avLst/>
          </a:prstGeom>
          <a:noFill/>
        </p:spPr>
        <p:txBody>
          <a:bodyPr wrap="square" rtlCol="0">
            <a:spAutoFit/>
          </a:bodyPr>
          <a:lstStyle/>
          <a:p>
            <a:r>
              <a:rPr lang="fr-FR" sz="2400" dirty="0">
                <a:latin typeface="Rockwell Extra Bold" panose="02060903040505020403" pitchFamily="18" charset="0"/>
              </a:rPr>
              <a:t>Pour Épicure,  </a:t>
            </a:r>
          </a:p>
        </p:txBody>
      </p:sp>
      <p:sp>
        <p:nvSpPr>
          <p:cNvPr id="9" name="ZoneTexte 8"/>
          <p:cNvSpPr txBox="1"/>
          <p:nvPr/>
        </p:nvSpPr>
        <p:spPr>
          <a:xfrm>
            <a:off x="408214" y="4319232"/>
            <a:ext cx="4425043" cy="830997"/>
          </a:xfrm>
          <a:prstGeom prst="rect">
            <a:avLst/>
          </a:prstGeom>
          <a:noFill/>
        </p:spPr>
        <p:txBody>
          <a:bodyPr wrap="square" rtlCol="0">
            <a:spAutoFit/>
          </a:bodyPr>
          <a:lstStyle/>
          <a:p>
            <a:r>
              <a:rPr lang="fr-FR" sz="2400" dirty="0">
                <a:latin typeface="Calibri" panose="020F0502020204030204" pitchFamily="34" charset="0"/>
              </a:rPr>
              <a:t>→ </a:t>
            </a:r>
            <a:r>
              <a:rPr lang="fr-FR" sz="2400" dirty="0">
                <a:latin typeface="Arial Black" panose="020B0A04020102020204" pitchFamily="34" charset="0"/>
              </a:rPr>
              <a:t>Nécessité d’un calcul des plaisirs</a:t>
            </a:r>
            <a:endParaRPr lang="fr-FR" dirty="0">
              <a:latin typeface="Arial Black" panose="020B0A04020102020204" pitchFamily="34" charset="0"/>
            </a:endParaRPr>
          </a:p>
        </p:txBody>
      </p:sp>
      <p:sp>
        <p:nvSpPr>
          <p:cNvPr id="10" name="ZoneTexte 9"/>
          <p:cNvSpPr txBox="1"/>
          <p:nvPr/>
        </p:nvSpPr>
        <p:spPr>
          <a:xfrm>
            <a:off x="849086" y="1979834"/>
            <a:ext cx="3872589" cy="1077218"/>
          </a:xfrm>
          <a:prstGeom prst="rect">
            <a:avLst/>
          </a:prstGeom>
          <a:noFill/>
        </p:spPr>
        <p:txBody>
          <a:bodyPr wrap="square" rtlCol="0">
            <a:spAutoFit/>
          </a:bodyPr>
          <a:lstStyle/>
          <a:p>
            <a:r>
              <a:rPr lang="fr-FR" sz="3200" dirty="0">
                <a:latin typeface="Rockwell Condensed" panose="02060603050405020104" pitchFamily="18" charset="0"/>
              </a:rPr>
              <a:t>- Tous les désirs ne se valent pas</a:t>
            </a:r>
          </a:p>
        </p:txBody>
      </p:sp>
      <p:sp>
        <p:nvSpPr>
          <p:cNvPr id="11" name="Rectangle 10"/>
          <p:cNvSpPr/>
          <p:nvPr/>
        </p:nvSpPr>
        <p:spPr>
          <a:xfrm>
            <a:off x="849086" y="3100028"/>
            <a:ext cx="3984171" cy="1077218"/>
          </a:xfrm>
          <a:prstGeom prst="rect">
            <a:avLst/>
          </a:prstGeom>
        </p:spPr>
        <p:txBody>
          <a:bodyPr wrap="square">
            <a:spAutoFit/>
          </a:bodyPr>
          <a:lstStyle/>
          <a:p>
            <a:r>
              <a:rPr lang="fr-FR" sz="3200" dirty="0">
                <a:latin typeface="Rockwell Condensed" panose="02060603050405020104" pitchFamily="18" charset="0"/>
              </a:rPr>
              <a:t>- Tous les plaisirs ne doivent pas être recherchés</a:t>
            </a:r>
          </a:p>
        </p:txBody>
      </p:sp>
      <p:sp>
        <p:nvSpPr>
          <p:cNvPr id="12" name="ZoneTexte 11"/>
          <p:cNvSpPr txBox="1"/>
          <p:nvPr/>
        </p:nvSpPr>
        <p:spPr>
          <a:xfrm>
            <a:off x="555171" y="5457907"/>
            <a:ext cx="11430000" cy="1323439"/>
          </a:xfrm>
          <a:prstGeom prst="rect">
            <a:avLst/>
          </a:prstGeom>
          <a:noFill/>
        </p:spPr>
        <p:txBody>
          <a:bodyPr wrap="square" rtlCol="0">
            <a:spAutoFit/>
          </a:bodyPr>
          <a:lstStyle/>
          <a:p>
            <a:pPr algn="just"/>
            <a:r>
              <a:rPr lang="fr-FR" sz="2000" dirty="0"/>
              <a:t>On peut, </a:t>
            </a:r>
            <a:r>
              <a:rPr lang="fr-FR" sz="2000" b="1" dirty="0"/>
              <a:t>par prudence</a:t>
            </a:r>
            <a:r>
              <a:rPr lang="fr-FR" sz="2000" dirty="0"/>
              <a:t>, renoncer à un plaisir par crainte d’un déplaisir plus grand (ex. manger trop gras =</a:t>
            </a:r>
            <a:r>
              <a:rPr lang="fr-FR" sz="2000" dirty="0">
                <a:latin typeface="Calibri" panose="020F0502020204030204" pitchFamily="34" charset="0"/>
              </a:rPr>
              <a:t>˃ indigestion, diabète…)</a:t>
            </a:r>
          </a:p>
          <a:p>
            <a:pPr algn="just"/>
            <a:r>
              <a:rPr lang="fr-FR" sz="2000" dirty="0">
                <a:latin typeface="Calibri" panose="020F0502020204030204" pitchFamily="34" charset="0"/>
              </a:rPr>
              <a:t>On peut, </a:t>
            </a:r>
            <a:r>
              <a:rPr lang="fr-FR" sz="2000" b="1" dirty="0">
                <a:latin typeface="Calibri" panose="020F0502020204030204" pitchFamily="34" charset="0"/>
              </a:rPr>
              <a:t>par prudence</a:t>
            </a:r>
            <a:r>
              <a:rPr lang="fr-FR" sz="2000" dirty="0">
                <a:latin typeface="Calibri" panose="020F0502020204030204" pitchFamily="34" charset="0"/>
              </a:rPr>
              <a:t>, accepter d’endurer certaines douleurs parce qu’elles nous permettent d’éviter des douleurs plus grandes encore (ex. amputation chirurgicale pour mettre fin à la progression de la gangrène…)</a:t>
            </a:r>
            <a:endParaRPr lang="fr-FR" sz="2000" dirty="0"/>
          </a:p>
        </p:txBody>
      </p:sp>
    </p:spTree>
    <p:extLst>
      <p:ext uri="{BB962C8B-B14F-4D97-AF65-F5344CB8AC3E}">
        <p14:creationId xmlns="" xmlns:p14="http://schemas.microsoft.com/office/powerpoint/2010/main" val="58939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60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6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P spid="10" grpId="0"/>
      <p:bldP spid="11"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87828" y="196979"/>
            <a:ext cx="10858500" cy="954107"/>
          </a:xfrm>
          <a:prstGeom prst="rect">
            <a:avLst/>
          </a:prstGeom>
          <a:noFill/>
        </p:spPr>
        <p:txBody>
          <a:bodyPr wrap="square" rtlCol="0">
            <a:spAutoFit/>
          </a:bodyPr>
          <a:lstStyle/>
          <a:p>
            <a:r>
              <a:rPr lang="fr-FR" sz="2800" dirty="0">
                <a:latin typeface="Rockwell Extra Bold" panose="02060903040505020403" pitchFamily="18" charset="0"/>
              </a:rPr>
              <a:t>En complément sur la question du bonheur : </a:t>
            </a:r>
          </a:p>
          <a:p>
            <a:endParaRPr lang="fr-FR" sz="2800" dirty="0">
              <a:latin typeface="Rockwell Extra Bold" panose="02060903040505020403" pitchFamily="18" charset="0"/>
            </a:endParaRPr>
          </a:p>
        </p:txBody>
      </p:sp>
      <p:sp>
        <p:nvSpPr>
          <p:cNvPr id="4" name="ZoneTexte 3"/>
          <p:cNvSpPr txBox="1"/>
          <p:nvPr/>
        </p:nvSpPr>
        <p:spPr>
          <a:xfrm>
            <a:off x="2081892" y="966566"/>
            <a:ext cx="9144000" cy="1200329"/>
          </a:xfrm>
          <a:prstGeom prst="rect">
            <a:avLst/>
          </a:prstGeom>
          <a:noFill/>
        </p:spPr>
        <p:txBody>
          <a:bodyPr wrap="square" rtlCol="0">
            <a:spAutoFit/>
          </a:bodyPr>
          <a:lstStyle/>
          <a:p>
            <a:r>
              <a:rPr lang="fr-FR" sz="3600" dirty="0">
                <a:latin typeface="Rockwell Condensed" panose="02060603050405020104" pitchFamily="18" charset="0"/>
              </a:rPr>
              <a:t>- </a:t>
            </a:r>
            <a:r>
              <a:rPr lang="fr-FR" sz="3600" b="1" dirty="0">
                <a:latin typeface="Rockwell Condensed" panose="02060603050405020104" pitchFamily="18" charset="0"/>
              </a:rPr>
              <a:t>Pascal</a:t>
            </a:r>
            <a:r>
              <a:rPr lang="fr-FR" sz="3600" dirty="0">
                <a:latin typeface="Rockwell Condensed" panose="02060603050405020104" pitchFamily="18" charset="0"/>
              </a:rPr>
              <a:t> et la notion de « divertissement » dans </a:t>
            </a:r>
            <a:r>
              <a:rPr lang="fr-FR" sz="3600">
                <a:latin typeface="Rockwell Condensed" panose="02060603050405020104" pitchFamily="18" charset="0"/>
              </a:rPr>
              <a:t>les </a:t>
            </a:r>
            <a:r>
              <a:rPr lang="fr-FR" sz="3600" i="1">
                <a:latin typeface="Rockwell Condensed" panose="02060603050405020104" pitchFamily="18" charset="0"/>
              </a:rPr>
              <a:t>Pensées</a:t>
            </a:r>
            <a:r>
              <a:rPr lang="fr-FR" sz="3600">
                <a:latin typeface="Rockwell Condensed" panose="02060603050405020104" pitchFamily="18" charset="0"/>
              </a:rPr>
              <a:t> </a:t>
            </a:r>
            <a:r>
              <a:rPr lang="fr-FR" sz="3600" dirty="0">
                <a:latin typeface="Rockwell Condensed" panose="02060603050405020104" pitchFamily="18" charset="0"/>
              </a:rPr>
              <a:t>(voir le cours sur la vérité) </a:t>
            </a:r>
          </a:p>
        </p:txBody>
      </p:sp>
      <p:sp>
        <p:nvSpPr>
          <p:cNvPr id="5" name="ZoneTexte 4"/>
          <p:cNvSpPr txBox="1"/>
          <p:nvPr/>
        </p:nvSpPr>
        <p:spPr>
          <a:xfrm>
            <a:off x="808264" y="2382045"/>
            <a:ext cx="10417628" cy="954107"/>
          </a:xfrm>
          <a:prstGeom prst="rect">
            <a:avLst/>
          </a:prstGeom>
          <a:noFill/>
        </p:spPr>
        <p:txBody>
          <a:bodyPr wrap="square" rtlCol="0">
            <a:spAutoFit/>
          </a:bodyPr>
          <a:lstStyle/>
          <a:p>
            <a:pPr algn="just"/>
            <a:r>
              <a:rPr lang="fr-FR" sz="2800" dirty="0">
                <a:latin typeface="Rockwell Condensed" panose="02060603050405020104" pitchFamily="18" charset="0"/>
              </a:rPr>
              <a:t>Divertissement = permet aux hommes de ne plus penser à la </a:t>
            </a:r>
            <a:r>
              <a:rPr lang="fr-FR" sz="2800" i="1" dirty="0">
                <a:latin typeface="Rockwell Condensed" panose="02060603050405020104" pitchFamily="18" charset="0"/>
              </a:rPr>
              <a:t>misère</a:t>
            </a:r>
            <a:r>
              <a:rPr lang="fr-FR" sz="2800" dirty="0">
                <a:latin typeface="Rockwell Condensed" panose="02060603050405020104" pitchFamily="18" charset="0"/>
              </a:rPr>
              <a:t> de leur condition → </a:t>
            </a:r>
            <a:r>
              <a:rPr lang="fr-FR" sz="2800" b="1" dirty="0">
                <a:latin typeface="Rockwell Condensed" panose="02060603050405020104" pitchFamily="18" charset="0"/>
              </a:rPr>
              <a:t>certain bonheur </a:t>
            </a:r>
          </a:p>
        </p:txBody>
      </p:sp>
      <p:sp>
        <p:nvSpPr>
          <p:cNvPr id="6" name="ZoneTexte 5"/>
          <p:cNvSpPr txBox="1"/>
          <p:nvPr/>
        </p:nvSpPr>
        <p:spPr>
          <a:xfrm>
            <a:off x="3245303" y="6167109"/>
            <a:ext cx="10417628" cy="523220"/>
          </a:xfrm>
          <a:prstGeom prst="rect">
            <a:avLst/>
          </a:prstGeom>
          <a:noFill/>
        </p:spPr>
        <p:txBody>
          <a:bodyPr wrap="square" rtlCol="0">
            <a:spAutoFit/>
          </a:bodyPr>
          <a:lstStyle/>
          <a:p>
            <a:pPr algn="just"/>
            <a:r>
              <a:rPr lang="fr-FR" sz="2800" b="1" dirty="0">
                <a:solidFill>
                  <a:srgbClr val="FF0000"/>
                </a:solidFill>
                <a:latin typeface="Rockwell Condensed" panose="02060603050405020104" pitchFamily="18" charset="0"/>
              </a:rPr>
              <a:t>Mais</a:t>
            </a:r>
            <a:r>
              <a:rPr lang="fr-FR" sz="2800" dirty="0">
                <a:solidFill>
                  <a:srgbClr val="FF0000"/>
                </a:solidFill>
                <a:latin typeface="Rockwell Condensed" panose="02060603050405020104" pitchFamily="18" charset="0"/>
              </a:rPr>
              <a:t> il s’agit d’un </a:t>
            </a:r>
            <a:r>
              <a:rPr lang="fr-FR" sz="2800" b="1" i="1" dirty="0">
                <a:solidFill>
                  <a:srgbClr val="FF0000"/>
                </a:solidFill>
                <a:latin typeface="Rockwell Condensed" panose="02060603050405020104" pitchFamily="18" charset="0"/>
              </a:rPr>
              <a:t>bonheur négatif </a:t>
            </a:r>
            <a:r>
              <a:rPr lang="fr-FR" sz="2800" dirty="0">
                <a:solidFill>
                  <a:srgbClr val="FF0000"/>
                </a:solidFill>
                <a:latin typeface="Rockwell Condensed" panose="02060603050405020104" pitchFamily="18" charset="0"/>
              </a:rPr>
              <a:t>= oubli, dissimulation du malheur</a:t>
            </a:r>
          </a:p>
        </p:txBody>
      </p:sp>
      <p:pic>
        <p:nvPicPr>
          <p:cNvPr id="7" name="Image 6"/>
          <p:cNvPicPr>
            <a:picLocks noChangeAspect="1"/>
          </p:cNvPicPr>
          <p:nvPr/>
        </p:nvPicPr>
        <p:blipFill>
          <a:blip r:embed="rId2" cstate="print"/>
          <a:stretch>
            <a:fillRect/>
          </a:stretch>
        </p:blipFill>
        <p:spPr>
          <a:xfrm>
            <a:off x="0" y="3551302"/>
            <a:ext cx="3092904" cy="3306698"/>
          </a:xfrm>
          <a:prstGeom prst="rect">
            <a:avLst/>
          </a:prstGeom>
          <a:ln>
            <a:noFill/>
          </a:ln>
          <a:effectLst>
            <a:softEdge rad="112500"/>
          </a:effectLst>
        </p:spPr>
      </p:pic>
      <p:sp>
        <p:nvSpPr>
          <p:cNvPr id="2" name="ZoneTexte 1"/>
          <p:cNvSpPr txBox="1"/>
          <p:nvPr/>
        </p:nvSpPr>
        <p:spPr>
          <a:xfrm>
            <a:off x="3257550" y="3551302"/>
            <a:ext cx="8613321" cy="2400657"/>
          </a:xfrm>
          <a:prstGeom prst="rect">
            <a:avLst/>
          </a:prstGeom>
          <a:solidFill>
            <a:schemeClr val="accent1">
              <a:lumMod val="20000"/>
              <a:lumOff val="80000"/>
            </a:schemeClr>
          </a:solidFill>
        </p:spPr>
        <p:txBody>
          <a:bodyPr wrap="square" rtlCol="0">
            <a:spAutoFit/>
          </a:bodyPr>
          <a:lstStyle/>
          <a:p>
            <a:r>
              <a:rPr lang="fr-FR" sz="2000" u="sng" dirty="0">
                <a:latin typeface="Arial Black" panose="020B0A04020102020204" pitchFamily="34" charset="0"/>
              </a:rPr>
              <a:t>Rappel </a:t>
            </a:r>
            <a:r>
              <a:rPr lang="fr-FR" sz="2000" dirty="0">
                <a:latin typeface="Arial Black" panose="020B0A04020102020204" pitchFamily="34" charset="0"/>
              </a:rPr>
              <a:t>: définition de la misère </a:t>
            </a:r>
          </a:p>
          <a:p>
            <a:r>
              <a:rPr lang="fr-FR" sz="2600" dirty="0">
                <a:latin typeface="Arial Narrow" panose="020B0606020202030204" pitchFamily="34" charset="0"/>
              </a:rPr>
              <a:t>Avoir conscience d’être…</a:t>
            </a:r>
          </a:p>
          <a:p>
            <a:pPr marL="285750" indent="-285750">
              <a:buFontTx/>
              <a:buChar char="-"/>
            </a:pPr>
            <a:r>
              <a:rPr lang="fr-FR" sz="2000" dirty="0">
                <a:latin typeface="Arial Black" panose="020B0A04020102020204" pitchFamily="34" charset="0"/>
              </a:rPr>
              <a:t>Mortel</a:t>
            </a:r>
            <a:r>
              <a:rPr lang="fr-FR" sz="2600" dirty="0">
                <a:latin typeface="Arial Narrow" panose="020B0606020202030204" pitchFamily="34" charset="0"/>
              </a:rPr>
              <a:t> (nous savons que nous allons mourir) </a:t>
            </a:r>
          </a:p>
          <a:p>
            <a:pPr marL="285750" indent="-285750">
              <a:buFontTx/>
              <a:buChar char="-"/>
            </a:pPr>
            <a:r>
              <a:rPr lang="fr-FR" sz="2000" dirty="0">
                <a:latin typeface="Arial Black" panose="020B0A04020102020204" pitchFamily="34" charset="0"/>
              </a:rPr>
              <a:t>Faible</a:t>
            </a:r>
            <a:r>
              <a:rPr lang="fr-FR" sz="2600" dirty="0">
                <a:latin typeface="Arial Narrow" panose="020B0606020202030204" pitchFamily="34" charset="0"/>
              </a:rPr>
              <a:t> (nous savons que nous pouvons pas tout savoir ni tout avoir)</a:t>
            </a:r>
          </a:p>
          <a:p>
            <a:pPr marL="285750" indent="-285750">
              <a:buFontTx/>
              <a:buChar char="-"/>
            </a:pPr>
            <a:r>
              <a:rPr lang="fr-FR" sz="2000" dirty="0">
                <a:latin typeface="Arial Black" panose="020B0A04020102020204" pitchFamily="34" charset="0"/>
              </a:rPr>
              <a:t>Abandonné par Dieu </a:t>
            </a:r>
            <a:r>
              <a:rPr lang="fr-FR" sz="2600" dirty="0">
                <a:latin typeface="Arial Narrow" panose="020B0606020202030204" pitchFamily="34" charset="0"/>
              </a:rPr>
              <a:t>(conséquence du péché originel)</a:t>
            </a:r>
          </a:p>
        </p:txBody>
      </p:sp>
    </p:spTree>
    <p:extLst>
      <p:ext uri="{BB962C8B-B14F-4D97-AF65-F5344CB8AC3E}">
        <p14:creationId xmlns="" xmlns:p14="http://schemas.microsoft.com/office/powerpoint/2010/main" val="2360881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9471" y="326572"/>
            <a:ext cx="10940143" cy="1200329"/>
          </a:xfrm>
          <a:prstGeom prst="rect">
            <a:avLst/>
          </a:prstGeom>
          <a:noFill/>
        </p:spPr>
        <p:txBody>
          <a:bodyPr wrap="square" rtlCol="0">
            <a:spAutoFit/>
          </a:bodyPr>
          <a:lstStyle/>
          <a:p>
            <a:pPr algn="just"/>
            <a:r>
              <a:rPr lang="fr-FR" sz="3600" dirty="0">
                <a:latin typeface="Rockwell Extra Bold" panose="02060903040505020403" pitchFamily="18" charset="0"/>
              </a:rPr>
              <a:t>Contradiction entre </a:t>
            </a:r>
            <a:r>
              <a:rPr lang="fr-FR" sz="3600" dirty="0">
                <a:solidFill>
                  <a:srgbClr val="0070C0"/>
                </a:solidFill>
                <a:latin typeface="Rockwell Extra Bold" panose="02060903040505020403" pitchFamily="18" charset="0"/>
              </a:rPr>
              <a:t>conscience</a:t>
            </a:r>
            <a:r>
              <a:rPr lang="fr-FR" sz="3600" dirty="0">
                <a:latin typeface="Rockwell Extra Bold" panose="02060903040505020403" pitchFamily="18" charset="0"/>
              </a:rPr>
              <a:t> et </a:t>
            </a:r>
            <a:r>
              <a:rPr lang="fr-FR" sz="3600" dirty="0">
                <a:solidFill>
                  <a:schemeClr val="accent2">
                    <a:lumMod val="75000"/>
                  </a:schemeClr>
                </a:solidFill>
                <a:latin typeface="Rockwell Extra Bold" panose="02060903040505020403" pitchFamily="18" charset="0"/>
              </a:rPr>
              <a:t>bonheur</a:t>
            </a:r>
            <a:endParaRPr lang="fr-FR" sz="4000" dirty="0">
              <a:solidFill>
                <a:schemeClr val="accent2">
                  <a:lumMod val="75000"/>
                </a:schemeClr>
              </a:solidFill>
              <a:latin typeface="Rockwell Extra Bold" panose="02060903040505020403" pitchFamily="18" charset="0"/>
            </a:endParaRPr>
          </a:p>
        </p:txBody>
      </p:sp>
      <p:sp>
        <p:nvSpPr>
          <p:cNvPr id="4" name="ZoneTexte 3"/>
          <p:cNvSpPr txBox="1"/>
          <p:nvPr/>
        </p:nvSpPr>
        <p:spPr>
          <a:xfrm>
            <a:off x="3282043" y="1896730"/>
            <a:ext cx="8474528" cy="1077218"/>
          </a:xfrm>
          <a:prstGeom prst="rect">
            <a:avLst/>
          </a:prstGeom>
          <a:noFill/>
        </p:spPr>
        <p:txBody>
          <a:bodyPr wrap="square" rtlCol="0">
            <a:spAutoFit/>
          </a:bodyPr>
          <a:lstStyle/>
          <a:p>
            <a:r>
              <a:rPr lang="fr-FR" sz="3200" dirty="0">
                <a:latin typeface="Rockwell Condensed" panose="02060603050405020104" pitchFamily="18" charset="0"/>
              </a:rPr>
              <a:t>- On ne peut pas être heureux si on est pleinement conscient du malheur de notre condition</a:t>
            </a:r>
          </a:p>
        </p:txBody>
      </p:sp>
      <p:sp>
        <p:nvSpPr>
          <p:cNvPr id="5" name="ZoneTexte 4"/>
          <p:cNvSpPr txBox="1"/>
          <p:nvPr/>
        </p:nvSpPr>
        <p:spPr>
          <a:xfrm>
            <a:off x="3282043" y="3221122"/>
            <a:ext cx="8474528" cy="1077218"/>
          </a:xfrm>
          <a:prstGeom prst="rect">
            <a:avLst/>
          </a:prstGeom>
          <a:noFill/>
        </p:spPr>
        <p:txBody>
          <a:bodyPr wrap="square" rtlCol="0">
            <a:spAutoFit/>
          </a:bodyPr>
          <a:lstStyle/>
          <a:p>
            <a:r>
              <a:rPr lang="fr-FR" sz="3200" dirty="0">
                <a:latin typeface="Rockwell Condensed" panose="02060603050405020104" pitchFamily="18" charset="0"/>
              </a:rPr>
              <a:t>- On ne peut envisager d’être heureux qu’en cessant de penser à ce qui nous rend malheureux</a:t>
            </a:r>
          </a:p>
        </p:txBody>
      </p:sp>
      <p:pic>
        <p:nvPicPr>
          <p:cNvPr id="6" name="Image 5"/>
          <p:cNvPicPr>
            <a:picLocks noChangeAspect="1"/>
          </p:cNvPicPr>
          <p:nvPr/>
        </p:nvPicPr>
        <p:blipFill>
          <a:blip r:embed="rId2" cstate="print"/>
          <a:stretch>
            <a:fillRect/>
          </a:stretch>
        </p:blipFill>
        <p:spPr>
          <a:xfrm>
            <a:off x="0" y="1868163"/>
            <a:ext cx="3092904" cy="3306698"/>
          </a:xfrm>
          <a:prstGeom prst="rect">
            <a:avLst/>
          </a:prstGeom>
          <a:ln>
            <a:noFill/>
          </a:ln>
          <a:effectLst>
            <a:softEdge rad="112500"/>
          </a:effectLst>
        </p:spPr>
      </p:pic>
      <p:sp>
        <p:nvSpPr>
          <p:cNvPr id="7" name="ZoneTexte 6"/>
          <p:cNvSpPr txBox="1"/>
          <p:nvPr/>
        </p:nvSpPr>
        <p:spPr>
          <a:xfrm>
            <a:off x="6319156" y="4764646"/>
            <a:ext cx="7380514" cy="461665"/>
          </a:xfrm>
          <a:prstGeom prst="rect">
            <a:avLst/>
          </a:prstGeom>
          <a:noFill/>
        </p:spPr>
        <p:txBody>
          <a:bodyPr wrap="square" rtlCol="0">
            <a:spAutoFit/>
          </a:bodyPr>
          <a:lstStyle/>
          <a:p>
            <a:r>
              <a:rPr lang="fr-FR" sz="2400" dirty="0">
                <a:latin typeface="Arial Black" panose="020B0A04020102020204" pitchFamily="34" charset="0"/>
              </a:rPr>
              <a:t>Fonction du divertissement </a:t>
            </a:r>
          </a:p>
        </p:txBody>
      </p:sp>
      <p:sp>
        <p:nvSpPr>
          <p:cNvPr id="8" name="Flèche à angle droit 7"/>
          <p:cNvSpPr/>
          <p:nvPr/>
        </p:nvSpPr>
        <p:spPr>
          <a:xfrm rot="5400000">
            <a:off x="5267609" y="4302928"/>
            <a:ext cx="739659" cy="100420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75557" y="5574972"/>
            <a:ext cx="11381014" cy="954107"/>
          </a:xfrm>
          <a:prstGeom prst="rect">
            <a:avLst/>
          </a:prstGeom>
          <a:noFill/>
        </p:spPr>
        <p:txBody>
          <a:bodyPr wrap="square" rtlCol="0">
            <a:spAutoFit/>
          </a:bodyPr>
          <a:lstStyle/>
          <a:p>
            <a:pPr algn="just"/>
            <a:r>
              <a:rPr lang="fr-FR" sz="2800" dirty="0">
                <a:latin typeface="Arial Narrow" panose="020B0606020202030204" pitchFamily="34" charset="0"/>
              </a:rPr>
              <a:t>Mais Pascal cherche à montrer que le divertissement ne procure qu’une illusion de bonheur et non un bonheur véritable, lequel réside dans le repos et la tranquillité. </a:t>
            </a:r>
          </a:p>
        </p:txBody>
      </p:sp>
    </p:spTree>
    <p:extLst>
      <p:ext uri="{BB962C8B-B14F-4D97-AF65-F5344CB8AC3E}">
        <p14:creationId xmlns="" xmlns:p14="http://schemas.microsoft.com/office/powerpoint/2010/main" val="3896793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uvrier travail.jpg"/>
          <p:cNvPicPr>
            <a:picLocks noChangeAspect="1"/>
          </p:cNvPicPr>
          <p:nvPr/>
        </p:nvPicPr>
        <p:blipFill rotWithShape="1">
          <a:blip r:embed="rId2" cstate="print"/>
          <a:srcRect t="4315"/>
          <a:stretch/>
        </p:blipFill>
        <p:spPr>
          <a:xfrm>
            <a:off x="314300" y="1031860"/>
            <a:ext cx="2613765" cy="2799801"/>
          </a:xfrm>
          <a:prstGeom prst="rect">
            <a:avLst/>
          </a:prstGeom>
          <a:ln>
            <a:noFill/>
          </a:ln>
          <a:effectLst>
            <a:softEdge rad="112500"/>
          </a:effectLst>
        </p:spPr>
      </p:pic>
      <p:sp>
        <p:nvSpPr>
          <p:cNvPr id="4" name="ZoneTexte 3"/>
          <p:cNvSpPr txBox="1"/>
          <p:nvPr/>
        </p:nvSpPr>
        <p:spPr>
          <a:xfrm>
            <a:off x="228600" y="263924"/>
            <a:ext cx="11734800" cy="523220"/>
          </a:xfrm>
          <a:prstGeom prst="rect">
            <a:avLst/>
          </a:prstGeom>
          <a:noFill/>
        </p:spPr>
        <p:txBody>
          <a:bodyPr wrap="square" rtlCol="0">
            <a:spAutoFit/>
          </a:bodyPr>
          <a:lstStyle/>
          <a:p>
            <a:r>
              <a:rPr lang="fr-FR" sz="2800" dirty="0">
                <a:latin typeface="Rockwell Extra Bold" panose="02060903040505020403" pitchFamily="18" charset="0"/>
              </a:rPr>
              <a:t>Quelques exemples de divertissement cités par Pascal</a:t>
            </a:r>
          </a:p>
        </p:txBody>
      </p:sp>
      <p:sp>
        <p:nvSpPr>
          <p:cNvPr id="5" name="ZoneTexte 4"/>
          <p:cNvSpPr txBox="1"/>
          <p:nvPr/>
        </p:nvSpPr>
        <p:spPr>
          <a:xfrm>
            <a:off x="-158633" y="3880867"/>
            <a:ext cx="3559629" cy="461665"/>
          </a:xfrm>
          <a:prstGeom prst="rect">
            <a:avLst/>
          </a:prstGeom>
          <a:noFill/>
        </p:spPr>
        <p:txBody>
          <a:bodyPr wrap="square" rtlCol="0">
            <a:spAutoFit/>
          </a:bodyPr>
          <a:lstStyle/>
          <a:p>
            <a:pPr algn="ctr"/>
            <a:r>
              <a:rPr lang="fr-FR" sz="2400" dirty="0">
                <a:latin typeface="Rockwell Condensed" panose="02060603050405020104" pitchFamily="18" charset="0"/>
              </a:rPr>
              <a:t>Le travail</a:t>
            </a:r>
          </a:p>
        </p:txBody>
      </p:sp>
      <p:pic>
        <p:nvPicPr>
          <p:cNvPr id="6" name="Image 5" descr="billard.jpg"/>
          <p:cNvPicPr>
            <a:picLocks noChangeAspect="1"/>
          </p:cNvPicPr>
          <p:nvPr/>
        </p:nvPicPr>
        <p:blipFill>
          <a:blip r:embed="rId3" cstate="print"/>
          <a:stretch>
            <a:fillRect/>
          </a:stretch>
        </p:blipFill>
        <p:spPr>
          <a:xfrm>
            <a:off x="3302429" y="1031860"/>
            <a:ext cx="2615004" cy="2799800"/>
          </a:xfrm>
          <a:prstGeom prst="rect">
            <a:avLst/>
          </a:prstGeom>
          <a:ln>
            <a:noFill/>
          </a:ln>
          <a:effectLst>
            <a:softEdge rad="112500"/>
          </a:effectLst>
        </p:spPr>
      </p:pic>
      <p:pic>
        <p:nvPicPr>
          <p:cNvPr id="7" name="Image 6" descr="football divertissement.jpg"/>
          <p:cNvPicPr>
            <a:picLocks noChangeAspect="1"/>
          </p:cNvPicPr>
          <p:nvPr/>
        </p:nvPicPr>
        <p:blipFill>
          <a:blip r:embed="rId4" cstate="print"/>
          <a:stretch>
            <a:fillRect/>
          </a:stretch>
        </p:blipFill>
        <p:spPr>
          <a:xfrm>
            <a:off x="5917433" y="1031860"/>
            <a:ext cx="2573111" cy="2799801"/>
          </a:xfrm>
          <a:prstGeom prst="rect">
            <a:avLst/>
          </a:prstGeom>
          <a:ln>
            <a:noFill/>
          </a:ln>
          <a:effectLst>
            <a:softEdge rad="112500"/>
          </a:effectLst>
        </p:spPr>
      </p:pic>
      <p:pic>
        <p:nvPicPr>
          <p:cNvPr id="9" name="Image 8"/>
          <p:cNvPicPr>
            <a:picLocks noChangeAspect="1"/>
          </p:cNvPicPr>
          <p:nvPr/>
        </p:nvPicPr>
        <p:blipFill rotWithShape="1">
          <a:blip r:embed="rId5" cstate="print"/>
          <a:srcRect r="23482"/>
          <a:stretch/>
        </p:blipFill>
        <p:spPr>
          <a:xfrm>
            <a:off x="8738240" y="1031860"/>
            <a:ext cx="3225160" cy="2802231"/>
          </a:xfrm>
          <a:prstGeom prst="rect">
            <a:avLst/>
          </a:prstGeom>
          <a:ln>
            <a:noFill/>
          </a:ln>
          <a:effectLst>
            <a:softEdge rad="112500"/>
          </a:effectLst>
        </p:spPr>
      </p:pic>
      <p:sp>
        <p:nvSpPr>
          <p:cNvPr id="10" name="Rectangle 9"/>
          <p:cNvSpPr/>
          <p:nvPr/>
        </p:nvSpPr>
        <p:spPr>
          <a:xfrm>
            <a:off x="243445" y="4391738"/>
            <a:ext cx="2755471" cy="1754326"/>
          </a:xfrm>
          <a:prstGeom prst="rect">
            <a:avLst/>
          </a:prstGeom>
        </p:spPr>
        <p:txBody>
          <a:bodyPr wrap="square">
            <a:spAutoFit/>
          </a:bodyPr>
          <a:lstStyle/>
          <a:p>
            <a:pPr algn="ctr"/>
            <a:r>
              <a:rPr lang="fr-FR" b="1" dirty="0"/>
              <a:t>§ 136: « Donnez-lui  tous les matins l’argent qu’il peut gagner chaque jour, à la charge qu’il ne joue point, vous le rendez malheureux »</a:t>
            </a:r>
          </a:p>
        </p:txBody>
      </p:sp>
      <p:sp>
        <p:nvSpPr>
          <p:cNvPr id="11" name="Rectangle 10"/>
          <p:cNvSpPr/>
          <p:nvPr/>
        </p:nvSpPr>
        <p:spPr>
          <a:xfrm>
            <a:off x="3302427" y="4603141"/>
            <a:ext cx="5188115" cy="923330"/>
          </a:xfrm>
          <a:prstGeom prst="rect">
            <a:avLst/>
          </a:prstGeom>
        </p:spPr>
        <p:txBody>
          <a:bodyPr wrap="square">
            <a:spAutoFit/>
          </a:bodyPr>
          <a:lstStyle/>
          <a:p>
            <a:pPr algn="ctr"/>
            <a:r>
              <a:rPr lang="fr-FR" b="1" dirty="0"/>
              <a:t>§136: « L’homme est si vain (…) que la moindre chose comme le billard et une balle qu’il pousse, suffisent pour le divertir »</a:t>
            </a:r>
          </a:p>
        </p:txBody>
      </p:sp>
      <p:sp>
        <p:nvSpPr>
          <p:cNvPr id="12" name="ZoneTexte 11"/>
          <p:cNvSpPr txBox="1"/>
          <p:nvPr/>
        </p:nvSpPr>
        <p:spPr>
          <a:xfrm>
            <a:off x="3891316" y="3896760"/>
            <a:ext cx="4010339" cy="461665"/>
          </a:xfrm>
          <a:prstGeom prst="rect">
            <a:avLst/>
          </a:prstGeom>
          <a:noFill/>
        </p:spPr>
        <p:txBody>
          <a:bodyPr wrap="square" rtlCol="0">
            <a:spAutoFit/>
          </a:bodyPr>
          <a:lstStyle/>
          <a:p>
            <a:pPr algn="ctr"/>
            <a:r>
              <a:rPr lang="fr-FR" sz="2400" dirty="0">
                <a:latin typeface="Rockwell Condensed" panose="02060603050405020104" pitchFamily="18" charset="0"/>
              </a:rPr>
              <a:t>Les jeux (sport, loisirs, compétition…)</a:t>
            </a:r>
          </a:p>
        </p:txBody>
      </p:sp>
      <p:sp>
        <p:nvSpPr>
          <p:cNvPr id="13" name="ZoneTexte 12"/>
          <p:cNvSpPr txBox="1"/>
          <p:nvPr/>
        </p:nvSpPr>
        <p:spPr>
          <a:xfrm>
            <a:off x="8376399" y="3880867"/>
            <a:ext cx="3559629" cy="461665"/>
          </a:xfrm>
          <a:prstGeom prst="rect">
            <a:avLst/>
          </a:prstGeom>
          <a:noFill/>
        </p:spPr>
        <p:txBody>
          <a:bodyPr wrap="square" rtlCol="0">
            <a:spAutoFit/>
          </a:bodyPr>
          <a:lstStyle/>
          <a:p>
            <a:pPr algn="ctr"/>
            <a:r>
              <a:rPr lang="fr-FR" sz="2400" dirty="0">
                <a:latin typeface="Rockwell Condensed" panose="02060603050405020104" pitchFamily="18" charset="0"/>
              </a:rPr>
              <a:t>« Les dangers de la guerre »</a:t>
            </a:r>
          </a:p>
        </p:txBody>
      </p:sp>
      <p:sp>
        <p:nvSpPr>
          <p:cNvPr id="15" name="Rectangle 14"/>
          <p:cNvSpPr/>
          <p:nvPr/>
        </p:nvSpPr>
        <p:spPr>
          <a:xfrm>
            <a:off x="8685148" y="4603141"/>
            <a:ext cx="3331344" cy="646331"/>
          </a:xfrm>
          <a:prstGeom prst="rect">
            <a:avLst/>
          </a:prstGeom>
        </p:spPr>
        <p:txBody>
          <a:bodyPr wrap="square">
            <a:spAutoFit/>
          </a:bodyPr>
          <a:lstStyle/>
          <a:p>
            <a:pPr algn="ctr"/>
            <a:r>
              <a:rPr lang="fr-FR" b="1" dirty="0"/>
              <a:t>§773: « Rien ne nous plaît que le combat mais pas la victoire. »</a:t>
            </a:r>
          </a:p>
        </p:txBody>
      </p:sp>
      <p:sp>
        <p:nvSpPr>
          <p:cNvPr id="16" name="ZoneTexte 15"/>
          <p:cNvSpPr txBox="1"/>
          <p:nvPr/>
        </p:nvSpPr>
        <p:spPr>
          <a:xfrm>
            <a:off x="4947557" y="5662159"/>
            <a:ext cx="6874329" cy="954107"/>
          </a:xfrm>
          <a:prstGeom prst="rect">
            <a:avLst/>
          </a:prstGeom>
          <a:noFill/>
        </p:spPr>
        <p:txBody>
          <a:bodyPr wrap="square" rtlCol="0">
            <a:spAutoFit/>
          </a:bodyPr>
          <a:lstStyle/>
          <a:p>
            <a:r>
              <a:rPr lang="fr-FR" sz="2800" dirty="0">
                <a:solidFill>
                  <a:srgbClr val="FF0000"/>
                </a:solidFill>
                <a:latin typeface="Rockwell Condensed" panose="02060603050405020104" pitchFamily="18" charset="0"/>
              </a:rPr>
              <a:t>Il y en a d’autres : activités intellectuelles (science, recherche…) ; sociabilité (fêtes, conversation…), etc.</a:t>
            </a:r>
          </a:p>
        </p:txBody>
      </p:sp>
    </p:spTree>
    <p:extLst>
      <p:ext uri="{BB962C8B-B14F-4D97-AF65-F5344CB8AC3E}">
        <p14:creationId xmlns="" xmlns:p14="http://schemas.microsoft.com/office/powerpoint/2010/main" val="3865544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4158" y="5328046"/>
            <a:ext cx="11005457" cy="1323439"/>
          </a:xfrm>
          <a:prstGeom prst="rect">
            <a:avLst/>
          </a:prstGeom>
          <a:solidFill>
            <a:schemeClr val="bg1"/>
          </a:solidFill>
        </p:spPr>
        <p:txBody>
          <a:bodyPr wrap="square" rtlCol="0">
            <a:spAutoFit/>
          </a:bodyPr>
          <a:lstStyle/>
          <a:p>
            <a:pPr algn="just"/>
            <a:r>
              <a:rPr lang="fr-FR" sz="2000" dirty="0">
                <a:latin typeface="Arial Black" panose="020B0A04020102020204" pitchFamily="34" charset="0"/>
              </a:rPr>
              <a:t>Dans le divertissement, </a:t>
            </a:r>
            <a:r>
              <a:rPr lang="fr-FR" sz="2000" i="1" dirty="0">
                <a:latin typeface="Arial Black" panose="020B0A04020102020204" pitchFamily="34" charset="0"/>
              </a:rPr>
              <a:t>le désir est à lui-même sa propre fin </a:t>
            </a:r>
            <a:r>
              <a:rPr lang="fr-FR" sz="2000" dirty="0">
                <a:latin typeface="Arial Black" panose="020B0A04020102020204" pitchFamily="34" charset="0"/>
              </a:rPr>
              <a:t>: </a:t>
            </a:r>
          </a:p>
          <a:p>
            <a:pPr algn="just"/>
            <a:r>
              <a:rPr lang="fr-FR" sz="2000" dirty="0">
                <a:latin typeface="Arial Black" panose="020B0A04020102020204" pitchFamily="34" charset="0"/>
              </a:rPr>
              <a:t>- Ce que les hommes désirent ce n’est pas l’objet, mais le désir de cet objet </a:t>
            </a:r>
          </a:p>
          <a:p>
            <a:pPr algn="just"/>
            <a:r>
              <a:rPr lang="fr-FR" sz="2000" dirty="0">
                <a:latin typeface="Arial Black" panose="020B0A04020102020204" pitchFamily="34" charset="0"/>
              </a:rPr>
              <a:t>- Se divertir = </a:t>
            </a:r>
            <a:r>
              <a:rPr lang="fr-FR" sz="2000" i="1" dirty="0">
                <a:latin typeface="Arial Black" panose="020B0A04020102020204" pitchFamily="34" charset="0"/>
              </a:rPr>
              <a:t>désirer rester dans un état d’insatisfaction, d’attente, de recherche qui nous permet d’oublier notre malheur. Bref, désirer le désir…</a:t>
            </a:r>
          </a:p>
        </p:txBody>
      </p:sp>
      <p:sp>
        <p:nvSpPr>
          <p:cNvPr id="5" name="ZoneTexte 4"/>
          <p:cNvSpPr txBox="1"/>
          <p:nvPr/>
        </p:nvSpPr>
        <p:spPr>
          <a:xfrm>
            <a:off x="604158" y="216619"/>
            <a:ext cx="11005457" cy="954107"/>
          </a:xfrm>
          <a:prstGeom prst="rect">
            <a:avLst/>
          </a:prstGeom>
          <a:noFill/>
        </p:spPr>
        <p:txBody>
          <a:bodyPr wrap="square" rtlCol="0">
            <a:spAutoFit/>
          </a:bodyPr>
          <a:lstStyle/>
          <a:p>
            <a:pPr algn="just"/>
            <a:r>
              <a:rPr lang="fr-FR" sz="2800" dirty="0">
                <a:latin typeface="Rockwell Extra Bold" panose="02060903040505020403" pitchFamily="18" charset="0"/>
              </a:rPr>
              <a:t>Le divertissement vise à fuir l’ennui pour se maintenir dans un état d’agitation (rôle du désir) </a:t>
            </a:r>
          </a:p>
        </p:txBody>
      </p:sp>
      <p:pic>
        <p:nvPicPr>
          <p:cNvPr id="6" name="Image 5"/>
          <p:cNvPicPr>
            <a:picLocks noChangeAspect="1"/>
          </p:cNvPicPr>
          <p:nvPr/>
        </p:nvPicPr>
        <p:blipFill rotWithShape="1">
          <a:blip r:embed="rId2" cstate="print"/>
          <a:srcRect l="3889" t="7776" r="4311" b="11462"/>
          <a:stretch/>
        </p:blipFill>
        <p:spPr>
          <a:xfrm flipH="1">
            <a:off x="604158" y="1567543"/>
            <a:ext cx="2955471" cy="3461657"/>
          </a:xfrm>
          <a:prstGeom prst="rect">
            <a:avLst/>
          </a:prstGeom>
          <a:ln>
            <a:noFill/>
          </a:ln>
          <a:effectLst>
            <a:outerShdw blurRad="292100" dist="139700" dir="2700000" algn="tl" rotWithShape="0">
              <a:srgbClr val="333333">
                <a:alpha val="65000"/>
              </a:srgbClr>
            </a:outerShdw>
          </a:effectLst>
        </p:spPr>
      </p:pic>
      <p:sp>
        <p:nvSpPr>
          <p:cNvPr id="8" name="Bulle ronde 7"/>
          <p:cNvSpPr/>
          <p:nvPr/>
        </p:nvSpPr>
        <p:spPr>
          <a:xfrm>
            <a:off x="4196443" y="1317682"/>
            <a:ext cx="6008914" cy="1819050"/>
          </a:xfrm>
          <a:prstGeom prst="wedgeEllipseCallout">
            <a:avLst>
              <a:gd name="adj1" fmla="val -77626"/>
              <a:gd name="adj2" fmla="val 37054"/>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Constantia" panose="02030602050306030303" pitchFamily="18" charset="0"/>
              </a:rPr>
              <a:t> Nous ne cherchons jamais les choses mais la recherche des choses </a:t>
            </a:r>
          </a:p>
        </p:txBody>
      </p:sp>
      <p:sp>
        <p:nvSpPr>
          <p:cNvPr id="9" name="Bulle ronde 8"/>
          <p:cNvSpPr/>
          <p:nvPr/>
        </p:nvSpPr>
        <p:spPr>
          <a:xfrm>
            <a:off x="4196443" y="2916821"/>
            <a:ext cx="6008914" cy="1949093"/>
          </a:xfrm>
          <a:prstGeom prst="wedgeEllipseCallout">
            <a:avLst>
              <a:gd name="adj1" fmla="val -77898"/>
              <a:gd name="adj2" fmla="val -49418"/>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Constantia" panose="02030602050306030303" pitchFamily="18" charset="0"/>
              </a:rPr>
              <a:t>Les hommes ne savent pas que c’est la chasse et non  la prise qu’ils recherchent </a:t>
            </a:r>
          </a:p>
        </p:txBody>
      </p:sp>
      <p:sp>
        <p:nvSpPr>
          <p:cNvPr id="10" name="ZoneTexte 9"/>
          <p:cNvSpPr txBox="1"/>
          <p:nvPr/>
        </p:nvSpPr>
        <p:spPr>
          <a:xfrm>
            <a:off x="10580914" y="1941457"/>
            <a:ext cx="1338943" cy="646331"/>
          </a:xfrm>
          <a:prstGeom prst="rect">
            <a:avLst/>
          </a:prstGeom>
          <a:noFill/>
        </p:spPr>
        <p:txBody>
          <a:bodyPr wrap="square" rtlCol="0">
            <a:spAutoFit/>
          </a:bodyPr>
          <a:lstStyle/>
          <a:p>
            <a:pPr algn="ctr"/>
            <a:r>
              <a:rPr lang="fr-FR" sz="3600" dirty="0">
                <a:latin typeface="Rockwell Condensed" panose="02060603050405020104" pitchFamily="18" charset="0"/>
              </a:rPr>
              <a:t>§ 713</a:t>
            </a:r>
          </a:p>
        </p:txBody>
      </p:sp>
      <p:sp>
        <p:nvSpPr>
          <p:cNvPr id="11" name="ZoneTexte 10"/>
          <p:cNvSpPr txBox="1"/>
          <p:nvPr/>
        </p:nvSpPr>
        <p:spPr>
          <a:xfrm>
            <a:off x="10580913" y="3568201"/>
            <a:ext cx="1338943" cy="646331"/>
          </a:xfrm>
          <a:prstGeom prst="rect">
            <a:avLst/>
          </a:prstGeom>
          <a:noFill/>
        </p:spPr>
        <p:txBody>
          <a:bodyPr wrap="square" rtlCol="0">
            <a:spAutoFit/>
          </a:bodyPr>
          <a:lstStyle/>
          <a:p>
            <a:pPr algn="ctr"/>
            <a:r>
              <a:rPr lang="fr-FR" sz="3600" dirty="0">
                <a:latin typeface="Rockwell Condensed" panose="02060603050405020104" pitchFamily="18" charset="0"/>
              </a:rPr>
              <a:t>§ 136</a:t>
            </a:r>
          </a:p>
        </p:txBody>
      </p:sp>
    </p:spTree>
    <p:extLst>
      <p:ext uri="{BB962C8B-B14F-4D97-AF65-F5344CB8AC3E}">
        <p14:creationId xmlns="" xmlns:p14="http://schemas.microsoft.com/office/powerpoint/2010/main" val="3207860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23593" y="548680"/>
            <a:ext cx="3474023" cy="4462760"/>
          </a:xfrm>
          <a:prstGeom prst="rect">
            <a:avLst/>
          </a:prstGeom>
          <a:noFill/>
          <a:ln>
            <a:solidFill>
              <a:schemeClr val="tx1"/>
            </a:solidFill>
          </a:ln>
        </p:spPr>
        <p:txBody>
          <a:bodyPr wrap="square" rtlCol="0">
            <a:spAutoFit/>
          </a:bodyPr>
          <a:lstStyle/>
          <a:p>
            <a:r>
              <a:rPr lang="fr-FR" sz="2000" b="1" dirty="0">
                <a:solidFill>
                  <a:prstClr val="black"/>
                </a:solidFill>
              </a:rPr>
              <a:t>L’homme ne supporte pas de…</a:t>
            </a:r>
          </a:p>
          <a:p>
            <a:pPr algn="just"/>
            <a:endParaRPr lang="fr-FR" sz="2200" dirty="0">
              <a:solidFill>
                <a:prstClr val="black"/>
              </a:solidFill>
            </a:endParaRPr>
          </a:p>
          <a:p>
            <a:pPr algn="ctr"/>
            <a:r>
              <a:rPr lang="fr-FR" sz="2000" dirty="0">
                <a:solidFill>
                  <a:prstClr val="black"/>
                </a:solidFill>
              </a:rPr>
              <a:t>ne rien faire (le repos)</a:t>
            </a:r>
          </a:p>
          <a:p>
            <a:pPr algn="ctr"/>
            <a:endParaRPr lang="fr-FR" sz="2000" dirty="0">
              <a:solidFill>
                <a:prstClr val="black"/>
              </a:solidFill>
            </a:endParaRPr>
          </a:p>
          <a:p>
            <a:pPr algn="ctr"/>
            <a:endParaRPr lang="fr-FR" sz="2000" dirty="0">
              <a:solidFill>
                <a:prstClr val="black"/>
              </a:solidFill>
            </a:endParaRPr>
          </a:p>
          <a:p>
            <a:pPr algn="ctr"/>
            <a:r>
              <a:rPr lang="fr-FR" sz="2000" dirty="0">
                <a:solidFill>
                  <a:prstClr val="black"/>
                </a:solidFill>
              </a:rPr>
              <a:t>s’ennuyer (sentiment de vide)</a:t>
            </a:r>
          </a:p>
          <a:p>
            <a:pPr algn="ctr"/>
            <a:endParaRPr lang="fr-FR" sz="2000" dirty="0">
              <a:solidFill>
                <a:prstClr val="black"/>
              </a:solidFill>
            </a:endParaRPr>
          </a:p>
          <a:p>
            <a:pPr algn="ctr"/>
            <a:endParaRPr lang="fr-FR" sz="2000" dirty="0">
              <a:solidFill>
                <a:prstClr val="black"/>
              </a:solidFill>
            </a:endParaRPr>
          </a:p>
          <a:p>
            <a:pPr algn="ctr"/>
            <a:r>
              <a:rPr lang="fr-FR" sz="2000" dirty="0">
                <a:solidFill>
                  <a:prstClr val="black"/>
                </a:solidFill>
              </a:rPr>
              <a:t>penser à son existence</a:t>
            </a:r>
          </a:p>
          <a:p>
            <a:pPr algn="ctr"/>
            <a:endParaRPr lang="fr-FR" sz="2000" dirty="0">
              <a:solidFill>
                <a:prstClr val="black"/>
              </a:solidFill>
            </a:endParaRPr>
          </a:p>
          <a:p>
            <a:pPr algn="ctr"/>
            <a:endParaRPr lang="fr-FR" sz="2000" dirty="0">
              <a:solidFill>
                <a:prstClr val="black"/>
              </a:solidFill>
            </a:endParaRPr>
          </a:p>
          <a:p>
            <a:pPr algn="ctr"/>
            <a:r>
              <a:rPr lang="fr-FR" sz="2000" dirty="0">
                <a:solidFill>
                  <a:prstClr val="black"/>
                </a:solidFill>
              </a:rPr>
              <a:t>penser à la misère de la condition humaine </a:t>
            </a:r>
          </a:p>
          <a:p>
            <a:pPr algn="ctr"/>
            <a:endParaRPr lang="fr-FR" sz="2200" dirty="0">
              <a:solidFill>
                <a:prstClr val="black"/>
              </a:solidFill>
            </a:endParaRPr>
          </a:p>
        </p:txBody>
      </p:sp>
      <p:sp>
        <p:nvSpPr>
          <p:cNvPr id="5" name="ZoneTexte 4"/>
          <p:cNvSpPr txBox="1"/>
          <p:nvPr/>
        </p:nvSpPr>
        <p:spPr>
          <a:xfrm>
            <a:off x="6600056" y="548680"/>
            <a:ext cx="3474000" cy="4464000"/>
          </a:xfrm>
          <a:prstGeom prst="rect">
            <a:avLst/>
          </a:prstGeom>
          <a:noFill/>
          <a:ln>
            <a:solidFill>
              <a:schemeClr val="tx1"/>
            </a:solidFill>
          </a:ln>
        </p:spPr>
        <p:txBody>
          <a:bodyPr wrap="square" rtlCol="0">
            <a:spAutoFit/>
          </a:bodyPr>
          <a:lstStyle/>
          <a:p>
            <a:pPr algn="ctr"/>
            <a:r>
              <a:rPr lang="fr-FR" sz="2000" b="1" dirty="0">
                <a:solidFill>
                  <a:prstClr val="black"/>
                </a:solidFill>
              </a:rPr>
              <a:t>L’homme cherche ainsi à…</a:t>
            </a:r>
          </a:p>
          <a:p>
            <a:endParaRPr lang="fr-FR" sz="2000" b="1" dirty="0">
              <a:solidFill>
                <a:prstClr val="black"/>
              </a:solidFill>
            </a:endParaRPr>
          </a:p>
          <a:p>
            <a:pPr algn="ctr"/>
            <a:r>
              <a:rPr lang="fr-FR" sz="2000" dirty="0">
                <a:solidFill>
                  <a:prstClr val="black"/>
                </a:solidFill>
              </a:rPr>
              <a:t>être toujours dans l’activité, l’agitation</a:t>
            </a:r>
          </a:p>
          <a:p>
            <a:pPr algn="ctr"/>
            <a:endParaRPr lang="fr-FR" sz="2000" dirty="0">
              <a:solidFill>
                <a:prstClr val="black"/>
              </a:solidFill>
            </a:endParaRPr>
          </a:p>
          <a:p>
            <a:pPr algn="ctr"/>
            <a:r>
              <a:rPr lang="fr-FR" sz="2000" dirty="0">
                <a:solidFill>
                  <a:prstClr val="black"/>
                </a:solidFill>
              </a:rPr>
              <a:t>avoir toujours une occupation qui remplit son esprit</a:t>
            </a:r>
          </a:p>
          <a:p>
            <a:pPr algn="ctr"/>
            <a:endParaRPr lang="fr-FR" sz="2000" dirty="0">
              <a:solidFill>
                <a:prstClr val="black"/>
              </a:solidFill>
            </a:endParaRPr>
          </a:p>
          <a:p>
            <a:pPr algn="ctr"/>
            <a:r>
              <a:rPr lang="fr-FR" sz="2000" dirty="0">
                <a:solidFill>
                  <a:prstClr val="black"/>
                </a:solidFill>
              </a:rPr>
              <a:t>être toujours orienté vers l’avenir et l’extérieur</a:t>
            </a:r>
          </a:p>
          <a:p>
            <a:pPr algn="ctr"/>
            <a:endParaRPr lang="fr-FR" sz="2000" dirty="0">
              <a:solidFill>
                <a:prstClr val="black"/>
              </a:solidFill>
            </a:endParaRPr>
          </a:p>
          <a:p>
            <a:pPr algn="ctr"/>
            <a:r>
              <a:rPr lang="fr-FR" sz="2000" dirty="0">
                <a:solidFill>
                  <a:prstClr val="black"/>
                </a:solidFill>
              </a:rPr>
              <a:t>oublier la misère de l’existence humaine</a:t>
            </a:r>
          </a:p>
          <a:p>
            <a:pPr algn="ctr"/>
            <a:endParaRPr lang="fr-FR" sz="2000" dirty="0">
              <a:solidFill>
                <a:prstClr val="black"/>
              </a:solidFill>
            </a:endParaRPr>
          </a:p>
        </p:txBody>
      </p:sp>
      <p:cxnSp>
        <p:nvCxnSpPr>
          <p:cNvPr id="7" name="Connecteur droit avec flèche 6"/>
          <p:cNvCxnSpPr>
            <a:stCxn id="4" idx="3"/>
            <a:endCxn id="5" idx="1"/>
          </p:cNvCxnSpPr>
          <p:nvPr/>
        </p:nvCxnSpPr>
        <p:spPr>
          <a:xfrm>
            <a:off x="5897616" y="2780060"/>
            <a:ext cx="702441" cy="6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èche courbée vers la droite 11"/>
          <p:cNvSpPr/>
          <p:nvPr/>
        </p:nvSpPr>
        <p:spPr>
          <a:xfrm>
            <a:off x="2063552" y="1412776"/>
            <a:ext cx="360040" cy="1008112"/>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13" name="Flèche courbée vers la droite 12"/>
          <p:cNvSpPr/>
          <p:nvPr/>
        </p:nvSpPr>
        <p:spPr>
          <a:xfrm>
            <a:off x="2063552" y="2420888"/>
            <a:ext cx="360040" cy="864096"/>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16" name="Flèche courbée vers la droite 15"/>
          <p:cNvSpPr/>
          <p:nvPr/>
        </p:nvSpPr>
        <p:spPr>
          <a:xfrm>
            <a:off x="2063552" y="3284984"/>
            <a:ext cx="360040" cy="936104"/>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23" name="ZoneTexte 22"/>
          <p:cNvSpPr txBox="1"/>
          <p:nvPr/>
        </p:nvSpPr>
        <p:spPr>
          <a:xfrm>
            <a:off x="1919536" y="5517232"/>
            <a:ext cx="8496944" cy="1154162"/>
          </a:xfrm>
          <a:prstGeom prst="rect">
            <a:avLst/>
          </a:prstGeom>
          <a:solidFill>
            <a:schemeClr val="accent2">
              <a:lumMod val="60000"/>
              <a:lumOff val="40000"/>
            </a:schemeClr>
          </a:solidFill>
          <a:ln>
            <a:solidFill>
              <a:schemeClr val="tx1"/>
            </a:solidFill>
          </a:ln>
        </p:spPr>
        <p:txBody>
          <a:bodyPr wrap="square" rtlCol="0">
            <a:spAutoFit/>
          </a:bodyPr>
          <a:lstStyle/>
          <a:p>
            <a:pPr algn="just"/>
            <a:r>
              <a:rPr lang="fr-FR" sz="2300" dirty="0">
                <a:solidFill>
                  <a:prstClr val="black"/>
                </a:solidFill>
              </a:rPr>
              <a:t>Le divertissement consiste donc pour l’individu à se projeter dans des activités qui occupent son esprit afin qu’il évite de penser à la vanité de son existence ainsi qu’à l’état misérable de la condition humaine.</a:t>
            </a:r>
          </a:p>
        </p:txBody>
      </p:sp>
      <p:cxnSp>
        <p:nvCxnSpPr>
          <p:cNvPr id="27" name="Connecteur en angle 26"/>
          <p:cNvCxnSpPr>
            <a:stCxn id="4" idx="2"/>
            <a:endCxn id="5" idx="2"/>
          </p:cNvCxnSpPr>
          <p:nvPr/>
        </p:nvCxnSpPr>
        <p:spPr>
          <a:xfrm rot="16200000" flipH="1">
            <a:off x="6248210" y="2923834"/>
            <a:ext cx="1240" cy="4176452"/>
          </a:xfrm>
          <a:prstGeom prst="bentConnector3">
            <a:avLst>
              <a:gd name="adj1" fmla="val 1853548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3" idx="0"/>
          </p:cNvCxnSpPr>
          <p:nvPr/>
        </p:nvCxnSpPr>
        <p:spPr>
          <a:xfrm>
            <a:off x="6168008" y="522920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01386" y="42888"/>
            <a:ext cx="4824536" cy="461665"/>
          </a:xfrm>
          <a:prstGeom prst="rect">
            <a:avLst/>
          </a:prstGeom>
          <a:noFill/>
        </p:spPr>
        <p:txBody>
          <a:bodyPr wrap="square" rtlCol="0">
            <a:spAutoFit/>
          </a:bodyPr>
          <a:lstStyle/>
          <a:p>
            <a:r>
              <a:rPr lang="fr-FR" sz="2400" b="1" u="sng" dirty="0">
                <a:solidFill>
                  <a:prstClr val="black"/>
                </a:solidFill>
                <a:latin typeface="Rockwell Condensed" panose="02060603050405020104" pitchFamily="18" charset="0"/>
              </a:rPr>
              <a:t>Schéma récapitulatif:</a:t>
            </a:r>
            <a:r>
              <a:rPr lang="fr-FR" sz="2400" dirty="0">
                <a:solidFill>
                  <a:prstClr val="black"/>
                </a:solidFill>
                <a:latin typeface="Rockwell Condensed" panose="02060603050405020104" pitchFamily="18" charset="0"/>
              </a:rPr>
              <a:t> </a:t>
            </a:r>
          </a:p>
        </p:txBody>
      </p:sp>
    </p:spTree>
    <p:extLst>
      <p:ext uri="{BB962C8B-B14F-4D97-AF65-F5344CB8AC3E}">
        <p14:creationId xmlns="" xmlns:p14="http://schemas.microsoft.com/office/powerpoint/2010/main" val="1593362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Vanité (Pascal, divertissement).jpg"/>
          <p:cNvPicPr>
            <a:picLocks noChangeAspect="1"/>
          </p:cNvPicPr>
          <p:nvPr/>
        </p:nvPicPr>
        <p:blipFill>
          <a:blip r:embed="rId2" cstate="print"/>
          <a:stretch>
            <a:fillRect/>
          </a:stretch>
        </p:blipFill>
        <p:spPr>
          <a:xfrm>
            <a:off x="4331296" y="-17909"/>
            <a:ext cx="5616624" cy="6858000"/>
          </a:xfrm>
          <a:prstGeom prst="rect">
            <a:avLst/>
          </a:prstGeom>
        </p:spPr>
      </p:pic>
      <p:sp>
        <p:nvSpPr>
          <p:cNvPr id="3" name="ZoneTexte 2"/>
          <p:cNvSpPr txBox="1"/>
          <p:nvPr/>
        </p:nvSpPr>
        <p:spPr>
          <a:xfrm>
            <a:off x="9983890" y="5639762"/>
            <a:ext cx="2232315" cy="1200329"/>
          </a:xfrm>
          <a:prstGeom prst="rect">
            <a:avLst/>
          </a:prstGeom>
          <a:noFill/>
        </p:spPr>
        <p:txBody>
          <a:bodyPr wrap="square" rtlCol="0">
            <a:spAutoFit/>
          </a:bodyPr>
          <a:lstStyle/>
          <a:p>
            <a:pPr algn="just"/>
            <a:r>
              <a:rPr lang="fr-FR" dirty="0">
                <a:solidFill>
                  <a:prstClr val="black"/>
                </a:solidFill>
                <a:latin typeface="Times New Roman" pitchFamily="18" charset="0"/>
                <a:cs typeface="Times New Roman" pitchFamily="18" charset="0"/>
              </a:rPr>
              <a:t>Jan Fris (1627-1672), </a:t>
            </a:r>
            <a:r>
              <a:rPr lang="fr-FR" i="1" dirty="0">
                <a:solidFill>
                  <a:prstClr val="black"/>
                </a:solidFill>
                <a:latin typeface="Times New Roman" pitchFamily="18" charset="0"/>
                <a:cs typeface="Times New Roman" pitchFamily="18" charset="0"/>
              </a:rPr>
              <a:t>Vanité au casque, à l’Apollon de marbre et au violon</a:t>
            </a:r>
            <a:r>
              <a:rPr lang="fr-FR" dirty="0">
                <a:solidFill>
                  <a:prstClr val="black"/>
                </a:solidFill>
                <a:latin typeface="Times New Roman" pitchFamily="18" charset="0"/>
                <a:cs typeface="Times New Roman" pitchFamily="18" charset="0"/>
              </a:rPr>
              <a:t>. </a:t>
            </a:r>
          </a:p>
        </p:txBody>
      </p:sp>
      <p:sp>
        <p:nvSpPr>
          <p:cNvPr id="5" name="ZoneTexte 4"/>
          <p:cNvSpPr txBox="1"/>
          <p:nvPr/>
        </p:nvSpPr>
        <p:spPr>
          <a:xfrm>
            <a:off x="10235952" y="141020"/>
            <a:ext cx="1728192" cy="1754326"/>
          </a:xfrm>
          <a:prstGeom prst="rect">
            <a:avLst/>
          </a:prstGeom>
          <a:noFill/>
        </p:spPr>
        <p:txBody>
          <a:bodyPr wrap="square" rtlCol="0">
            <a:spAutoFit/>
          </a:bodyPr>
          <a:lstStyle/>
          <a:p>
            <a:r>
              <a:rPr lang="fr-FR" dirty="0">
                <a:solidFill>
                  <a:prstClr val="black"/>
                </a:solidFill>
                <a:latin typeface="Times New Roman" pitchFamily="18" charset="0"/>
                <a:ea typeface="Microsoft JhengHei" pitchFamily="34" charset="-120"/>
                <a:cs typeface="Times New Roman" pitchFamily="18" charset="0"/>
              </a:rPr>
              <a:t>Le crâne est une image de la mort qui attend chacun de nous (élément central).  </a:t>
            </a:r>
          </a:p>
        </p:txBody>
      </p:sp>
      <p:sp>
        <p:nvSpPr>
          <p:cNvPr id="10" name="ZoneTexte 9"/>
          <p:cNvSpPr txBox="1"/>
          <p:nvPr/>
        </p:nvSpPr>
        <p:spPr>
          <a:xfrm>
            <a:off x="2689058" y="0"/>
            <a:ext cx="1547664" cy="2031325"/>
          </a:xfrm>
          <a:prstGeom prst="rect">
            <a:avLst/>
          </a:prstGeom>
          <a:noFill/>
        </p:spPr>
        <p:txBody>
          <a:bodyPr wrap="square" rtlCol="0">
            <a:spAutoFit/>
          </a:bodyPr>
          <a:lstStyle/>
          <a:p>
            <a:r>
              <a:rPr lang="fr-FR" dirty="0">
                <a:solidFill>
                  <a:prstClr val="black"/>
                </a:solidFill>
                <a:latin typeface="Times New Roman" pitchFamily="18" charset="0"/>
                <a:cs typeface="Times New Roman" pitchFamily="18" charset="0"/>
              </a:rPr>
              <a:t>Le sablier et la bougie éteinte évoquent la fuite du temps et le caractère éphémère de toute chose. </a:t>
            </a:r>
          </a:p>
        </p:txBody>
      </p:sp>
      <p:cxnSp>
        <p:nvCxnSpPr>
          <p:cNvPr id="14" name="Forme 13"/>
          <p:cNvCxnSpPr/>
          <p:nvPr/>
        </p:nvCxnSpPr>
        <p:spPr>
          <a:xfrm rot="10800000">
            <a:off x="3692860" y="2126107"/>
            <a:ext cx="1925960" cy="1281043"/>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171700" y="4234870"/>
            <a:ext cx="2088096" cy="2031325"/>
          </a:xfrm>
          <a:prstGeom prst="rect">
            <a:avLst/>
          </a:prstGeom>
          <a:noFill/>
        </p:spPr>
        <p:txBody>
          <a:bodyPr wrap="square" rtlCol="0">
            <a:spAutoFit/>
          </a:bodyPr>
          <a:lstStyle/>
          <a:p>
            <a:pPr algn="just"/>
            <a:r>
              <a:rPr lang="fr-FR" u="sng" dirty="0">
                <a:solidFill>
                  <a:prstClr val="black"/>
                </a:solidFill>
                <a:latin typeface="Times New Roman" pitchFamily="18" charset="0"/>
                <a:cs typeface="Times New Roman" pitchFamily="18" charset="0"/>
              </a:rPr>
              <a:t>Divertissement</a:t>
            </a:r>
          </a:p>
          <a:p>
            <a:pPr algn="just"/>
            <a:r>
              <a:rPr lang="fr-FR" dirty="0">
                <a:solidFill>
                  <a:prstClr val="black"/>
                </a:solidFill>
                <a:latin typeface="Times New Roman" pitchFamily="18" charset="0"/>
                <a:cs typeface="Times New Roman" pitchFamily="18" charset="0"/>
              </a:rPr>
              <a:t>→ jeu de cartes,  statue, casque guerrier, objets d’art (statue, instruments de musique, poèmes…)</a:t>
            </a:r>
            <a:endParaRPr lang="fr-FR" u="sng" dirty="0">
              <a:solidFill>
                <a:prstClr val="black"/>
              </a:solidFill>
              <a:latin typeface="Times New Roman" pitchFamily="18" charset="0"/>
              <a:cs typeface="Times New Roman" pitchFamily="18" charset="0"/>
            </a:endParaRPr>
          </a:p>
        </p:txBody>
      </p:sp>
      <p:cxnSp>
        <p:nvCxnSpPr>
          <p:cNvPr id="17" name="Forme 16"/>
          <p:cNvCxnSpPr/>
          <p:nvPr/>
        </p:nvCxnSpPr>
        <p:spPr>
          <a:xfrm rot="10800000" flipV="1">
            <a:off x="3256798" y="3957297"/>
            <a:ext cx="2610036" cy="216024"/>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5807968" y="1268763"/>
            <a:ext cx="2771800" cy="26642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5807968" y="3933058"/>
            <a:ext cx="2893800" cy="6631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5807968" y="1600200"/>
            <a:ext cx="1547664" cy="23328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flipV="1">
            <a:off x="5807968" y="3957297"/>
            <a:ext cx="1331642" cy="10464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Forme 26"/>
          <p:cNvCxnSpPr>
            <a:endCxn id="5" idx="2"/>
          </p:cNvCxnSpPr>
          <p:nvPr/>
        </p:nvCxnSpPr>
        <p:spPr>
          <a:xfrm flipV="1">
            <a:off x="8003704" y="1895346"/>
            <a:ext cx="3096344" cy="2037712"/>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5037" y="0"/>
            <a:ext cx="2444873" cy="2554545"/>
          </a:xfrm>
          <a:prstGeom prst="rect">
            <a:avLst/>
          </a:prstGeom>
          <a:noFill/>
        </p:spPr>
        <p:txBody>
          <a:bodyPr wrap="square" rtlCol="0">
            <a:spAutoFit/>
          </a:bodyPr>
          <a:lstStyle/>
          <a:p>
            <a:r>
              <a:rPr lang="fr-FR" sz="3200" dirty="0">
                <a:latin typeface="Rockwell Condensed" panose="02060603050405020104" pitchFamily="18" charset="0"/>
              </a:rPr>
              <a:t>En peinture, le genre de la Vanité rappelle la thématique du divertissement</a:t>
            </a:r>
          </a:p>
        </p:txBody>
      </p:sp>
    </p:spTree>
    <p:extLst>
      <p:ext uri="{BB962C8B-B14F-4D97-AF65-F5344CB8AC3E}">
        <p14:creationId xmlns="" xmlns:p14="http://schemas.microsoft.com/office/powerpoint/2010/main" val="6377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6465" y="395785"/>
            <a:ext cx="5556913" cy="954107"/>
          </a:xfrm>
          <a:prstGeom prst="rect">
            <a:avLst/>
          </a:prstGeom>
          <a:noFill/>
        </p:spPr>
        <p:txBody>
          <a:bodyPr wrap="square" rtlCol="0">
            <a:spAutoFit/>
          </a:bodyPr>
          <a:lstStyle/>
          <a:p>
            <a:r>
              <a:rPr lang="fr-FR" sz="2800" dirty="0">
                <a:latin typeface="Rockwell Extra Bold" panose="02060903040505020403" pitchFamily="18" charset="0"/>
              </a:rPr>
              <a:t>Autre distinction à faire : désir≠ volonté </a:t>
            </a:r>
          </a:p>
        </p:txBody>
      </p:sp>
      <p:sp>
        <p:nvSpPr>
          <p:cNvPr id="4" name="Ellipse 3"/>
          <p:cNvSpPr/>
          <p:nvPr/>
        </p:nvSpPr>
        <p:spPr>
          <a:xfrm>
            <a:off x="5444421" y="1144267"/>
            <a:ext cx="2160240" cy="960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t>Désir</a:t>
            </a:r>
            <a:r>
              <a:rPr lang="fr-FR" sz="2800"/>
              <a:t> </a:t>
            </a:r>
          </a:p>
        </p:txBody>
      </p:sp>
      <p:sp>
        <p:nvSpPr>
          <p:cNvPr id="5" name="Ellipse 4"/>
          <p:cNvSpPr/>
          <p:nvPr/>
        </p:nvSpPr>
        <p:spPr>
          <a:xfrm>
            <a:off x="1013939" y="2160247"/>
            <a:ext cx="4093294" cy="2019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a:t>
            </a:r>
            <a:r>
              <a:rPr lang="fr-FR" sz="2400" b="1" dirty="0"/>
              <a:t> </a:t>
            </a:r>
            <a:r>
              <a:rPr lang="fr-FR" sz="2800" b="1" dirty="0"/>
              <a:t>volonté</a:t>
            </a:r>
            <a:endParaRPr lang="fr-FR" sz="2400" b="1" dirty="0"/>
          </a:p>
          <a:p>
            <a:pPr algn="ctr"/>
            <a:r>
              <a:rPr lang="fr-FR" sz="2400" b="1" dirty="0"/>
              <a:t>(faculté de vouloir)</a:t>
            </a:r>
          </a:p>
          <a:p>
            <a:pPr algn="ctr"/>
            <a:r>
              <a:rPr lang="fr-FR" sz="2400" b="1" dirty="0">
                <a:latin typeface="Calibri" panose="020F0502020204030204" pitchFamily="34" charset="0"/>
              </a:rPr>
              <a:t>→</a:t>
            </a:r>
            <a:r>
              <a:rPr lang="fr-FR" sz="2400" b="1" dirty="0"/>
              <a:t> </a:t>
            </a:r>
            <a:r>
              <a:rPr lang="fr-FR" sz="2400" b="1" i="1" dirty="0"/>
              <a:t>désirs motivés par l’intellect, la raison </a:t>
            </a:r>
            <a:r>
              <a:rPr lang="fr-FR" sz="2400" i="1" dirty="0"/>
              <a:t> </a:t>
            </a:r>
          </a:p>
        </p:txBody>
      </p:sp>
      <p:sp>
        <p:nvSpPr>
          <p:cNvPr id="6" name="Ellipse 5"/>
          <p:cNvSpPr/>
          <p:nvPr/>
        </p:nvSpPr>
        <p:spPr>
          <a:xfrm>
            <a:off x="8465295" y="2160247"/>
            <a:ext cx="3315600" cy="2019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Désirs </a:t>
            </a:r>
            <a:r>
              <a:rPr lang="fr-FR" sz="2400" b="1" i="1" dirty="0"/>
              <a:t>irrationnels</a:t>
            </a:r>
          </a:p>
          <a:p>
            <a:pPr algn="ctr"/>
            <a:r>
              <a:rPr lang="fr-FR" sz="2400" b="1" dirty="0"/>
              <a:t>ou </a:t>
            </a:r>
            <a:r>
              <a:rPr lang="fr-FR" sz="2400" b="1" i="1" dirty="0"/>
              <a:t>non réfléchis</a:t>
            </a:r>
            <a:r>
              <a:rPr lang="fr-FR" sz="2400" i="1" dirty="0"/>
              <a:t> </a:t>
            </a:r>
          </a:p>
        </p:txBody>
      </p:sp>
      <p:pic>
        <p:nvPicPr>
          <p:cNvPr id="7" name="Image 6"/>
          <p:cNvPicPr>
            <a:picLocks noChangeAspect="1"/>
          </p:cNvPicPr>
          <p:nvPr/>
        </p:nvPicPr>
        <p:blipFill rotWithShape="1">
          <a:blip r:embed="rId2" cstate="print"/>
          <a:srcRect b="13481"/>
          <a:stretch/>
        </p:blipFill>
        <p:spPr>
          <a:xfrm>
            <a:off x="5408644" y="3934765"/>
            <a:ext cx="1904146" cy="2272326"/>
          </a:xfrm>
          <a:prstGeom prst="rect">
            <a:avLst/>
          </a:prstGeom>
          <a:ln>
            <a:noFill/>
          </a:ln>
          <a:effectLst>
            <a:softEdge rad="112500"/>
          </a:effectLst>
        </p:spPr>
      </p:pic>
      <p:sp>
        <p:nvSpPr>
          <p:cNvPr id="8" name="Bulle ronde 7"/>
          <p:cNvSpPr/>
          <p:nvPr/>
        </p:nvSpPr>
        <p:spPr>
          <a:xfrm>
            <a:off x="7733823" y="4383314"/>
            <a:ext cx="4247981" cy="2069127"/>
          </a:xfrm>
          <a:prstGeom prst="wedgeEllipseCallout">
            <a:avLst>
              <a:gd name="adj1" fmla="val -77209"/>
              <a:gd name="adj2" fmla="val -20353"/>
            </a:avLst>
          </a:prstGeom>
          <a:solidFill>
            <a:srgbClr val="FF0000">
              <a:alpha val="6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Il existe des désirs inconscients qui nous déterminent à l’insu de notre volonté.</a:t>
            </a:r>
          </a:p>
        </p:txBody>
      </p:sp>
      <p:sp>
        <p:nvSpPr>
          <p:cNvPr id="9" name="ZoneTexte 8"/>
          <p:cNvSpPr txBox="1"/>
          <p:nvPr/>
        </p:nvSpPr>
        <p:spPr>
          <a:xfrm>
            <a:off x="1802164" y="4159473"/>
            <a:ext cx="3285514" cy="830997"/>
          </a:xfrm>
          <a:prstGeom prst="rect">
            <a:avLst/>
          </a:prstGeom>
          <a:noFill/>
        </p:spPr>
        <p:txBody>
          <a:bodyPr wrap="square" rtlCol="0">
            <a:spAutoFit/>
          </a:bodyPr>
          <a:lstStyle/>
          <a:p>
            <a:r>
              <a:rPr lang="fr-FR" sz="2400" dirty="0"/>
              <a:t>Suppose une </a:t>
            </a:r>
            <a:r>
              <a:rPr lang="fr-FR" sz="2400" b="1" dirty="0"/>
              <a:t>intention</a:t>
            </a:r>
          </a:p>
          <a:p>
            <a:pPr algn="ctr"/>
            <a:r>
              <a:rPr lang="fr-FR" sz="2400" b="1" dirty="0"/>
              <a:t>(conscience et réflexion)</a:t>
            </a:r>
          </a:p>
        </p:txBody>
      </p:sp>
      <p:cxnSp>
        <p:nvCxnSpPr>
          <p:cNvPr id="10" name="Connecteur droit avec flèche 9"/>
          <p:cNvCxnSpPr/>
          <p:nvPr/>
        </p:nvCxnSpPr>
        <p:spPr>
          <a:xfrm flipH="1">
            <a:off x="4935428" y="2003765"/>
            <a:ext cx="819749" cy="6517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7300687" y="2014222"/>
            <a:ext cx="1164610" cy="64129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214445" y="6207091"/>
            <a:ext cx="2292543" cy="461665"/>
          </a:xfrm>
          <a:prstGeom prst="rect">
            <a:avLst/>
          </a:prstGeom>
          <a:noFill/>
        </p:spPr>
        <p:txBody>
          <a:bodyPr wrap="square" rtlCol="0">
            <a:spAutoFit/>
          </a:bodyPr>
          <a:lstStyle/>
          <a:p>
            <a:pPr algn="ctr"/>
            <a:r>
              <a:rPr lang="fr-FR" sz="2400" dirty="0">
                <a:latin typeface="Rockwell Extra Bold" panose="02060903040505020403" pitchFamily="18" charset="0"/>
              </a:rPr>
              <a:t>Freud</a:t>
            </a:r>
          </a:p>
        </p:txBody>
      </p:sp>
      <p:pic>
        <p:nvPicPr>
          <p:cNvPr id="12" name="Image 11"/>
          <p:cNvPicPr>
            <a:picLocks noChangeAspect="1"/>
          </p:cNvPicPr>
          <p:nvPr/>
        </p:nvPicPr>
        <p:blipFill rotWithShape="1">
          <a:blip r:embed="rId3" cstate="print">
            <a:extLst>
              <a:ext uri="{28A0092B-C50C-407E-A947-70E740481C1C}">
                <a14:useLocalDpi xmlns="" xmlns:a14="http://schemas.microsoft.com/office/drawing/2010/main" val="0"/>
              </a:ext>
            </a:extLst>
          </a:blip>
          <a:srcRect l="11534" t="3409" b="38352"/>
          <a:stretch/>
        </p:blipFill>
        <p:spPr>
          <a:xfrm>
            <a:off x="298782" y="4159473"/>
            <a:ext cx="2364831" cy="2218857"/>
          </a:xfrm>
          <a:prstGeom prst="rect">
            <a:avLst/>
          </a:prstGeom>
          <a:ln>
            <a:noFill/>
          </a:ln>
          <a:effectLst>
            <a:softEdge rad="112500"/>
          </a:effectLst>
        </p:spPr>
      </p:pic>
      <p:sp>
        <p:nvSpPr>
          <p:cNvPr id="2" name="ZoneTexte 1"/>
          <p:cNvSpPr txBox="1"/>
          <p:nvPr/>
        </p:nvSpPr>
        <p:spPr>
          <a:xfrm>
            <a:off x="2260305" y="4205640"/>
            <a:ext cx="2987856" cy="1569660"/>
          </a:xfrm>
          <a:prstGeom prst="rect">
            <a:avLst/>
          </a:prstGeom>
          <a:solidFill>
            <a:schemeClr val="bg1"/>
          </a:solidFill>
          <a:effectLst>
            <a:softEdge rad="63500"/>
          </a:effectLst>
        </p:spPr>
        <p:txBody>
          <a:bodyPr wrap="square" rtlCol="0">
            <a:spAutoFit/>
          </a:bodyPr>
          <a:lstStyle/>
          <a:p>
            <a:pPr algn="ctr"/>
            <a:r>
              <a:rPr lang="fr-FR" sz="2400" dirty="0">
                <a:latin typeface="Aharoni" panose="02010803020104030203" pitchFamily="2" charset="-79"/>
                <a:cs typeface="Aharoni" panose="02010803020104030203" pitchFamily="2" charset="-79"/>
              </a:rPr>
              <a:t>Un point sur sa définition de la volonté et de la liberté</a:t>
            </a:r>
          </a:p>
        </p:txBody>
      </p:sp>
      <p:sp>
        <p:nvSpPr>
          <p:cNvPr id="14" name="ZoneTexte 13"/>
          <p:cNvSpPr txBox="1"/>
          <p:nvPr/>
        </p:nvSpPr>
        <p:spPr>
          <a:xfrm>
            <a:off x="272845" y="6207090"/>
            <a:ext cx="2292543" cy="461665"/>
          </a:xfrm>
          <a:prstGeom prst="rect">
            <a:avLst/>
          </a:prstGeom>
          <a:noFill/>
        </p:spPr>
        <p:txBody>
          <a:bodyPr wrap="square" rtlCol="0">
            <a:spAutoFit/>
          </a:bodyPr>
          <a:lstStyle/>
          <a:p>
            <a:pPr algn="ctr"/>
            <a:r>
              <a:rPr lang="fr-FR" sz="2400" dirty="0">
                <a:latin typeface="Rockwell Extra Bold" panose="02060903040505020403" pitchFamily="18" charset="0"/>
              </a:rPr>
              <a:t>Descartes</a:t>
            </a:r>
          </a:p>
        </p:txBody>
      </p:sp>
    </p:spTree>
    <p:extLst>
      <p:ext uri="{BB962C8B-B14F-4D97-AF65-F5344CB8AC3E}">
        <p14:creationId xmlns="" xmlns:p14="http://schemas.microsoft.com/office/powerpoint/2010/main" val="18665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5" grpId="0"/>
      <p:bldP spid="2" grpId="0" animBg="1"/>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1886" y="261258"/>
            <a:ext cx="8523514" cy="646331"/>
          </a:xfrm>
          <a:prstGeom prst="rect">
            <a:avLst/>
          </a:prstGeom>
          <a:noFill/>
        </p:spPr>
        <p:txBody>
          <a:bodyPr wrap="square" rtlCol="0">
            <a:spAutoFit/>
          </a:bodyPr>
          <a:lstStyle/>
          <a:p>
            <a:r>
              <a:rPr lang="fr-FR" sz="3600" dirty="0">
                <a:latin typeface="Rockwell Extra Bold" panose="02060903040505020403" pitchFamily="18" charset="0"/>
              </a:rPr>
              <a:t>Inefficacité du divertissement</a:t>
            </a:r>
          </a:p>
        </p:txBody>
      </p:sp>
      <p:sp>
        <p:nvSpPr>
          <p:cNvPr id="3" name="ZoneTexte 2"/>
          <p:cNvSpPr txBox="1"/>
          <p:nvPr/>
        </p:nvSpPr>
        <p:spPr>
          <a:xfrm>
            <a:off x="3706584" y="1191104"/>
            <a:ext cx="8262257" cy="1077218"/>
          </a:xfrm>
          <a:prstGeom prst="rect">
            <a:avLst/>
          </a:prstGeom>
          <a:noFill/>
        </p:spPr>
        <p:txBody>
          <a:bodyPr wrap="square" rtlCol="0">
            <a:spAutoFit/>
          </a:bodyPr>
          <a:lstStyle/>
          <a:p>
            <a:pPr algn="just"/>
            <a:r>
              <a:rPr lang="fr-FR" sz="3200" dirty="0">
                <a:solidFill>
                  <a:srgbClr val="FF0000"/>
                </a:solidFill>
                <a:latin typeface="Rockwell Condensed" panose="02060603050405020104" pitchFamily="18" charset="0"/>
              </a:rPr>
              <a:t>Nous sommes toujours fondamentalement misérables mais nous choisissons d’oublier que nous le sommes. </a:t>
            </a:r>
          </a:p>
        </p:txBody>
      </p:sp>
      <p:pic>
        <p:nvPicPr>
          <p:cNvPr id="4" name="Image 3"/>
          <p:cNvPicPr>
            <a:picLocks noChangeAspect="1"/>
          </p:cNvPicPr>
          <p:nvPr/>
        </p:nvPicPr>
        <p:blipFill rotWithShape="1">
          <a:blip r:embed="rId2" cstate="print"/>
          <a:srcRect l="3889" t="7776" r="4311" b="11462"/>
          <a:stretch/>
        </p:blipFill>
        <p:spPr>
          <a:xfrm flipH="1">
            <a:off x="391886" y="1322614"/>
            <a:ext cx="2955471" cy="346165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706584" y="2551837"/>
            <a:ext cx="8262257" cy="1754326"/>
          </a:xfrm>
          <a:prstGeom prst="rect">
            <a:avLst/>
          </a:prstGeom>
        </p:spPr>
        <p:txBody>
          <a:bodyPr wrap="square">
            <a:spAutoFit/>
          </a:bodyPr>
          <a:lstStyle/>
          <a:p>
            <a:r>
              <a:rPr lang="fr-FR" sz="3600" b="1" dirty="0">
                <a:latin typeface="Rockwell Extra Bold" panose="02060903040505020403" pitchFamily="18" charset="0"/>
              </a:rPr>
              <a:t>La seule sortie possible de cette condition, pour Pascal, c’est la </a:t>
            </a:r>
            <a:r>
              <a:rPr lang="fr-FR" sz="3600" b="1" dirty="0">
                <a:solidFill>
                  <a:srgbClr val="0070C0"/>
                </a:solidFill>
                <a:latin typeface="Rockwell Extra Bold" panose="02060903040505020403" pitchFamily="18" charset="0"/>
              </a:rPr>
              <a:t>foi</a:t>
            </a:r>
            <a:r>
              <a:rPr lang="fr-FR" sz="3600" b="1" dirty="0">
                <a:latin typeface="Rockwell Extra Bold" panose="02060903040505020403" pitchFamily="18" charset="0"/>
              </a:rPr>
              <a:t> : </a:t>
            </a:r>
          </a:p>
        </p:txBody>
      </p:sp>
      <p:sp>
        <p:nvSpPr>
          <p:cNvPr id="6" name="Rectangle 5"/>
          <p:cNvSpPr/>
          <p:nvPr/>
        </p:nvSpPr>
        <p:spPr>
          <a:xfrm>
            <a:off x="4985653" y="4502106"/>
            <a:ext cx="6983188" cy="2062103"/>
          </a:xfrm>
          <a:prstGeom prst="rect">
            <a:avLst/>
          </a:prstGeom>
        </p:spPr>
        <p:txBody>
          <a:bodyPr wrap="square">
            <a:spAutoFit/>
          </a:bodyPr>
          <a:lstStyle/>
          <a:p>
            <a:r>
              <a:rPr lang="fr-FR" sz="3200" dirty="0">
                <a:latin typeface="Rockwell Condensed" panose="02060603050405020104" pitchFamily="18" charset="0"/>
              </a:rPr>
              <a:t>… la perspective de la vie éternelle donne sens  à notre vie mortelle  </a:t>
            </a:r>
          </a:p>
          <a:p>
            <a:r>
              <a:rPr lang="fr-FR" sz="3200" dirty="0">
                <a:latin typeface="Rockwell Condensed" panose="02060603050405020104" pitchFamily="18" charset="0"/>
              </a:rPr>
              <a:t>… seul l’amour de Dieu peut combler le désir toujours insatisfait et nous rendre heureux</a:t>
            </a:r>
          </a:p>
        </p:txBody>
      </p:sp>
    </p:spTree>
    <p:extLst>
      <p:ext uri="{BB962C8B-B14F-4D97-AF65-F5344CB8AC3E}">
        <p14:creationId xmlns="" xmlns:p14="http://schemas.microsoft.com/office/powerpoint/2010/main" val="371211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7" y="290036"/>
            <a:ext cx="11500759" cy="1077218"/>
          </a:xfrm>
          <a:prstGeom prst="rect">
            <a:avLst/>
          </a:prstGeom>
        </p:spPr>
        <p:txBody>
          <a:bodyPr wrap="square">
            <a:spAutoFit/>
          </a:bodyPr>
          <a:lstStyle/>
          <a:p>
            <a:r>
              <a:rPr lang="fr-FR" sz="3200" dirty="0">
                <a:latin typeface="Calibri" panose="020F0502020204030204" pitchFamily="34" charset="0"/>
              </a:rPr>
              <a:t>▪ </a:t>
            </a:r>
            <a:r>
              <a:rPr lang="fr-FR" sz="3200" dirty="0">
                <a:latin typeface="Rockwell Condensed" panose="02060603050405020104" pitchFamily="18" charset="0"/>
              </a:rPr>
              <a:t>Contre Pascal : la nécessité de choisir soi-même son projet d’existence (</a:t>
            </a:r>
            <a:r>
              <a:rPr lang="fr-FR" sz="3200" b="1" dirty="0">
                <a:latin typeface="Rockwell Condensed" panose="02060603050405020104" pitchFamily="18" charset="0"/>
              </a:rPr>
              <a:t>Sartre</a:t>
            </a:r>
            <a:r>
              <a:rPr lang="fr-FR" sz="3200" dirty="0">
                <a:latin typeface="Rockwell Condensed" panose="02060603050405020104" pitchFamily="18" charset="0"/>
              </a:rPr>
              <a:t>)</a:t>
            </a:r>
          </a:p>
          <a:p>
            <a:endParaRPr lang="fr-FR" sz="3200" dirty="0">
              <a:latin typeface="Rockwell Condensed" panose="02060603050405020104" pitchFamily="18" charset="0"/>
            </a:endParaRPr>
          </a:p>
        </p:txBody>
      </p:sp>
      <p:sp>
        <p:nvSpPr>
          <p:cNvPr id="2" name="Rectangle 1"/>
          <p:cNvSpPr/>
          <p:nvPr/>
        </p:nvSpPr>
        <p:spPr>
          <a:xfrm>
            <a:off x="435427" y="1024235"/>
            <a:ext cx="11125202" cy="1446550"/>
          </a:xfrm>
          <a:prstGeom prst="rect">
            <a:avLst/>
          </a:prstGeom>
        </p:spPr>
        <p:txBody>
          <a:bodyPr wrap="square">
            <a:spAutoFit/>
          </a:bodyPr>
          <a:lstStyle/>
          <a:p>
            <a:pPr algn="just"/>
            <a:r>
              <a:rPr lang="fr-FR" sz="2400" dirty="0">
                <a:latin typeface="Arial Narrow" panose="020B0606020202030204" pitchFamily="34" charset="0"/>
              </a:rPr>
              <a:t>Les prémisses pascaliennes sont correctes (notre condition est difficile à supporter), mais sa conclusion est contestable : </a:t>
            </a:r>
          </a:p>
          <a:p>
            <a:pPr algn="just"/>
            <a:r>
              <a:rPr lang="fr-FR" sz="2000" dirty="0">
                <a:latin typeface="Arial Black" panose="020B0A04020102020204" pitchFamily="34" charset="0"/>
              </a:rPr>
              <a:t> → le sens de notre existence n’a pas à être donné par un Dieu, mais par nous-mêmes</a:t>
            </a:r>
          </a:p>
        </p:txBody>
      </p:sp>
      <p:pic>
        <p:nvPicPr>
          <p:cNvPr id="6" name="Image 5"/>
          <p:cNvPicPr>
            <a:picLocks noChangeAspect="1"/>
          </p:cNvPicPr>
          <p:nvPr/>
        </p:nvPicPr>
        <p:blipFill>
          <a:blip r:embed="rId2" cstate="print"/>
          <a:stretch>
            <a:fillRect/>
          </a:stretch>
        </p:blipFill>
        <p:spPr>
          <a:xfrm flipH="1">
            <a:off x="435427" y="2650671"/>
            <a:ext cx="3049191" cy="3962400"/>
          </a:xfrm>
          <a:prstGeom prst="rect">
            <a:avLst/>
          </a:prstGeom>
        </p:spPr>
      </p:pic>
      <p:sp>
        <p:nvSpPr>
          <p:cNvPr id="7" name="ZoneTexte 6"/>
          <p:cNvSpPr txBox="1"/>
          <p:nvPr/>
        </p:nvSpPr>
        <p:spPr>
          <a:xfrm>
            <a:off x="3755572" y="2650671"/>
            <a:ext cx="8001000" cy="523220"/>
          </a:xfrm>
          <a:prstGeom prst="rect">
            <a:avLst/>
          </a:prstGeom>
          <a:noFill/>
        </p:spPr>
        <p:txBody>
          <a:bodyPr wrap="square" rtlCol="0">
            <a:spAutoFit/>
          </a:bodyPr>
          <a:lstStyle/>
          <a:p>
            <a:pPr algn="just"/>
            <a:r>
              <a:rPr lang="fr-FR" sz="2800" dirty="0">
                <a:latin typeface="Arial Narrow" panose="020B0606020202030204" pitchFamily="34" charset="0"/>
              </a:rPr>
              <a:t>Chez l’homme, </a:t>
            </a:r>
            <a:r>
              <a:rPr lang="fr-FR" sz="2400" dirty="0">
                <a:solidFill>
                  <a:srgbClr val="0070C0"/>
                </a:solidFill>
                <a:latin typeface="Arial Black" panose="020B0A04020102020204" pitchFamily="34" charset="0"/>
              </a:rPr>
              <a:t>« l’existence précède l’essence »</a:t>
            </a:r>
          </a:p>
        </p:txBody>
      </p:sp>
      <p:sp>
        <p:nvSpPr>
          <p:cNvPr id="8" name="ZoneTexte 7"/>
          <p:cNvSpPr txBox="1"/>
          <p:nvPr/>
        </p:nvSpPr>
        <p:spPr>
          <a:xfrm>
            <a:off x="3755572" y="3492592"/>
            <a:ext cx="7674428" cy="523220"/>
          </a:xfrm>
          <a:prstGeom prst="rect">
            <a:avLst/>
          </a:prstGeom>
          <a:noFill/>
        </p:spPr>
        <p:txBody>
          <a:bodyPr wrap="square" rtlCol="0">
            <a:spAutoFit/>
          </a:bodyPr>
          <a:lstStyle/>
          <a:p>
            <a:r>
              <a:rPr lang="fr-FR" sz="2800" dirty="0">
                <a:latin typeface="Arial Narrow" panose="020B0606020202030204" pitchFamily="34" charset="0"/>
              </a:rPr>
              <a:t>Ce qui veut dire qu’il n’a pas de nature prédéfinie</a:t>
            </a:r>
          </a:p>
        </p:txBody>
      </p:sp>
      <p:sp>
        <p:nvSpPr>
          <p:cNvPr id="9" name="ZoneTexte 8"/>
          <p:cNvSpPr txBox="1"/>
          <p:nvPr/>
        </p:nvSpPr>
        <p:spPr>
          <a:xfrm>
            <a:off x="3755572" y="4334513"/>
            <a:ext cx="7674428" cy="954107"/>
          </a:xfrm>
          <a:prstGeom prst="rect">
            <a:avLst/>
          </a:prstGeom>
          <a:noFill/>
        </p:spPr>
        <p:txBody>
          <a:bodyPr wrap="square" rtlCol="0">
            <a:spAutoFit/>
          </a:bodyPr>
          <a:lstStyle/>
          <a:p>
            <a:r>
              <a:rPr lang="fr-FR" sz="2800" dirty="0">
                <a:latin typeface="Arial Narrow" panose="020B0606020202030204" pitchFamily="34" charset="0"/>
              </a:rPr>
              <a:t>Mais qu’il doit se définir lui-même par ses actes (par son « projet » dit Sartre)</a:t>
            </a:r>
          </a:p>
        </p:txBody>
      </p:sp>
      <p:sp>
        <p:nvSpPr>
          <p:cNvPr id="10" name="ZoneTexte 9"/>
          <p:cNvSpPr txBox="1"/>
          <p:nvPr/>
        </p:nvSpPr>
        <p:spPr>
          <a:xfrm>
            <a:off x="3755572" y="5403034"/>
            <a:ext cx="8001000" cy="1200329"/>
          </a:xfrm>
          <a:prstGeom prst="rect">
            <a:avLst/>
          </a:prstGeom>
          <a:solidFill>
            <a:srgbClr val="FFFF00">
              <a:alpha val="42000"/>
            </a:srgbClr>
          </a:solidFill>
        </p:spPr>
        <p:txBody>
          <a:bodyPr wrap="square" rtlCol="0">
            <a:spAutoFit/>
          </a:bodyPr>
          <a:lstStyle/>
          <a:p>
            <a:pPr algn="just"/>
            <a:r>
              <a:rPr lang="fr-FR" sz="2400" dirty="0">
                <a:latin typeface="Arial Narrow" panose="020B0606020202030204" pitchFamily="34" charset="0"/>
              </a:rPr>
              <a:t>Contrairement aux choses qui sont fabriquées en vue d’une fin et possèdent une essence fixe, l’homme est pleinement conscient de lui-même et totalement libre de choisir ce qu’il veut être.</a:t>
            </a:r>
          </a:p>
        </p:txBody>
      </p:sp>
    </p:spTree>
    <p:extLst>
      <p:ext uri="{BB962C8B-B14F-4D97-AF65-F5344CB8AC3E}">
        <p14:creationId xmlns="" xmlns:p14="http://schemas.microsoft.com/office/powerpoint/2010/main" val="2929364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0136"/>
            <a:ext cx="12192000" cy="6247864"/>
          </a:xfrm>
          <a:prstGeom prst="rect">
            <a:avLst/>
          </a:prstGeom>
        </p:spPr>
        <p:txBody>
          <a:bodyPr wrap="square">
            <a:spAutoFit/>
          </a:bodyPr>
          <a:lstStyle/>
          <a:p>
            <a:pPr algn="just"/>
            <a:r>
              <a:rPr lang="fr-FR" sz="2000" dirty="0"/>
              <a:t>« Lorsqu'on considère un objet fabriqué, comme par exemple un livre ou un coupe-papier, cet objet a été fabriqué par un artisan qui s'est inspiré d'un concept; il s'est référé au concept de coupe-papier, et également à une technique de production préalable qui fait partie du concept, et qui est au fond une recette. Ainsi, le coupe-papier est à la fois un objet qui se produit d'une certaine manière et qui, d'autre part, a une utilité définie, et on ne peut pas supposer un homme qui produirait un coupe-papier sans savoir à quoi l'objet va servir. Nous dirons donc que, pour le coupe-papier, l'essence -c'est-à-dire l'ensemble des recettes et des qualités qui permettent de le produire et de le définir- précède l'existence; et ainsi la présence, en face de moi, de tel coupe-papier ou de tel livre est déterminée. (…) </a:t>
            </a:r>
          </a:p>
          <a:p>
            <a:pPr algn="just"/>
            <a:r>
              <a:rPr lang="fr-FR" sz="2000" dirty="0"/>
              <a:t>Lorsque nous concevons un Dieu créateur, ce Dieu est assimilé la plupart du temps à un artisan supérieur; (…)le concept d'homme, dans l'esprit de Dieu, est assimilable au concept de coupe-papier dans l'esprit de l'industriel; et Dieu produit l'homme suivant des techniques et une conception, exactement comme l'artisan fabrique un coupe-papier suivant une définition et une technique. Ainsi l'homme individuel réalise un certain concept qui est dans l'entendement divin. Au 18</a:t>
            </a:r>
            <a:r>
              <a:rPr lang="fr-FR" sz="2000" baseline="30000" dirty="0"/>
              <a:t>e</a:t>
            </a:r>
            <a:r>
              <a:rPr lang="fr-FR" sz="2000" dirty="0"/>
              <a:t> siècle, dans l'athéisme des philosophes, la notion de Dieu est supprimée, mais non pas pour autant l'idée que l'essence précède l'existence. (…) L'homme est possesseur d'une nature humaine; cette nature humaine, qui est le concept humain, se retrouve chez tous les hommes, ce qui signifie que chaque homme est un exemple particulier d'un concept universel, l'homme (…). L'existentialisme athée, que je représente, est plus cohérent. Il déclare que si Dieu n'existe pas, il y a au moins un être chez qui l'existence précède l'essence, un être qui existe avant de pouvoir être défini par aucun concept et que cet être c'est l'homme, ou, comme le dit Heidegger, la réalité humaine. Qu'est-ce que signifie ici que l'existence précède l'essence? Cela signifie que l'homme existe d'abord, se rencontre, surgit dans le monde, et qu'il se définit après. » </a:t>
            </a:r>
          </a:p>
        </p:txBody>
      </p:sp>
      <p:sp>
        <p:nvSpPr>
          <p:cNvPr id="4" name="ZoneTexte 3"/>
          <p:cNvSpPr txBox="1"/>
          <p:nvPr/>
        </p:nvSpPr>
        <p:spPr>
          <a:xfrm>
            <a:off x="152400" y="0"/>
            <a:ext cx="11887200" cy="523220"/>
          </a:xfrm>
          <a:prstGeom prst="rect">
            <a:avLst/>
          </a:prstGeom>
          <a:noFill/>
        </p:spPr>
        <p:txBody>
          <a:bodyPr wrap="square" rtlCol="0">
            <a:spAutoFit/>
          </a:bodyPr>
          <a:lstStyle/>
          <a:p>
            <a:r>
              <a:rPr lang="fr-FR" sz="2800" dirty="0">
                <a:latin typeface="Rockwell Condensed" panose="02060603050405020104" pitchFamily="18" charset="0"/>
              </a:rPr>
              <a:t>Sartre, </a:t>
            </a:r>
            <a:r>
              <a:rPr lang="fr-FR" sz="2800" i="1" dirty="0">
                <a:latin typeface="Rockwell Condensed" panose="02060603050405020104" pitchFamily="18" charset="0"/>
              </a:rPr>
              <a:t>L’existentialisme est un humanisme</a:t>
            </a:r>
            <a:r>
              <a:rPr lang="fr-FR" sz="2800" dirty="0">
                <a:latin typeface="Rockwell Condensed" panose="02060603050405020104" pitchFamily="18" charset="0"/>
              </a:rPr>
              <a:t> (1946)</a:t>
            </a:r>
            <a:endParaRPr lang="fr-FR" sz="2800" i="1" dirty="0">
              <a:latin typeface="Rockwell Condensed" panose="02060603050405020104" pitchFamily="18" charset="0"/>
            </a:endParaRPr>
          </a:p>
        </p:txBody>
      </p:sp>
    </p:spTree>
    <p:extLst>
      <p:ext uri="{BB962C8B-B14F-4D97-AF65-F5344CB8AC3E}">
        <p14:creationId xmlns="" xmlns:p14="http://schemas.microsoft.com/office/powerpoint/2010/main" val="2610798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0999" y="1673228"/>
            <a:ext cx="7794172" cy="3108543"/>
          </a:xfrm>
          <a:prstGeom prst="rect">
            <a:avLst/>
          </a:prstGeom>
        </p:spPr>
        <p:txBody>
          <a:bodyPr wrap="square">
            <a:spAutoFit/>
          </a:bodyPr>
          <a:lstStyle/>
          <a:p>
            <a:pPr algn="just"/>
            <a:r>
              <a:rPr lang="fr-FR" sz="2800" b="1" dirty="0">
                <a:latin typeface="Arial Narrow" panose="020B0606020202030204" pitchFamily="34" charset="0"/>
              </a:rPr>
              <a:t>Autrement dit, être heureux suppose qu’on soit capable de construire un projet qui soit bien </a:t>
            </a:r>
            <a:r>
              <a:rPr lang="fr-FR" sz="2800" b="1" i="1" dirty="0">
                <a:latin typeface="Arial Narrow" panose="020B0606020202030204" pitchFamily="34" charset="0"/>
              </a:rPr>
              <a:t>le nôtre. </a:t>
            </a:r>
          </a:p>
          <a:p>
            <a:pPr algn="just"/>
            <a:endParaRPr lang="fr-FR" sz="2800" b="1" i="1" dirty="0">
              <a:latin typeface="Arial Narrow" panose="020B0606020202030204" pitchFamily="34" charset="0"/>
            </a:endParaRPr>
          </a:p>
          <a:p>
            <a:r>
              <a:rPr lang="fr-FR" sz="2800" b="1" dirty="0">
                <a:latin typeface="Arial Narrow" panose="020B0606020202030204" pitchFamily="34" charset="0"/>
              </a:rPr>
              <a:t>- Ni déterminé par notre nature (on a toujours le choix de vivre autrement)</a:t>
            </a:r>
          </a:p>
          <a:p>
            <a:r>
              <a:rPr lang="fr-FR" sz="2800" b="1" dirty="0">
                <a:latin typeface="Arial Narrow" panose="020B0606020202030204" pitchFamily="34" charset="0"/>
              </a:rPr>
              <a:t>- Ni déterminé par autrui (humain ou divin)</a:t>
            </a:r>
          </a:p>
          <a:p>
            <a:r>
              <a:rPr lang="fr-FR" sz="2800" b="1" dirty="0">
                <a:latin typeface="Arial Narrow" panose="020B0606020202030204" pitchFamily="34" charset="0"/>
              </a:rPr>
              <a:t>- Ne veut pas dire contre autrui  (respect de la morale)</a:t>
            </a:r>
          </a:p>
        </p:txBody>
      </p:sp>
      <p:pic>
        <p:nvPicPr>
          <p:cNvPr id="4" name="Image 3"/>
          <p:cNvPicPr>
            <a:picLocks noChangeAspect="1"/>
          </p:cNvPicPr>
          <p:nvPr/>
        </p:nvPicPr>
        <p:blipFill>
          <a:blip r:embed="rId2" cstate="print"/>
          <a:stretch>
            <a:fillRect/>
          </a:stretch>
        </p:blipFill>
        <p:spPr>
          <a:xfrm flipH="1">
            <a:off x="647698" y="1562100"/>
            <a:ext cx="3049191" cy="3962400"/>
          </a:xfrm>
          <a:prstGeom prst="rect">
            <a:avLst/>
          </a:prstGeom>
        </p:spPr>
      </p:pic>
      <p:sp>
        <p:nvSpPr>
          <p:cNvPr id="5" name="ZoneTexte 4"/>
          <p:cNvSpPr txBox="1"/>
          <p:nvPr/>
        </p:nvSpPr>
        <p:spPr>
          <a:xfrm>
            <a:off x="647698" y="244928"/>
            <a:ext cx="11125202" cy="1077218"/>
          </a:xfrm>
          <a:prstGeom prst="rect">
            <a:avLst/>
          </a:prstGeom>
          <a:noFill/>
        </p:spPr>
        <p:txBody>
          <a:bodyPr wrap="square" rtlCol="0">
            <a:spAutoFit/>
          </a:bodyPr>
          <a:lstStyle/>
          <a:p>
            <a:r>
              <a:rPr lang="fr-FR" sz="3200" dirty="0">
                <a:latin typeface="Rockwell Extra Bold" panose="02060903040505020403" pitchFamily="18" charset="0"/>
              </a:rPr>
              <a:t>La </a:t>
            </a:r>
            <a:r>
              <a:rPr lang="fr-FR" sz="3200" dirty="0">
                <a:solidFill>
                  <a:srgbClr val="00B050"/>
                </a:solidFill>
                <a:latin typeface="Rockwell Extra Bold" panose="02060903040505020403" pitchFamily="18" charset="0"/>
              </a:rPr>
              <a:t>LIBERT</a:t>
            </a:r>
            <a:r>
              <a:rPr lang="fr-FR" sz="3200" b="1" dirty="0">
                <a:solidFill>
                  <a:srgbClr val="00B050"/>
                </a:solidFill>
                <a:latin typeface="Rockwell Extra Bold" panose="02060903040505020403" pitchFamily="18" charset="0"/>
              </a:rPr>
              <a:t>É</a:t>
            </a:r>
            <a:r>
              <a:rPr lang="fr-FR" sz="3200" dirty="0">
                <a:latin typeface="Rockwell Extra Bold" panose="02060903040505020403" pitchFamily="18" charset="0"/>
              </a:rPr>
              <a:t> est la condition fondamentale du </a:t>
            </a:r>
            <a:r>
              <a:rPr lang="fr-FR" sz="3200" dirty="0">
                <a:solidFill>
                  <a:srgbClr val="0070C0"/>
                </a:solidFill>
                <a:latin typeface="Rockwell Extra Bold" panose="02060903040505020403" pitchFamily="18" charset="0"/>
              </a:rPr>
              <a:t>BONHEUR</a:t>
            </a:r>
          </a:p>
        </p:txBody>
      </p:sp>
      <p:sp>
        <p:nvSpPr>
          <p:cNvPr id="6" name="ZoneTexte 5"/>
          <p:cNvSpPr txBox="1"/>
          <p:nvPr/>
        </p:nvSpPr>
        <p:spPr>
          <a:xfrm>
            <a:off x="3984171" y="5001280"/>
            <a:ext cx="7788729" cy="1384995"/>
          </a:xfrm>
          <a:prstGeom prst="rect">
            <a:avLst/>
          </a:prstGeom>
          <a:noFill/>
        </p:spPr>
        <p:txBody>
          <a:bodyPr wrap="square" rtlCol="0">
            <a:spAutoFit/>
          </a:bodyPr>
          <a:lstStyle/>
          <a:p>
            <a:pPr algn="just"/>
            <a:r>
              <a:rPr lang="fr-FR" sz="2800" dirty="0">
                <a:solidFill>
                  <a:srgbClr val="FF0000"/>
                </a:solidFill>
                <a:latin typeface="Arial Narrow" panose="020B0606020202030204" pitchFamily="34" charset="0"/>
              </a:rPr>
              <a:t>Mais alors, cela veut dire que si nous sommes malheureux, nous en sommes pleinement responsables (car pleinement libres !). </a:t>
            </a:r>
            <a:r>
              <a:rPr lang="fr-FR" sz="2800" b="1" dirty="0">
                <a:solidFill>
                  <a:srgbClr val="FF0000"/>
                </a:solidFill>
                <a:latin typeface="Arial Narrow" panose="020B0606020202030204" pitchFamily="34" charset="0"/>
              </a:rPr>
              <a:t>Or, est-ce toujours le cas ?</a:t>
            </a:r>
          </a:p>
        </p:txBody>
      </p:sp>
    </p:spTree>
    <p:extLst>
      <p:ext uri="{BB962C8B-B14F-4D97-AF65-F5344CB8AC3E}">
        <p14:creationId xmlns="" xmlns:p14="http://schemas.microsoft.com/office/powerpoint/2010/main" val="1853264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67228" y="1687354"/>
            <a:ext cx="10515601" cy="5386090"/>
          </a:xfrm>
          <a:prstGeom prst="rect">
            <a:avLst/>
          </a:prstGeom>
          <a:noFill/>
        </p:spPr>
        <p:txBody>
          <a:bodyPr wrap="square" rtlCol="0">
            <a:spAutoFit/>
          </a:bodyPr>
          <a:lstStyle/>
          <a:p>
            <a:pPr algn="just"/>
            <a:r>
              <a:rPr lang="fr-FR" sz="2400" b="1" dirty="0">
                <a:latin typeface="Arial Narrow" panose="020B0606020202030204" pitchFamily="34" charset="0"/>
              </a:rPr>
              <a:t>Comme le soutiennent</a:t>
            </a:r>
            <a:r>
              <a:rPr lang="fr-FR" sz="2400" b="1" dirty="0">
                <a:latin typeface="Rockwell Condensed" panose="02060603050405020104" pitchFamily="18" charset="0"/>
              </a:rPr>
              <a:t> </a:t>
            </a:r>
            <a:r>
              <a:rPr lang="fr-FR" sz="2400" b="1" dirty="0">
                <a:latin typeface="Arial Narrow" panose="020B0606020202030204" pitchFamily="34" charset="0"/>
              </a:rPr>
              <a:t>É</a:t>
            </a:r>
            <a:r>
              <a:rPr lang="fr-FR" sz="2400" b="1" dirty="0">
                <a:ln w="0"/>
                <a:latin typeface="Arial Narrow" panose="020B0606020202030204" pitchFamily="34" charset="0"/>
              </a:rPr>
              <a:t>picure</a:t>
            </a:r>
            <a:r>
              <a:rPr lang="fr-FR" sz="2400" b="1" dirty="0">
                <a:latin typeface="Arial Narrow" panose="020B0606020202030204" pitchFamily="34" charset="0"/>
              </a:rPr>
              <a:t>, Pascal et Schopenhauer, l’homme est d’abord un être qui souffre (difficultés matérielles, économiques, affectives, etc.).</a:t>
            </a:r>
          </a:p>
          <a:p>
            <a:pPr algn="just"/>
            <a:endParaRPr lang="fr-FR" sz="2400" b="1" dirty="0">
              <a:latin typeface="Arial Narrow" panose="020B0606020202030204" pitchFamily="34" charset="0"/>
            </a:endParaRPr>
          </a:p>
          <a:p>
            <a:pPr algn="just"/>
            <a:r>
              <a:rPr lang="fr-FR" sz="2400" b="1" dirty="0">
                <a:latin typeface="Arial Narrow" panose="020B0606020202030204" pitchFamily="34" charset="0"/>
              </a:rPr>
              <a:t>Donc, pour être heureux, la première exigence est de diminuer cette souffrance.  Il faut…</a:t>
            </a:r>
          </a:p>
          <a:p>
            <a:pPr algn="just">
              <a:buFontTx/>
              <a:buChar char="-"/>
            </a:pPr>
            <a:r>
              <a:rPr lang="fr-FR" sz="2400" b="1" dirty="0">
                <a:latin typeface="Arial Narrow" panose="020B0606020202030204" pitchFamily="34" charset="0"/>
              </a:rPr>
              <a:t>  rationaliser nos angoisses</a:t>
            </a:r>
          </a:p>
          <a:p>
            <a:pPr algn="just">
              <a:buFontTx/>
              <a:buChar char="-"/>
            </a:pPr>
            <a:r>
              <a:rPr lang="fr-FR" sz="2400" b="1" dirty="0">
                <a:latin typeface="Arial Narrow" panose="020B0606020202030204" pitchFamily="34" charset="0"/>
              </a:rPr>
              <a:t>  réformer nos désirs  (É</a:t>
            </a:r>
            <a:r>
              <a:rPr lang="fr-FR" sz="2400" b="1" dirty="0">
                <a:ln w="0"/>
                <a:latin typeface="Arial Narrow" panose="020B0606020202030204" pitchFamily="34" charset="0"/>
              </a:rPr>
              <a:t>picure</a:t>
            </a:r>
            <a:r>
              <a:rPr lang="fr-FR" sz="2400" b="1" dirty="0">
                <a:latin typeface="Arial Narrow" panose="020B0606020202030204" pitchFamily="34" charset="0"/>
              </a:rPr>
              <a:t>)</a:t>
            </a:r>
          </a:p>
          <a:p>
            <a:pPr algn="just">
              <a:buFontTx/>
              <a:buChar char="-"/>
            </a:pPr>
            <a:endParaRPr lang="fr-FR" sz="2400" b="1" dirty="0">
              <a:latin typeface="Arial Narrow" panose="020B0606020202030204" pitchFamily="34" charset="0"/>
            </a:endParaRPr>
          </a:p>
          <a:p>
            <a:pPr algn="just"/>
            <a:r>
              <a:rPr lang="fr-FR" sz="2400" b="1" dirty="0">
                <a:latin typeface="Arial Narrow" panose="020B0606020202030204" pitchFamily="34" charset="0"/>
              </a:rPr>
              <a:t>Mais le désir n’est pas qu’un manque, un déficit de quelque chose : c’est aussi le moteur de l’existence (Dom Juan, </a:t>
            </a:r>
            <a:r>
              <a:rPr lang="fr-FR" sz="2400" b="1" dirty="0" err="1">
                <a:latin typeface="Arial Narrow" panose="020B0606020202030204" pitchFamily="34" charset="0"/>
              </a:rPr>
              <a:t>Calliclès</a:t>
            </a:r>
            <a:r>
              <a:rPr lang="fr-FR" sz="2400" b="1" dirty="0">
                <a:latin typeface="Arial Narrow" panose="020B0606020202030204" pitchFamily="34" charset="0"/>
              </a:rPr>
              <a:t>)</a:t>
            </a:r>
          </a:p>
          <a:p>
            <a:pPr algn="just"/>
            <a:endParaRPr lang="fr-FR" sz="2400" b="1" dirty="0">
              <a:latin typeface="Arial Narrow" panose="020B0606020202030204" pitchFamily="34" charset="0"/>
            </a:endParaRPr>
          </a:p>
          <a:p>
            <a:pPr algn="just"/>
            <a:r>
              <a:rPr lang="fr-FR" sz="2400" b="1" dirty="0">
                <a:latin typeface="Arial Narrow" panose="020B0606020202030204" pitchFamily="34" charset="0"/>
              </a:rPr>
              <a:t>Pour être heureux, il faut que notre existence soit sensée. Cela suppose : </a:t>
            </a:r>
          </a:p>
          <a:p>
            <a:pPr algn="just"/>
            <a:r>
              <a:rPr lang="fr-FR" sz="2400" b="1" dirty="0">
                <a:latin typeface="Arial Narrow" panose="020B0606020202030204" pitchFamily="34" charset="0"/>
              </a:rPr>
              <a:t>- choisir un projet d’existence libre, en fonction de nos capacités (Sartre)</a:t>
            </a:r>
          </a:p>
          <a:p>
            <a:pPr algn="just"/>
            <a:endParaRPr lang="fr-FR" sz="2400" b="1" dirty="0">
              <a:latin typeface="Arial Narrow" panose="020B0606020202030204" pitchFamily="34" charset="0"/>
            </a:endParaRPr>
          </a:p>
        </p:txBody>
      </p:sp>
      <p:sp>
        <p:nvSpPr>
          <p:cNvPr id="4" name="Titre 1"/>
          <p:cNvSpPr>
            <a:spLocks noGrp="1"/>
          </p:cNvSpPr>
          <p:nvPr>
            <p:ph type="title"/>
          </p:nvPr>
        </p:nvSpPr>
        <p:spPr>
          <a:xfrm>
            <a:off x="867229" y="190953"/>
            <a:ext cx="10515600" cy="1325563"/>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normAutofit/>
          </a:bodyPr>
          <a:lstStyle/>
          <a:p>
            <a:pPr algn="ctr"/>
            <a:r>
              <a:rPr lang="fr-FR" sz="3600" dirty="0">
                <a:latin typeface="Rockwell Extra Bold" panose="02060903040505020403" pitchFamily="18" charset="0"/>
              </a:rPr>
              <a:t>III. Conclusion</a:t>
            </a:r>
          </a:p>
        </p:txBody>
      </p:sp>
    </p:spTree>
    <p:extLst>
      <p:ext uri="{BB962C8B-B14F-4D97-AF65-F5344CB8AC3E}">
        <p14:creationId xmlns="" xmlns:p14="http://schemas.microsoft.com/office/powerpoint/2010/main" val="23975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google.fr/url?source=imglanding&amp;ct=img&amp;q=http://www.devoir-de-philosophie.com/images_dissertations/139712.jpg&amp;sa=X&amp;ei=QI9tVYPjGIHTUbLrgpgL&amp;ved=0CAsQ8wc&amp;usg=AFQjCNEPlnFVwvriFV5Gh65v1TweqNShDg"/>
          <p:cNvPicPr>
            <a:picLocks noChangeAspect="1" noChangeArrowheads="1"/>
          </p:cNvPicPr>
          <p:nvPr/>
        </p:nvPicPr>
        <p:blipFill>
          <a:blip r:embed="rId2" cstate="print"/>
          <a:srcRect t="6366" r="11559" b="22014"/>
          <a:stretch>
            <a:fillRect/>
          </a:stretch>
        </p:blipFill>
        <p:spPr bwMode="auto">
          <a:xfrm flipH="1">
            <a:off x="681313" y="1924476"/>
            <a:ext cx="2754635" cy="3240360"/>
          </a:xfrm>
          <a:prstGeom prst="rect">
            <a:avLst/>
          </a:prstGeom>
          <a:ln>
            <a:noFill/>
          </a:ln>
          <a:effectLst>
            <a:softEdge rad="112500"/>
          </a:effectLst>
        </p:spPr>
      </p:pic>
      <p:sp>
        <p:nvSpPr>
          <p:cNvPr id="4" name="ZoneTexte 3"/>
          <p:cNvSpPr txBox="1"/>
          <p:nvPr/>
        </p:nvSpPr>
        <p:spPr>
          <a:xfrm>
            <a:off x="834189" y="288757"/>
            <a:ext cx="10940716" cy="1077218"/>
          </a:xfrm>
          <a:prstGeom prst="rect">
            <a:avLst/>
          </a:prstGeom>
          <a:solidFill>
            <a:srgbClr val="00B0F0"/>
          </a:solidFill>
        </p:spPr>
        <p:txBody>
          <a:bodyPr wrap="square" rtlCol="0">
            <a:spAutoFit/>
          </a:bodyPr>
          <a:lstStyle/>
          <a:p>
            <a:pPr algn="ctr"/>
            <a:r>
              <a:rPr lang="fr-FR" sz="3200" dirty="0">
                <a:latin typeface="Rockwell Extra Bold" panose="02060903040505020403" pitchFamily="18" charset="0"/>
              </a:rPr>
              <a:t>Descartes et la question du libre-arbitre (volonté libre)</a:t>
            </a:r>
          </a:p>
        </p:txBody>
      </p:sp>
      <p:sp>
        <p:nvSpPr>
          <p:cNvPr id="5" name="Bulle ronde 4"/>
          <p:cNvSpPr/>
          <p:nvPr/>
        </p:nvSpPr>
        <p:spPr>
          <a:xfrm>
            <a:off x="3914037" y="2339366"/>
            <a:ext cx="6935489" cy="2410580"/>
          </a:xfrm>
          <a:prstGeom prst="wedgeEllipseCallout">
            <a:avLst>
              <a:gd name="adj1" fmla="val -65630"/>
              <a:gd name="adj2" fmla="val -125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dirty="0">
                <a:latin typeface="Bodoni MT" pitchFamily="18" charset="0"/>
              </a:rPr>
              <a:t>« la liberté de notre volonté se connaît sans preuve, par la seule expérience que nous en avons. »</a:t>
            </a:r>
          </a:p>
        </p:txBody>
      </p:sp>
      <p:sp>
        <p:nvSpPr>
          <p:cNvPr id="6" name="Rectangle 5"/>
          <p:cNvSpPr/>
          <p:nvPr/>
        </p:nvSpPr>
        <p:spPr>
          <a:xfrm>
            <a:off x="834189" y="1395276"/>
            <a:ext cx="9689430" cy="646331"/>
          </a:xfrm>
          <a:prstGeom prst="rect">
            <a:avLst/>
          </a:prstGeom>
        </p:spPr>
        <p:txBody>
          <a:bodyPr wrap="square">
            <a:spAutoFit/>
          </a:bodyPr>
          <a:lstStyle/>
          <a:p>
            <a:r>
              <a:rPr lang="fr-FR" sz="3600" dirty="0">
                <a:latin typeface="Rockwell Condensed" pitchFamily="18" charset="0"/>
              </a:rPr>
              <a:t>1/La liberté fait l’objet d’un sentiment (expérience intérieure).</a:t>
            </a:r>
            <a:endParaRPr lang="fr-FR" sz="3600" dirty="0"/>
          </a:p>
        </p:txBody>
      </p:sp>
      <p:sp>
        <p:nvSpPr>
          <p:cNvPr id="7" name="Rectangle 6"/>
          <p:cNvSpPr/>
          <p:nvPr/>
        </p:nvSpPr>
        <p:spPr>
          <a:xfrm>
            <a:off x="7242895" y="4710975"/>
            <a:ext cx="4532010" cy="461665"/>
          </a:xfrm>
          <a:prstGeom prst="rect">
            <a:avLst/>
          </a:prstGeom>
        </p:spPr>
        <p:txBody>
          <a:bodyPr wrap="none">
            <a:spAutoFit/>
          </a:bodyPr>
          <a:lstStyle/>
          <a:p>
            <a:pPr algn="ctr"/>
            <a:r>
              <a:rPr lang="fr-FR" sz="2400" i="1" dirty="0">
                <a:latin typeface="Calisto MT" pitchFamily="18" charset="0"/>
              </a:rPr>
              <a:t>Principes de la philosophie</a:t>
            </a:r>
            <a:r>
              <a:rPr lang="fr-FR" sz="2400" dirty="0">
                <a:latin typeface="Calisto MT" pitchFamily="18" charset="0"/>
              </a:rPr>
              <a:t>, I  (1644)</a:t>
            </a:r>
          </a:p>
        </p:txBody>
      </p:sp>
      <p:sp>
        <p:nvSpPr>
          <p:cNvPr id="8" name="ZoneTexte 7"/>
          <p:cNvSpPr txBox="1"/>
          <p:nvPr/>
        </p:nvSpPr>
        <p:spPr>
          <a:xfrm>
            <a:off x="1540042" y="5596013"/>
            <a:ext cx="10892590" cy="707886"/>
          </a:xfrm>
          <a:prstGeom prst="rect">
            <a:avLst/>
          </a:prstGeom>
          <a:noFill/>
        </p:spPr>
        <p:txBody>
          <a:bodyPr wrap="square" rtlCol="0">
            <a:spAutoFit/>
          </a:bodyPr>
          <a:lstStyle/>
          <a:p>
            <a:pPr algn="ctr"/>
            <a:r>
              <a:rPr lang="fr-FR" sz="4000" dirty="0">
                <a:solidFill>
                  <a:srgbClr val="FF0000"/>
                </a:solidFill>
                <a:latin typeface="Aharoni" panose="02010803020104030203" pitchFamily="2" charset="-79"/>
                <a:cs typeface="Aharoni" panose="02010803020104030203" pitchFamily="2" charset="-79"/>
              </a:rPr>
              <a:t>La liberté serait donc </a:t>
            </a:r>
            <a:r>
              <a:rPr lang="fr-FR" sz="4000" i="1" dirty="0">
                <a:solidFill>
                  <a:srgbClr val="FF0000"/>
                </a:solidFill>
                <a:latin typeface="Aharoni" panose="02010803020104030203" pitchFamily="2" charset="-79"/>
                <a:cs typeface="Aharoni" panose="02010803020104030203" pitchFamily="2" charset="-79"/>
              </a:rPr>
              <a:t>inexplicable</a:t>
            </a:r>
            <a:r>
              <a:rPr lang="fr-FR" sz="4000" dirty="0">
                <a:solidFill>
                  <a:srgbClr val="FF0000"/>
                </a:solidFill>
                <a:latin typeface="Aharoni" panose="02010803020104030203" pitchFamily="2" charset="-79"/>
                <a:cs typeface="Aharoni" panose="02010803020104030203" pitchFamily="2" charset="-79"/>
              </a:rPr>
              <a:t> (?)</a:t>
            </a:r>
          </a:p>
        </p:txBody>
      </p:sp>
      <p:pic>
        <p:nvPicPr>
          <p:cNvPr id="9" name="Imag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6448" y="4863501"/>
            <a:ext cx="1687188" cy="1988707"/>
          </a:xfrm>
          <a:prstGeom prst="rect">
            <a:avLst/>
          </a:prstGeom>
          <a:effectLst>
            <a:softEdge rad="127000"/>
          </a:effectLst>
        </p:spPr>
      </p:pic>
    </p:spTree>
    <p:extLst>
      <p:ext uri="{BB962C8B-B14F-4D97-AF65-F5344CB8AC3E}">
        <p14:creationId xmlns="" xmlns:p14="http://schemas.microsoft.com/office/powerpoint/2010/main" val="6480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fr/url?source=imglanding&amp;ct=img&amp;q=http://www.devoir-de-philosophie.com/images_dissertations/139712.jpg&amp;sa=X&amp;ei=QI9tVYPjGIHTUbLrgpgL&amp;ved=0CAsQ8wc&amp;usg=AFQjCNEPlnFVwvriFV5Gh65v1TweqNShDg"/>
          <p:cNvPicPr>
            <a:picLocks noChangeAspect="1" noChangeArrowheads="1"/>
          </p:cNvPicPr>
          <p:nvPr/>
        </p:nvPicPr>
        <p:blipFill>
          <a:blip r:embed="rId3" cstate="print"/>
          <a:srcRect t="6366" r="11559" b="22014"/>
          <a:stretch>
            <a:fillRect/>
          </a:stretch>
        </p:blipFill>
        <p:spPr bwMode="auto">
          <a:xfrm flipH="1">
            <a:off x="627476" y="834972"/>
            <a:ext cx="2142494" cy="2520280"/>
          </a:xfrm>
          <a:prstGeom prst="rect">
            <a:avLst/>
          </a:prstGeom>
          <a:ln>
            <a:noFill/>
          </a:ln>
          <a:effectLst>
            <a:softEdge rad="112500"/>
          </a:effectLst>
        </p:spPr>
      </p:pic>
      <p:sp>
        <p:nvSpPr>
          <p:cNvPr id="3" name="ZoneTexte 2"/>
          <p:cNvSpPr txBox="1"/>
          <p:nvPr/>
        </p:nvSpPr>
        <p:spPr>
          <a:xfrm>
            <a:off x="786063" y="188641"/>
            <a:ext cx="9414393" cy="646331"/>
          </a:xfrm>
          <a:prstGeom prst="rect">
            <a:avLst/>
          </a:prstGeom>
          <a:noFill/>
        </p:spPr>
        <p:txBody>
          <a:bodyPr wrap="square" rtlCol="0">
            <a:spAutoFit/>
          </a:bodyPr>
          <a:lstStyle/>
          <a:p>
            <a:pPr algn="just"/>
            <a:r>
              <a:rPr lang="fr-FR" sz="3600" dirty="0">
                <a:latin typeface="Rockwell Condensed" pitchFamily="18" charset="0"/>
              </a:rPr>
              <a:t>2/Les différents degrés de liberté </a:t>
            </a:r>
          </a:p>
        </p:txBody>
      </p:sp>
      <p:sp>
        <p:nvSpPr>
          <p:cNvPr id="19457" name="Rectangle 1"/>
          <p:cNvSpPr>
            <a:spLocks noChangeArrowheads="1"/>
          </p:cNvSpPr>
          <p:nvPr/>
        </p:nvSpPr>
        <p:spPr bwMode="auto">
          <a:xfrm flipH="1">
            <a:off x="3204446" y="1010376"/>
            <a:ext cx="887525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587375" algn="l"/>
              </a:tabLst>
            </a:pPr>
            <a:r>
              <a:rPr lang="fr-FR" sz="2400" dirty="0">
                <a:latin typeface="Bodoni MT" pitchFamily="18" charset="0"/>
                <a:ea typeface="Times New Roman" pitchFamily="18" charset="0"/>
                <a:cs typeface="Times New Roman" pitchFamily="18" charset="0"/>
              </a:rPr>
              <a:t>« afin que je sois libre, il n’est pas nécessaire que je sois indifférent à choisir l’un ou l’autre des deux contraires ; mais plutôt, d’autant que je penche vers l’un, soit que je connaisse évidemment que le bien et le vrai s’y rencontrent, soit que Dieu dispose ainsi l’intérieur de ma pensée, d’autant plus librement j’en fais choix et je l’embrasse. Et certes la grâce divine et la connaissance naturelle, bien loin de diminuer ma liberté, l’augmentent plutôt, et la fortifient. De façon que cette indifférence que je sens, lorsque je ne suis point emporté vers un côté plutôt que vers un autre par le poids d’aucune raison, est le plus bas degré de la liberté, et fait plutôt paraître un défaut dans la connaissance, qu’une perfection dans la volonté ; car si je connaissais toujours clairement ce qui est vrai et ce qui est bon, je ne serais jamais en peine de délibérer quel jugement et quel choix je devrais faire ; et ainsi je serais entièrement libre, sans jamais être indifférent  »</a:t>
            </a:r>
            <a:endParaRPr lang="fr-FR" sz="2400" dirty="0">
              <a:latin typeface="Bodoni MT" pitchFamily="18" charset="0"/>
              <a:cs typeface="Arial" pitchFamily="34" charset="0"/>
            </a:endParaRPr>
          </a:p>
        </p:txBody>
      </p:sp>
      <p:sp>
        <p:nvSpPr>
          <p:cNvPr id="4" name="ZoneTexte 3"/>
          <p:cNvSpPr txBox="1"/>
          <p:nvPr/>
        </p:nvSpPr>
        <p:spPr>
          <a:xfrm>
            <a:off x="351586" y="3309085"/>
            <a:ext cx="2694273" cy="1384995"/>
          </a:xfrm>
          <a:prstGeom prst="rect">
            <a:avLst/>
          </a:prstGeom>
          <a:noFill/>
        </p:spPr>
        <p:txBody>
          <a:bodyPr wrap="square" rtlCol="0">
            <a:spAutoFit/>
          </a:bodyPr>
          <a:lstStyle/>
          <a:p>
            <a:pPr algn="ctr"/>
            <a:r>
              <a:rPr lang="fr-FR" sz="2800" i="1" dirty="0">
                <a:latin typeface="Calisto MT" panose="02040603050505030304" pitchFamily="18" charset="0"/>
              </a:rPr>
              <a:t>Méditations métaphysiques</a:t>
            </a:r>
            <a:r>
              <a:rPr lang="fr-FR" sz="2800" dirty="0">
                <a:latin typeface="Calisto MT" panose="02040603050505030304" pitchFamily="18" charset="0"/>
              </a:rPr>
              <a:t>, 4</a:t>
            </a:r>
            <a:r>
              <a:rPr lang="fr-FR" sz="2800" baseline="30000" dirty="0">
                <a:latin typeface="Calisto MT" panose="02040603050505030304" pitchFamily="18" charset="0"/>
              </a:rPr>
              <a:t>ième</a:t>
            </a:r>
            <a:r>
              <a:rPr lang="fr-FR" sz="2800" dirty="0">
                <a:latin typeface="Calisto MT" panose="02040603050505030304" pitchFamily="18" charset="0"/>
              </a:rPr>
              <a:t> Méditation</a:t>
            </a:r>
            <a:endParaRPr lang="fr-FR" sz="2400" dirty="0">
              <a:latin typeface="Calisto MT" panose="02040603050505030304" pitchFamily="18" charset="0"/>
            </a:endParaRPr>
          </a:p>
        </p:txBody>
      </p:sp>
    </p:spTree>
    <p:extLst>
      <p:ext uri="{BB962C8B-B14F-4D97-AF65-F5344CB8AC3E}">
        <p14:creationId xmlns="" xmlns:p14="http://schemas.microsoft.com/office/powerpoint/2010/main" val="67878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1631504" y="755994"/>
            <a:ext cx="890166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587375" algn="l"/>
              </a:tabLst>
            </a:pPr>
            <a:r>
              <a:rPr lang="fr-FR" sz="2400" dirty="0">
                <a:latin typeface="Bodoni MT" pitchFamily="18" charset="0"/>
                <a:ea typeface="Times New Roman" pitchFamily="18" charset="0"/>
                <a:cs typeface="Times New Roman" pitchFamily="18" charset="0"/>
              </a:rPr>
              <a:t>« afin que je sois libre, il n’est pas nécessaire que je sois indifférent à choisir l’un ou l’autre des deux contraires </a:t>
            </a:r>
            <a:r>
              <a:rPr lang="fr-FR" sz="2400" b="1" dirty="0">
                <a:latin typeface="Bodoni MT" pitchFamily="18" charset="0"/>
                <a:ea typeface="Times New Roman" pitchFamily="18" charset="0"/>
                <a:cs typeface="Times New Roman" pitchFamily="18" charset="0"/>
              </a:rPr>
              <a:t>[RQ 1] </a:t>
            </a:r>
            <a:r>
              <a:rPr lang="fr-FR" sz="2400" dirty="0">
                <a:latin typeface="Bodoni MT" pitchFamily="18" charset="0"/>
                <a:ea typeface="Times New Roman" pitchFamily="18" charset="0"/>
                <a:cs typeface="Times New Roman" pitchFamily="18" charset="0"/>
              </a:rPr>
              <a:t> ; mais plutôt, d’autant que je penche vers l’un, soit que je connaisse évidemment que le bien et le vrai s’y rencontrent </a:t>
            </a:r>
            <a:r>
              <a:rPr lang="fr-FR" sz="2400" b="1" dirty="0">
                <a:latin typeface="Bodoni MT" pitchFamily="18" charset="0"/>
                <a:ea typeface="Times New Roman" pitchFamily="18" charset="0"/>
                <a:cs typeface="Times New Roman" pitchFamily="18" charset="0"/>
              </a:rPr>
              <a:t>[RQ 2]</a:t>
            </a:r>
            <a:r>
              <a:rPr lang="fr-FR" sz="2400" dirty="0">
                <a:latin typeface="Bodoni MT" pitchFamily="18" charset="0"/>
                <a:ea typeface="Times New Roman" pitchFamily="18" charset="0"/>
                <a:cs typeface="Times New Roman" pitchFamily="18" charset="0"/>
              </a:rPr>
              <a:t>, soit que Dieu dispose ainsi l’intérieur de ma pensée </a:t>
            </a:r>
            <a:r>
              <a:rPr lang="fr-FR" sz="2400" b="1" dirty="0">
                <a:latin typeface="Bodoni MT" pitchFamily="18" charset="0"/>
                <a:ea typeface="Times New Roman" pitchFamily="18" charset="0"/>
                <a:cs typeface="Times New Roman" pitchFamily="18" charset="0"/>
              </a:rPr>
              <a:t>[RQ 3]</a:t>
            </a:r>
            <a:r>
              <a:rPr lang="fr-FR" sz="2400" dirty="0">
                <a:latin typeface="Bodoni MT" pitchFamily="18" charset="0"/>
                <a:ea typeface="Times New Roman" pitchFamily="18" charset="0"/>
                <a:cs typeface="Times New Roman" pitchFamily="18" charset="0"/>
              </a:rPr>
              <a:t>, d’autant plus librement j’en fais choix et je l’embrasse. Et certes la grâce divine et la connaissance naturelle, bien loin de diminuer ma liberté, l’augmentent plutôt, et la fortifient </a:t>
            </a:r>
            <a:r>
              <a:rPr lang="fr-FR" sz="2400" b="1" dirty="0">
                <a:latin typeface="Bodoni MT" pitchFamily="18" charset="0"/>
                <a:ea typeface="Times New Roman" pitchFamily="18" charset="0"/>
                <a:cs typeface="Times New Roman" pitchFamily="18" charset="0"/>
              </a:rPr>
              <a:t>[RQ 4]</a:t>
            </a:r>
            <a:r>
              <a:rPr lang="fr-FR" sz="2400" dirty="0">
                <a:latin typeface="Bodoni MT" pitchFamily="18" charset="0"/>
                <a:ea typeface="Times New Roman" pitchFamily="18" charset="0"/>
                <a:cs typeface="Times New Roman" pitchFamily="18" charset="0"/>
              </a:rPr>
              <a:t>. De façon que cette indifférence que je sens, lorsque je ne suis point emporté vers un côté plutôt que vers un autre par le poids d’aucune raison, est le plus bas degré de la liberté, et fait plutôt paraître un défaut dans la connaissance, qu’une perfection dans la volonté ; car si je connaissais toujours clairement ce qui est vrai et ce qui est bon, je ne serais jamais en peine de délibérer quel jugement et quel choix je devrais faire </a:t>
            </a:r>
            <a:r>
              <a:rPr lang="fr-FR" sz="2400" b="1" dirty="0">
                <a:latin typeface="Bodoni MT" pitchFamily="18" charset="0"/>
                <a:ea typeface="Times New Roman" pitchFamily="18" charset="0"/>
                <a:cs typeface="Times New Roman" pitchFamily="18" charset="0"/>
              </a:rPr>
              <a:t>[Note 5]</a:t>
            </a:r>
            <a:r>
              <a:rPr lang="fr-FR" sz="2400" dirty="0">
                <a:latin typeface="Bodoni MT" pitchFamily="18" charset="0"/>
                <a:ea typeface="Times New Roman" pitchFamily="18" charset="0"/>
                <a:cs typeface="Times New Roman" pitchFamily="18" charset="0"/>
              </a:rPr>
              <a:t> ; et ainsi je serais entièrement libre, sans jamais être indifférent  »</a:t>
            </a:r>
            <a:endParaRPr lang="fr-FR" sz="2400" dirty="0">
              <a:latin typeface="Bodoni MT" pitchFamily="18" charset="0"/>
              <a:cs typeface="Arial" pitchFamily="34" charset="0"/>
            </a:endParaRPr>
          </a:p>
        </p:txBody>
      </p:sp>
      <p:sp>
        <p:nvSpPr>
          <p:cNvPr id="3" name="ZoneTexte 2"/>
          <p:cNvSpPr txBox="1"/>
          <p:nvPr/>
        </p:nvSpPr>
        <p:spPr>
          <a:xfrm>
            <a:off x="181149" y="92023"/>
            <a:ext cx="11438021" cy="646331"/>
          </a:xfrm>
          <a:prstGeom prst="rect">
            <a:avLst/>
          </a:prstGeom>
          <a:noFill/>
        </p:spPr>
        <p:txBody>
          <a:bodyPr wrap="square" rtlCol="0">
            <a:spAutoFit/>
          </a:bodyPr>
          <a:lstStyle/>
          <a:p>
            <a:pPr algn="ctr"/>
            <a:r>
              <a:rPr lang="fr-FR" sz="3600" u="sng" dirty="0">
                <a:solidFill>
                  <a:srgbClr val="0070C0"/>
                </a:solidFill>
                <a:latin typeface="Rockwell Condensed" panose="02060603050405020104" pitchFamily="18" charset="0"/>
              </a:rPr>
              <a:t>Analyse rapide :</a:t>
            </a:r>
            <a:r>
              <a:rPr lang="fr-FR" sz="3600" dirty="0">
                <a:solidFill>
                  <a:srgbClr val="0070C0"/>
                </a:solidFill>
                <a:latin typeface="Rockwell Condensed" panose="02060603050405020104" pitchFamily="18" charset="0"/>
              </a:rPr>
              <a:t> la liberté d’indifférence, plus bas degré de notre liberté </a:t>
            </a:r>
          </a:p>
        </p:txBody>
      </p:sp>
      <mc:AlternateContent xmlns:mc="http://schemas.openxmlformats.org/markup-compatibility/2006">
        <mc:Choice xmlns="" xmlns:p14="http://schemas.microsoft.com/office/powerpoint/2010/main" Requires="p14">
          <p:contentPart p14:bwMode="auto" r:id="rId3">
            <p14:nvContentPartPr>
              <p14:cNvPr id="4" name="Encre 3"/>
              <p14:cNvContentPartPr/>
              <p14:nvPr/>
            </p14:nvContentPartPr>
            <p14:xfrm>
              <a:off x="9819840" y="3598560"/>
              <a:ext cx="563040" cy="360"/>
            </p14:xfrm>
          </p:contentPart>
        </mc:Choice>
        <mc:Fallback>
          <p:pic>
            <p:nvPicPr>
              <p:cNvPr id="4" name="Encre 3"/>
              <p:cNvPicPr/>
              <p:nvPr/>
            </p:nvPicPr>
            <p:blipFill>
              <a:blip r:embed="rId4" cstate="print"/>
              <a:stretch>
                <a:fillRect/>
              </a:stretch>
            </p:blipFill>
            <p:spPr>
              <a:xfrm>
                <a:off x="9804000" y="3535200"/>
                <a:ext cx="594720" cy="1270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5">
            <p14:nvContentPartPr>
              <p14:cNvPr id="5" name="Encre 4"/>
              <p14:cNvContentPartPr/>
              <p14:nvPr/>
            </p14:nvContentPartPr>
            <p14:xfrm>
              <a:off x="1693920" y="3938040"/>
              <a:ext cx="2937960" cy="54000"/>
            </p14:xfrm>
          </p:contentPart>
        </mc:Choice>
        <mc:Fallback>
          <p:pic>
            <p:nvPicPr>
              <p:cNvPr id="5" name="Encre 4"/>
              <p:cNvPicPr/>
              <p:nvPr/>
            </p:nvPicPr>
            <p:blipFill>
              <a:blip r:embed="rId6" cstate="print"/>
              <a:stretch>
                <a:fillRect/>
              </a:stretch>
            </p:blipFill>
            <p:spPr>
              <a:xfrm>
                <a:off x="1678080" y="3874680"/>
                <a:ext cx="2969640" cy="180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7">
            <p14:nvContentPartPr>
              <p14:cNvPr id="6" name="Encre 5"/>
              <p14:cNvContentPartPr/>
              <p14:nvPr/>
            </p14:nvContentPartPr>
            <p14:xfrm>
              <a:off x="8694840" y="4304160"/>
              <a:ext cx="1688040" cy="36000"/>
            </p14:xfrm>
          </p:contentPart>
        </mc:Choice>
        <mc:Fallback>
          <p:pic>
            <p:nvPicPr>
              <p:cNvPr id="6" name="Encre 5"/>
              <p:cNvPicPr/>
              <p:nvPr/>
            </p:nvPicPr>
            <p:blipFill>
              <a:blip r:embed="rId8" cstate="print"/>
              <a:stretch>
                <a:fillRect/>
              </a:stretch>
            </p:blipFill>
            <p:spPr>
              <a:xfrm>
                <a:off x="8679000" y="4240800"/>
                <a:ext cx="1719720" cy="162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9">
            <p14:nvContentPartPr>
              <p14:cNvPr id="7" name="Encre 6"/>
              <p14:cNvContentPartPr/>
              <p14:nvPr/>
            </p14:nvContentPartPr>
            <p14:xfrm>
              <a:off x="1800840" y="4643280"/>
              <a:ext cx="2527560" cy="54000"/>
            </p14:xfrm>
          </p:contentPart>
        </mc:Choice>
        <mc:Fallback>
          <p:pic>
            <p:nvPicPr>
              <p:cNvPr id="7" name="Encre 6"/>
              <p:cNvPicPr/>
              <p:nvPr/>
            </p:nvPicPr>
            <p:blipFill>
              <a:blip r:embed="rId10" cstate="print"/>
              <a:stretch>
                <a:fillRect/>
              </a:stretch>
            </p:blipFill>
            <p:spPr>
              <a:xfrm>
                <a:off x="1785000" y="4579920"/>
                <a:ext cx="2559240" cy="180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8" name="Encre 7"/>
              <p14:cNvContentPartPr/>
              <p14:nvPr/>
            </p14:nvContentPartPr>
            <p14:xfrm>
              <a:off x="4328040" y="4616640"/>
              <a:ext cx="6010200" cy="63000"/>
            </p14:xfrm>
          </p:contentPart>
        </mc:Choice>
        <mc:Fallback>
          <p:pic>
            <p:nvPicPr>
              <p:cNvPr id="8" name="Encre 7"/>
              <p:cNvPicPr/>
              <p:nvPr/>
            </p:nvPicPr>
            <p:blipFill>
              <a:blip r:embed="rId12" cstate="print"/>
              <a:stretch>
                <a:fillRect/>
              </a:stretch>
            </p:blipFill>
            <p:spPr>
              <a:xfrm>
                <a:off x="4312200" y="4553280"/>
                <a:ext cx="6041880" cy="189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9" name="Encre 8"/>
              <p14:cNvContentPartPr/>
              <p14:nvPr/>
            </p14:nvContentPartPr>
            <p14:xfrm>
              <a:off x="1809840" y="4982760"/>
              <a:ext cx="5876280" cy="89640"/>
            </p14:xfrm>
          </p:contentPart>
        </mc:Choice>
        <mc:Fallback>
          <p:pic>
            <p:nvPicPr>
              <p:cNvPr id="9" name="Encre 8"/>
              <p:cNvPicPr/>
              <p:nvPr/>
            </p:nvPicPr>
            <p:blipFill>
              <a:blip r:embed="rId14" cstate="print"/>
              <a:stretch>
                <a:fillRect/>
              </a:stretch>
            </p:blipFill>
            <p:spPr>
              <a:xfrm>
                <a:off x="1794000" y="4919400"/>
                <a:ext cx="5907960" cy="2163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10" name="Encre 9"/>
              <p14:cNvContentPartPr/>
              <p14:nvPr/>
            </p14:nvContentPartPr>
            <p14:xfrm>
              <a:off x="6872880" y="2464560"/>
              <a:ext cx="3510000" cy="72000"/>
            </p14:xfrm>
          </p:contentPart>
        </mc:Choice>
        <mc:Fallback>
          <p:pic>
            <p:nvPicPr>
              <p:cNvPr id="10" name="Encre 9"/>
              <p:cNvPicPr/>
              <p:nvPr/>
            </p:nvPicPr>
            <p:blipFill>
              <a:blip r:embed="rId16" cstate="print"/>
              <a:stretch>
                <a:fillRect/>
              </a:stretch>
            </p:blipFill>
            <p:spPr>
              <a:xfrm>
                <a:off x="6857040" y="2401200"/>
                <a:ext cx="3541680" cy="198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11" name="Encre 10"/>
              <p14:cNvContentPartPr/>
              <p14:nvPr/>
            </p14:nvContentPartPr>
            <p14:xfrm>
              <a:off x="1738560" y="2821680"/>
              <a:ext cx="1214640" cy="18360"/>
            </p14:xfrm>
          </p:contentPart>
        </mc:Choice>
        <mc:Fallback>
          <p:pic>
            <p:nvPicPr>
              <p:cNvPr id="11" name="Encre 10"/>
              <p:cNvPicPr/>
              <p:nvPr/>
            </p:nvPicPr>
            <p:blipFill>
              <a:blip r:embed="rId18" cstate="print"/>
              <a:stretch>
                <a:fillRect/>
              </a:stretch>
            </p:blipFill>
            <p:spPr>
              <a:xfrm>
                <a:off x="1722720" y="2758320"/>
                <a:ext cx="1246320" cy="1450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9">
            <p14:nvContentPartPr>
              <p14:cNvPr id="12" name="Encre 11"/>
              <p14:cNvContentPartPr/>
              <p14:nvPr/>
            </p14:nvContentPartPr>
            <p14:xfrm>
              <a:off x="1809840" y="1759320"/>
              <a:ext cx="4090320" cy="71640"/>
            </p14:xfrm>
          </p:contentPart>
        </mc:Choice>
        <mc:Fallback>
          <p:pic>
            <p:nvPicPr>
              <p:cNvPr id="12" name="Encre 11"/>
              <p:cNvPicPr/>
              <p:nvPr/>
            </p:nvPicPr>
            <p:blipFill>
              <a:blip r:embed="rId20" cstate="print"/>
              <a:stretch>
                <a:fillRect/>
              </a:stretch>
            </p:blipFill>
            <p:spPr>
              <a:xfrm>
                <a:off x="1794000" y="1695960"/>
                <a:ext cx="4122000" cy="198360"/>
              </a:xfrm>
              <a:prstGeom prst="rect">
                <a:avLst/>
              </a:prstGeom>
            </p:spPr>
          </p:pic>
        </mc:Fallback>
      </mc:AlternateContent>
    </p:spTree>
    <p:extLst>
      <p:ext uri="{BB962C8B-B14F-4D97-AF65-F5344CB8AC3E}">
        <p14:creationId xmlns="" xmlns:p14="http://schemas.microsoft.com/office/powerpoint/2010/main" val="17966964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3646</Words>
  <Application>Microsoft Office PowerPoint</Application>
  <PresentationFormat>Personnalisé</PresentationFormat>
  <Paragraphs>517</Paragraphs>
  <Slides>64</Slides>
  <Notes>10</Notes>
  <HiddenSlides>0</HiddenSlides>
  <MMClips>0</MMClips>
  <ScaleCrop>false</ScaleCrop>
  <HeadingPairs>
    <vt:vector size="4" baseType="variant">
      <vt:variant>
        <vt:lpstr>Thème</vt:lpstr>
      </vt:variant>
      <vt:variant>
        <vt:i4>4</vt:i4>
      </vt:variant>
      <vt:variant>
        <vt:lpstr>Titres des diapositives</vt:lpstr>
      </vt:variant>
      <vt:variant>
        <vt:i4>64</vt:i4>
      </vt:variant>
    </vt:vector>
  </HeadingPairs>
  <TitlesOfParts>
    <vt:vector size="68" baseType="lpstr">
      <vt:lpstr>Thème Office</vt:lpstr>
      <vt:lpstr>1_Thème Office</vt:lpstr>
      <vt:lpstr>2_Thème Office</vt:lpstr>
      <vt:lpstr>3_Thème Office</vt:lpstr>
      <vt:lpstr>Diapositive 1</vt:lpstr>
      <vt:lpstr>I. Le désir : définition et distinctions</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Retour à la question du désir</vt:lpstr>
      <vt:lpstr>Diapositive 17</vt:lpstr>
      <vt:lpstr>Diapositive 18</vt:lpstr>
      <vt:lpstr>Diapositive 19</vt:lpstr>
      <vt:lpstr>Diapositive 20</vt:lpstr>
      <vt:lpstr>Diapositive 21</vt:lpstr>
      <vt:lpstr>Diapositive 22</vt:lpstr>
      <vt:lpstr>Diapositive 23</vt:lpstr>
      <vt:lpstr>Diapositive 24</vt:lpstr>
      <vt:lpstr>II. Définir le bonheur (en lien avec le désir)</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Epictète (v. 50-130): pour être libre, il faut se libérer du désir</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III.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Mickael Perre</dc:creator>
  <cp:lastModifiedBy>lartaud</cp:lastModifiedBy>
  <cp:revision>146</cp:revision>
  <dcterms:created xsi:type="dcterms:W3CDTF">2015-05-21T09:33:24Z</dcterms:created>
  <dcterms:modified xsi:type="dcterms:W3CDTF">2016-05-30T07:27:53Z</dcterms:modified>
</cp:coreProperties>
</file>