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77" r:id="rId5"/>
    <p:sldId id="278" r:id="rId6"/>
    <p:sldId id="279" r:id="rId7"/>
    <p:sldId id="280" r:id="rId8"/>
    <p:sldId id="293" r:id="rId9"/>
    <p:sldId id="281" r:id="rId10"/>
    <p:sldId id="261" r:id="rId11"/>
    <p:sldId id="263" r:id="rId12"/>
    <p:sldId id="264" r:id="rId13"/>
    <p:sldId id="265" r:id="rId14"/>
    <p:sldId id="266" r:id="rId15"/>
    <p:sldId id="267" r:id="rId16"/>
    <p:sldId id="283" r:id="rId17"/>
    <p:sldId id="284" r:id="rId18"/>
    <p:sldId id="269" r:id="rId19"/>
    <p:sldId id="287" r:id="rId20"/>
    <p:sldId id="286" r:id="rId21"/>
    <p:sldId id="285" r:id="rId22"/>
    <p:sldId id="270" r:id="rId23"/>
    <p:sldId id="282" r:id="rId24"/>
    <p:sldId id="272" r:id="rId25"/>
    <p:sldId id="288" r:id="rId26"/>
    <p:sldId id="290" r:id="rId27"/>
    <p:sldId id="291" r:id="rId28"/>
    <p:sldId id="295" r:id="rId29"/>
    <p:sldId id="292" r:id="rId30"/>
    <p:sldId id="297" r:id="rId31"/>
    <p:sldId id="299" r:id="rId32"/>
    <p:sldId id="273" r:id="rId33"/>
    <p:sldId id="300" r:id="rId34"/>
    <p:sldId id="301" r:id="rId35"/>
    <p:sldId id="275" r:id="rId36"/>
    <p:sldId id="276"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A96E3-1481-427F-8847-B9C0E7C92CA2}" type="datetimeFigureOut">
              <a:rPr lang="fr-FR" smtClean="0"/>
              <a:pPr/>
              <a:t>19/09/2016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0D049-9703-4A51-8ABC-A8CB1A62240A}" type="slidenum">
              <a:rPr lang="fr-FR" smtClean="0"/>
              <a:pPr/>
              <a:t>‹N°›</a:t>
            </a:fld>
            <a:endParaRPr lang="fr-FR"/>
          </a:p>
        </p:txBody>
      </p:sp>
    </p:spTree>
    <p:extLst>
      <p:ext uri="{BB962C8B-B14F-4D97-AF65-F5344CB8AC3E}">
        <p14:creationId xmlns:p14="http://schemas.microsoft.com/office/powerpoint/2010/main" val="40965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92BF32-7D78-43C3-BA61-A46D7D37809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42234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92BF32-7D78-43C3-BA61-A46D7D37809F}"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65906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890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14976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718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892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62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243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483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07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9597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990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119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A93D7-AD1C-4559-A791-3D0B9C44421A}" type="datetimeFigureOut">
              <a:rPr lang="fr-FR" smtClean="0">
                <a:solidFill>
                  <a:prstClr val="black">
                    <a:tint val="75000"/>
                  </a:prstClr>
                </a:solidFill>
              </a:rPr>
              <a:pPr/>
              <a:t>19/09/2016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4D89A-E26F-4731-93D3-17A994A5363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66352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rgbClr val="FFFF66"/>
          </a:solidFill>
        </p:spPr>
        <p:txBody>
          <a:bodyPr>
            <a:normAutofit fontScale="90000"/>
          </a:bodyPr>
          <a:lstStyle/>
          <a:p>
            <a:br>
              <a:rPr lang="fr-FR" dirty="0">
                <a:latin typeface="Arial Black" panose="020B0A04020102020204" pitchFamily="34" charset="0"/>
              </a:rPr>
            </a:br>
            <a:r>
              <a:rPr lang="fr-FR" dirty="0">
                <a:latin typeface="Arial Black" panose="020B0A04020102020204" pitchFamily="34" charset="0"/>
              </a:rPr>
              <a:t>Introduction à la philosophie</a:t>
            </a:r>
            <a:br>
              <a:rPr lang="fr-FR" dirty="0">
                <a:latin typeface="Arial Black" panose="020B0A04020102020204" pitchFamily="34" charset="0"/>
              </a:rPr>
            </a:br>
            <a:endParaRPr lang="fr-FR" dirty="0">
              <a:latin typeface="Arial Black" panose="020B0A04020102020204" pitchFamily="34" charset="0"/>
            </a:endParaRPr>
          </a:p>
        </p:txBody>
      </p:sp>
    </p:spTree>
    <p:extLst>
      <p:ext uri="{BB962C8B-B14F-4D97-AF65-F5344CB8AC3E}">
        <p14:creationId xmlns:p14="http://schemas.microsoft.com/office/powerpoint/2010/main" val="251342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rgbClr val="FFFF99"/>
          </a:solidFill>
          <a:ln>
            <a:solidFill>
              <a:schemeClr val="tx1"/>
            </a:solidFill>
          </a:ln>
        </p:spPr>
        <p:txBody>
          <a:bodyPr>
            <a:normAutofit/>
          </a:bodyPr>
          <a:lstStyle/>
          <a:p>
            <a:r>
              <a:rPr lang="fr-FR" b="1" dirty="0"/>
              <a:t>B. De la question au problème </a:t>
            </a:r>
          </a:p>
        </p:txBody>
      </p:sp>
      <p:sp>
        <p:nvSpPr>
          <p:cNvPr id="5" name="Sous-titre 4"/>
          <p:cNvSpPr>
            <a:spLocks noGrp="1"/>
          </p:cNvSpPr>
          <p:nvPr>
            <p:ph type="subTitle" idx="1"/>
          </p:nvPr>
        </p:nvSpPr>
        <p:spPr>
          <a:xfrm>
            <a:off x="2783632" y="3886200"/>
            <a:ext cx="6696744" cy="1752600"/>
          </a:xfrm>
        </p:spPr>
        <p:txBody>
          <a:bodyPr>
            <a:normAutofit/>
          </a:bodyPr>
          <a:lstStyle/>
          <a:p>
            <a:r>
              <a:rPr lang="fr-FR" i="1" dirty="0">
                <a:solidFill>
                  <a:schemeClr val="tx1"/>
                </a:solidFill>
                <a:latin typeface="Franklin Gothic Demi Cond" panose="020B0706030402020204" pitchFamily="34" charset="0"/>
              </a:rPr>
              <a:t>Exemple de problématisation</a:t>
            </a:r>
            <a:endParaRPr lang="fr-FR" dirty="0">
              <a:latin typeface="Franklin Gothic Demi Cond" panose="020B0706030402020204" pitchFamily="34" charset="0"/>
            </a:endParaRPr>
          </a:p>
        </p:txBody>
      </p:sp>
    </p:spTree>
    <p:extLst>
      <p:ext uri="{BB962C8B-B14F-4D97-AF65-F5344CB8AC3E}">
        <p14:creationId xmlns:p14="http://schemas.microsoft.com/office/powerpoint/2010/main" val="41988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2082" y="1412776"/>
            <a:ext cx="4996881" cy="523220"/>
          </a:xfrm>
          <a:prstGeom prst="rect">
            <a:avLst/>
          </a:prstGeom>
        </p:spPr>
        <p:txBody>
          <a:bodyPr wrap="none">
            <a:spAutoFit/>
          </a:bodyPr>
          <a:lstStyle/>
          <a:p>
            <a:pPr algn="ctr"/>
            <a:r>
              <a:rPr lang="fr-FR" sz="2800" b="1" dirty="0">
                <a:solidFill>
                  <a:srgbClr val="FF0000"/>
                </a:solidFill>
                <a:latin typeface="Aharoni" panose="02010803020104030203" pitchFamily="2" charset="-79"/>
                <a:cs typeface="Aharoni" panose="02010803020104030203" pitchFamily="2" charset="-79"/>
              </a:rPr>
              <a:t>Deux conceptions opposées:</a:t>
            </a:r>
          </a:p>
        </p:txBody>
      </p:sp>
      <p:sp>
        <p:nvSpPr>
          <p:cNvPr id="5" name="ZoneTexte 4"/>
          <p:cNvSpPr txBox="1"/>
          <p:nvPr/>
        </p:nvSpPr>
        <p:spPr>
          <a:xfrm>
            <a:off x="299925" y="1935996"/>
            <a:ext cx="4155227" cy="2677656"/>
          </a:xfrm>
          <a:prstGeom prst="rect">
            <a:avLst/>
          </a:prstGeom>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2400" dirty="0">
                <a:solidFill>
                  <a:prstClr val="black"/>
                </a:solidFill>
              </a:rPr>
              <a:t>Selon un préjugé largement répandu, la philosophie est une réflexion </a:t>
            </a:r>
            <a:r>
              <a:rPr lang="fr-FR" sz="2400" b="1" dirty="0">
                <a:solidFill>
                  <a:srgbClr val="FF0000"/>
                </a:solidFill>
              </a:rPr>
              <a:t>théorique</a:t>
            </a:r>
            <a:r>
              <a:rPr lang="fr-FR" sz="2400" dirty="0">
                <a:solidFill>
                  <a:prstClr val="black"/>
                </a:solidFill>
              </a:rPr>
              <a:t> difficile et </a:t>
            </a:r>
            <a:r>
              <a:rPr lang="fr-FR" sz="2400" b="1" dirty="0">
                <a:solidFill>
                  <a:srgbClr val="FF0000"/>
                </a:solidFill>
              </a:rPr>
              <a:t>abstraite</a:t>
            </a:r>
            <a:r>
              <a:rPr lang="fr-FR" sz="2400" dirty="0">
                <a:solidFill>
                  <a:prstClr val="black"/>
                </a:solidFill>
              </a:rPr>
              <a:t>, qui pose plus de problèmes qu’elle n’apporte de réponses. Par conséquent, elle passe pour inutile.</a:t>
            </a:r>
          </a:p>
        </p:txBody>
      </p:sp>
      <p:sp>
        <p:nvSpPr>
          <p:cNvPr id="6" name="ZoneTexte 5"/>
          <p:cNvSpPr txBox="1"/>
          <p:nvPr/>
        </p:nvSpPr>
        <p:spPr>
          <a:xfrm>
            <a:off x="4905156" y="2696760"/>
            <a:ext cx="209094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3600" b="1" dirty="0">
                <a:solidFill>
                  <a:prstClr val="white"/>
                </a:solidFill>
              </a:rPr>
              <a:t>Pourtant</a:t>
            </a:r>
          </a:p>
        </p:txBody>
      </p:sp>
      <p:sp>
        <p:nvSpPr>
          <p:cNvPr id="7" name="ZoneTexte 6"/>
          <p:cNvSpPr txBox="1"/>
          <p:nvPr/>
        </p:nvSpPr>
        <p:spPr>
          <a:xfrm>
            <a:off x="7291950" y="1935996"/>
            <a:ext cx="4566221" cy="2677656"/>
          </a:xfrm>
          <a:prstGeom prst="rect">
            <a:avLst/>
          </a:prstGeom>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fr-FR" sz="2400" dirty="0">
                <a:solidFill>
                  <a:prstClr val="black"/>
                </a:solidFill>
              </a:rPr>
              <a:t>La philosophie renvoie aussi à l’idée d’une attitude </a:t>
            </a:r>
            <a:r>
              <a:rPr lang="fr-FR" sz="2400" b="1" dirty="0">
                <a:solidFill>
                  <a:srgbClr val="FF0000"/>
                </a:solidFill>
              </a:rPr>
              <a:t>pratique</a:t>
            </a:r>
            <a:r>
              <a:rPr lang="fr-FR" sz="2400" dirty="0">
                <a:solidFill>
                  <a:prstClr val="black"/>
                </a:solidFill>
              </a:rPr>
              <a:t> accessible à tous: on dit de quelqu’un qui a su affronter les difficultés de l’existence avec tempérance qu’il s’est montré « philosophe ». </a:t>
            </a:r>
          </a:p>
        </p:txBody>
      </p:sp>
      <p:sp>
        <p:nvSpPr>
          <p:cNvPr id="8" name="Titre 7"/>
          <p:cNvSpPr>
            <a:spLocks noGrp="1"/>
          </p:cNvSpPr>
          <p:nvPr>
            <p:ph type="title"/>
          </p:nvPr>
        </p:nvSpPr>
        <p:spPr>
          <a:xfrm>
            <a:off x="1793190" y="464734"/>
            <a:ext cx="8605620" cy="968111"/>
          </a:xfrm>
          <a:solidFill>
            <a:schemeClr val="accent1">
              <a:lumMod val="20000"/>
              <a:lumOff val="80000"/>
            </a:schemeClr>
          </a:solidFill>
        </p:spPr>
        <p:txBody>
          <a:bodyPr>
            <a:normAutofit/>
          </a:bodyPr>
          <a:lstStyle/>
          <a:p>
            <a:r>
              <a:rPr lang="fr-FR" sz="4000" dirty="0">
                <a:latin typeface="Arial Black" panose="020B0A04020102020204" pitchFamily="34" charset="0"/>
              </a:rPr>
              <a:t>Qu’est-ce que la philosophie ? </a:t>
            </a:r>
          </a:p>
        </p:txBody>
      </p:sp>
      <p:sp>
        <p:nvSpPr>
          <p:cNvPr id="9" name="ZoneTexte 8"/>
          <p:cNvSpPr txBox="1"/>
          <p:nvPr/>
        </p:nvSpPr>
        <p:spPr>
          <a:xfrm>
            <a:off x="3466568" y="4735632"/>
            <a:ext cx="8282451" cy="1938992"/>
          </a:xfrm>
          <a:prstGeom prst="rect">
            <a:avLst/>
          </a:prstGeom>
          <a:gradFill>
            <a:gsLst>
              <a:gs pos="0">
                <a:schemeClr val="accent1">
                  <a:tint val="50000"/>
                  <a:satMod val="300000"/>
                </a:schemeClr>
              </a:gs>
              <a:gs pos="0">
                <a:schemeClr val="accent1">
                  <a:tint val="37000"/>
                  <a:satMod val="300000"/>
                </a:schemeClr>
              </a:gs>
              <a:gs pos="26000">
                <a:schemeClr val="accent1">
                  <a:tint val="15000"/>
                  <a:satMod val="350000"/>
                </a:schemeClr>
              </a:gs>
            </a:gsLst>
          </a:gradFill>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fr-FR" sz="2400" b="1" dirty="0">
                <a:solidFill>
                  <a:srgbClr val="4F81BD">
                    <a:lumMod val="75000"/>
                  </a:srgbClr>
                </a:solidFill>
              </a:rPr>
              <a:t>La philosophie est-elle une activité théorique ou bien un art de vivre et de surmonter les difficultés de l’existence? Cette réflexion peut-elle être utile pour la pratique? En quel sens peut-on dire qu’elle est utile ? Ne vise-t-elle pas simplement à satisfaire notre étonnement et notre curiosité intellectuelle ?</a:t>
            </a:r>
          </a:p>
        </p:txBody>
      </p:sp>
      <p:sp>
        <p:nvSpPr>
          <p:cNvPr id="10" name="ZoneTexte 9"/>
          <p:cNvSpPr txBox="1"/>
          <p:nvPr/>
        </p:nvSpPr>
        <p:spPr>
          <a:xfrm>
            <a:off x="1882392" y="5305019"/>
            <a:ext cx="137043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3600" b="1" dirty="0">
                <a:solidFill>
                  <a:prstClr val="white"/>
                </a:solidFill>
              </a:rPr>
              <a:t>Alors</a:t>
            </a:r>
          </a:p>
        </p:txBody>
      </p:sp>
      <p:sp>
        <p:nvSpPr>
          <p:cNvPr id="11" name="ZoneTexte 10"/>
          <p:cNvSpPr txBox="1"/>
          <p:nvPr/>
        </p:nvSpPr>
        <p:spPr>
          <a:xfrm>
            <a:off x="205594" y="4699491"/>
            <a:ext cx="2071702" cy="928694"/>
          </a:xfrm>
          <a:prstGeom prst="rect">
            <a:avLst/>
          </a:prstGeom>
          <a:noFill/>
        </p:spPr>
        <p:txBody>
          <a:bodyPr wrap="none" rtlCol="0">
            <a:prstTxWarp prst="textSlantUp">
              <a:avLst/>
            </a:prstTxWarp>
            <a:spAutoFit/>
          </a:bodyPr>
          <a:lstStyle/>
          <a:p>
            <a:r>
              <a:rPr lang="fr-FR" sz="3200" b="1" dirty="0">
                <a:solidFill>
                  <a:srgbClr val="F79646">
                    <a:lumMod val="75000"/>
                  </a:srgbClr>
                </a:solidFill>
              </a:rPr>
              <a:t>Problème</a:t>
            </a:r>
            <a:endParaRPr lang="fr-FR" b="1" dirty="0">
              <a:solidFill>
                <a:srgbClr val="F79646">
                  <a:lumMod val="75000"/>
                </a:srgbClr>
              </a:solidFill>
            </a:endParaRPr>
          </a:p>
        </p:txBody>
      </p:sp>
      <p:sp>
        <p:nvSpPr>
          <p:cNvPr id="12" name="Flèche à angle droit 11"/>
          <p:cNvSpPr/>
          <p:nvPr/>
        </p:nvSpPr>
        <p:spPr>
          <a:xfrm rot="5400000">
            <a:off x="1343472" y="5244087"/>
            <a:ext cx="864096" cy="1584176"/>
          </a:xfrm>
          <a:prstGeom prst="bentUpArrow">
            <a:avLst/>
          </a:prstGeom>
          <a:solidFill>
            <a:schemeClr val="accent6">
              <a:lumMod val="75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79646">
                  <a:lumMod val="75000"/>
                </a:srgbClr>
              </a:solidFill>
            </a:endParaRPr>
          </a:p>
        </p:txBody>
      </p:sp>
      <p:sp>
        <p:nvSpPr>
          <p:cNvPr id="13" name="Flèche à angle droit 12"/>
          <p:cNvSpPr/>
          <p:nvPr/>
        </p:nvSpPr>
        <p:spPr>
          <a:xfrm rot="5400000">
            <a:off x="1051137" y="383294"/>
            <a:ext cx="503375" cy="945390"/>
          </a:xfrm>
          <a:prstGeom prst="bentUpArrow">
            <a:avLst>
              <a:gd name="adj1" fmla="val 25000"/>
              <a:gd name="adj2" fmla="val 22984"/>
              <a:gd name="adj3" fmla="val 25000"/>
            </a:avLst>
          </a:prstGeom>
          <a:solidFill>
            <a:schemeClr val="accent6">
              <a:lumMod val="75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79646">
                  <a:lumMod val="75000"/>
                </a:srgbClr>
              </a:solidFill>
            </a:endParaRPr>
          </a:p>
        </p:txBody>
      </p:sp>
      <p:sp>
        <p:nvSpPr>
          <p:cNvPr id="14" name="ZoneTexte 13"/>
          <p:cNvSpPr txBox="1"/>
          <p:nvPr/>
        </p:nvSpPr>
        <p:spPr>
          <a:xfrm>
            <a:off x="205594" y="119197"/>
            <a:ext cx="1785950" cy="642942"/>
          </a:xfrm>
          <a:prstGeom prst="rect">
            <a:avLst/>
          </a:prstGeom>
          <a:noFill/>
        </p:spPr>
        <p:txBody>
          <a:bodyPr wrap="none" rtlCol="0">
            <a:prstTxWarp prst="textCascadeUp">
              <a:avLst/>
            </a:prstTxWarp>
            <a:spAutoFit/>
          </a:bodyPr>
          <a:lstStyle/>
          <a:p>
            <a:r>
              <a:rPr lang="fr-FR" sz="3200" b="1" dirty="0">
                <a:solidFill>
                  <a:srgbClr val="F79646">
                    <a:lumMod val="75000"/>
                  </a:srgbClr>
                </a:solidFill>
              </a:rPr>
              <a:t>Question</a:t>
            </a:r>
            <a:endParaRPr lang="fr-FR" b="1" dirty="0">
              <a:solidFill>
                <a:srgbClr val="F79646">
                  <a:lumMod val="75000"/>
                </a:srgbClr>
              </a:solidFill>
            </a:endParaRPr>
          </a:p>
        </p:txBody>
      </p:sp>
    </p:spTree>
    <p:extLst>
      <p:ext uri="{BB962C8B-B14F-4D97-AF65-F5344CB8AC3E}">
        <p14:creationId xmlns:p14="http://schemas.microsoft.com/office/powerpoint/2010/main" val="2975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heckerboard(across)">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rgbClr val="FFFF99"/>
          </a:solidFill>
          <a:ln>
            <a:solidFill>
              <a:schemeClr val="tx1"/>
            </a:solidFill>
          </a:ln>
        </p:spPr>
        <p:txBody>
          <a:bodyPr/>
          <a:lstStyle/>
          <a:p>
            <a:r>
              <a:rPr lang="fr-FR" dirty="0">
                <a:latin typeface="Arial Black" panose="020B0A04020102020204" pitchFamily="34" charset="0"/>
              </a:rPr>
              <a:t>C. Définition de la philosophie</a:t>
            </a:r>
          </a:p>
        </p:txBody>
      </p:sp>
      <p:sp>
        <p:nvSpPr>
          <p:cNvPr id="5" name="Sous-titre 4"/>
          <p:cNvSpPr>
            <a:spLocks noGrp="1"/>
          </p:cNvSpPr>
          <p:nvPr>
            <p:ph type="subTitle" idx="1"/>
          </p:nvPr>
        </p:nvSpPr>
        <p:spPr/>
        <p:txBody>
          <a:bodyPr/>
          <a:lstStyle/>
          <a:p>
            <a:r>
              <a:rPr lang="fr-FR" i="1" dirty="0">
                <a:solidFill>
                  <a:schemeClr val="tx1"/>
                </a:solidFill>
                <a:latin typeface="Franklin Gothic Demi Cond" panose="020B0706030402020204" pitchFamily="34" charset="0"/>
              </a:rPr>
              <a:t>Son objectif et sa méthode</a:t>
            </a:r>
          </a:p>
        </p:txBody>
      </p:sp>
    </p:spTree>
    <p:extLst>
      <p:ext uri="{BB962C8B-B14F-4D97-AF65-F5344CB8AC3E}">
        <p14:creationId xmlns:p14="http://schemas.microsoft.com/office/powerpoint/2010/main" val="20935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06399" y="252808"/>
            <a:ext cx="11219543" cy="1200329"/>
          </a:xfrm>
          <a:prstGeom prst="rect">
            <a:avLst/>
          </a:prstGeom>
          <a:noFill/>
        </p:spPr>
        <p:txBody>
          <a:bodyPr wrap="square" rtlCol="0">
            <a:spAutoFit/>
          </a:bodyPr>
          <a:lstStyle/>
          <a:p>
            <a:pPr algn="just"/>
            <a:r>
              <a:rPr lang="fr-FR" sz="3600" dirty="0">
                <a:solidFill>
                  <a:prstClr val="black"/>
                </a:solidFill>
                <a:latin typeface="Arial Narrow" panose="020B0606020202030204" pitchFamily="34" charset="0"/>
              </a:rPr>
              <a:t>La philosophie se donne comme </a:t>
            </a:r>
            <a:r>
              <a:rPr lang="fr-FR" sz="3600" b="1" dirty="0">
                <a:solidFill>
                  <a:srgbClr val="FF0000"/>
                </a:solidFill>
                <a:latin typeface="Arial Narrow" panose="020B0606020202030204" pitchFamily="34" charset="0"/>
              </a:rPr>
              <a:t>fin</a:t>
            </a:r>
            <a:r>
              <a:rPr lang="fr-FR" sz="3600" dirty="0">
                <a:solidFill>
                  <a:prstClr val="black"/>
                </a:solidFill>
                <a:latin typeface="Arial Narrow" panose="020B0606020202030204" pitchFamily="34" charset="0"/>
              </a:rPr>
              <a:t> de parvenir à une </a:t>
            </a:r>
            <a:r>
              <a:rPr lang="fr-FR" sz="3600" b="1" dirty="0">
                <a:solidFill>
                  <a:prstClr val="black"/>
                </a:solidFill>
                <a:latin typeface="Arial Narrow" panose="020B0606020202030204" pitchFamily="34" charset="0"/>
              </a:rPr>
              <a:t>réflexion autonome</a:t>
            </a:r>
            <a:r>
              <a:rPr lang="fr-FR" sz="3600" dirty="0">
                <a:solidFill>
                  <a:prstClr val="black"/>
                </a:solidFill>
                <a:latin typeface="Arial Narrow" panose="020B0606020202030204" pitchFamily="34" charset="0"/>
              </a:rPr>
              <a:t>. </a:t>
            </a:r>
          </a:p>
        </p:txBody>
      </p:sp>
      <p:sp>
        <p:nvSpPr>
          <p:cNvPr id="6" name="ZoneTexte 5"/>
          <p:cNvSpPr txBox="1"/>
          <p:nvPr/>
        </p:nvSpPr>
        <p:spPr>
          <a:xfrm>
            <a:off x="2063552" y="1637987"/>
            <a:ext cx="6264696"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fr-FR" sz="4800" dirty="0">
                <a:solidFill>
                  <a:srgbClr val="FF0000"/>
                </a:solidFill>
                <a:latin typeface="Kristen ITC" panose="03050502040202030202" pitchFamily="66" charset="0"/>
                <a:cs typeface="FrankRuehl" panose="020E0503060101010101" pitchFamily="34" charset="-79"/>
              </a:rPr>
              <a:t>AUTONOMIE</a:t>
            </a:r>
          </a:p>
        </p:txBody>
      </p:sp>
      <p:sp>
        <p:nvSpPr>
          <p:cNvPr id="7" name="ZoneTexte 6"/>
          <p:cNvSpPr txBox="1"/>
          <p:nvPr/>
        </p:nvSpPr>
        <p:spPr>
          <a:xfrm>
            <a:off x="406399" y="3008421"/>
            <a:ext cx="5256584" cy="646331"/>
          </a:xfrm>
          <a:prstGeom prst="rect">
            <a:avLst/>
          </a:prstGeom>
          <a:noFill/>
        </p:spPr>
        <p:txBody>
          <a:bodyPr wrap="square" rtlCol="0">
            <a:spAutoFit/>
          </a:bodyPr>
          <a:lstStyle/>
          <a:p>
            <a:r>
              <a:rPr lang="fr-FR" sz="3600" b="1" u="sng" dirty="0">
                <a:solidFill>
                  <a:prstClr val="black"/>
                </a:solidFill>
                <a:latin typeface="Arial Narrow" panose="020B0606020202030204" pitchFamily="34" charset="0"/>
              </a:rPr>
              <a:t>Etymologie</a:t>
            </a:r>
            <a:r>
              <a:rPr lang="fr-FR" sz="3600" u="sng" dirty="0">
                <a:solidFill>
                  <a:prstClr val="black"/>
                </a:solidFill>
                <a:latin typeface="Arial Narrow" panose="020B0606020202030204" pitchFamily="34" charset="0"/>
              </a:rPr>
              <a:t>  (origine du mot)</a:t>
            </a:r>
            <a:r>
              <a:rPr lang="fr-FR" sz="3600" dirty="0">
                <a:solidFill>
                  <a:prstClr val="black"/>
                </a:solidFill>
                <a:latin typeface="Arial Narrow" panose="020B0606020202030204" pitchFamily="34" charset="0"/>
              </a:rPr>
              <a:t>: </a:t>
            </a:r>
          </a:p>
        </p:txBody>
      </p:sp>
      <p:sp>
        <p:nvSpPr>
          <p:cNvPr id="8" name="Rectangle 7"/>
          <p:cNvSpPr/>
          <p:nvPr/>
        </p:nvSpPr>
        <p:spPr>
          <a:xfrm>
            <a:off x="3791744" y="3861048"/>
            <a:ext cx="4572000" cy="1569660"/>
          </a:xfrm>
          <a:prstGeom prst="rect">
            <a:avLst/>
          </a:prstGeom>
        </p:spPr>
        <p:txBody>
          <a:bodyPr wrap="square">
            <a:spAutoFit/>
          </a:bodyPr>
          <a:lstStyle/>
          <a:p>
            <a:pPr algn="ctr"/>
            <a:r>
              <a:rPr lang="fr-FR" sz="3200" b="1" dirty="0">
                <a:solidFill>
                  <a:srgbClr val="F79646">
                    <a:lumMod val="75000"/>
                  </a:srgbClr>
                </a:solidFill>
                <a:latin typeface="Arial Black" panose="020B0A04020102020204" pitchFamily="34" charset="0"/>
              </a:rPr>
              <a:t>du grec</a:t>
            </a:r>
          </a:p>
          <a:p>
            <a:pPr algn="ctr"/>
            <a:endParaRPr lang="fr-FR" sz="3200" b="1" dirty="0">
              <a:solidFill>
                <a:srgbClr val="F79646">
                  <a:lumMod val="75000"/>
                </a:srgbClr>
              </a:solidFill>
              <a:latin typeface="Arial Black" panose="020B0A04020102020204" pitchFamily="34" charset="0"/>
            </a:endParaRPr>
          </a:p>
          <a:p>
            <a:pPr algn="ctr"/>
            <a:r>
              <a:rPr lang="fr-FR" sz="3200" b="1" dirty="0">
                <a:solidFill>
                  <a:srgbClr val="F79646">
                    <a:lumMod val="75000"/>
                  </a:srgbClr>
                </a:solidFill>
                <a:latin typeface="Arial Black" panose="020B0A04020102020204" pitchFamily="34" charset="0"/>
              </a:rPr>
              <a:t>AUTO et NOMOS</a:t>
            </a:r>
          </a:p>
        </p:txBody>
      </p:sp>
      <p:sp>
        <p:nvSpPr>
          <p:cNvPr id="9" name="Ellipse 8"/>
          <p:cNvSpPr/>
          <p:nvPr/>
        </p:nvSpPr>
        <p:spPr>
          <a:xfrm>
            <a:off x="6154057" y="4725144"/>
            <a:ext cx="1930399"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1" name="Forme 10"/>
          <p:cNvCxnSpPr>
            <a:stCxn id="9" idx="4"/>
          </p:cNvCxnSpPr>
          <p:nvPr/>
        </p:nvCxnSpPr>
        <p:spPr>
          <a:xfrm rot="16200000" flipH="1">
            <a:off x="7147688" y="5488801"/>
            <a:ext cx="432048" cy="488910"/>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4079777" y="4725144"/>
            <a:ext cx="1539934"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ZoneTexte 12"/>
          <p:cNvSpPr txBox="1"/>
          <p:nvPr/>
        </p:nvSpPr>
        <p:spPr>
          <a:xfrm>
            <a:off x="7752183" y="5733257"/>
            <a:ext cx="2988387" cy="646331"/>
          </a:xfrm>
          <a:prstGeom prst="rect">
            <a:avLst/>
          </a:prstGeom>
          <a:noFill/>
        </p:spPr>
        <p:txBody>
          <a:bodyPr wrap="square" rtlCol="0">
            <a:spAutoFit/>
          </a:bodyPr>
          <a:lstStyle/>
          <a:p>
            <a:r>
              <a:rPr lang="fr-FR" sz="3600" b="1" dirty="0">
                <a:solidFill>
                  <a:srgbClr val="FF0000"/>
                </a:solidFill>
                <a:effectLst>
                  <a:outerShdw blurRad="50800" dist="38100" dir="8100000" algn="tr" rotWithShape="0">
                    <a:prstClr val="black">
                      <a:alpha val="40000"/>
                    </a:prstClr>
                  </a:outerShdw>
                </a:effectLst>
              </a:rPr>
              <a:t>Loi ou règle</a:t>
            </a:r>
          </a:p>
        </p:txBody>
      </p:sp>
      <p:cxnSp>
        <p:nvCxnSpPr>
          <p:cNvPr id="15" name="Forme 14"/>
          <p:cNvCxnSpPr>
            <a:stCxn id="12" idx="4"/>
          </p:cNvCxnSpPr>
          <p:nvPr/>
        </p:nvCxnSpPr>
        <p:spPr>
          <a:xfrm rot="5400000">
            <a:off x="4104721" y="5276265"/>
            <a:ext cx="504056" cy="9859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770743" y="5733257"/>
            <a:ext cx="2309033" cy="646331"/>
          </a:xfrm>
          <a:prstGeom prst="rect">
            <a:avLst/>
          </a:prstGeom>
          <a:noFill/>
        </p:spPr>
        <p:txBody>
          <a:bodyPr wrap="square" rtlCol="0">
            <a:spAutoFit/>
          </a:bodyPr>
          <a:lstStyle/>
          <a:p>
            <a:r>
              <a:rPr lang="fr-FR" sz="3600" b="1" dirty="0">
                <a:solidFill>
                  <a:srgbClr val="4F81BD">
                    <a:lumMod val="75000"/>
                  </a:srgbClr>
                </a:solidFill>
                <a:effectLst>
                  <a:outerShdw blurRad="50800" dist="38100" dir="10800000" algn="r" rotWithShape="0">
                    <a:prstClr val="black">
                      <a:alpha val="40000"/>
                    </a:prstClr>
                  </a:outerShdw>
                </a:effectLst>
              </a:rPr>
              <a:t>Soi-même</a:t>
            </a:r>
          </a:p>
        </p:txBody>
      </p:sp>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b="7766"/>
          <a:stretch/>
        </p:blipFill>
        <p:spPr>
          <a:xfrm>
            <a:off x="7752184" y="1377843"/>
            <a:ext cx="886161" cy="1091141"/>
          </a:xfrm>
          <a:prstGeom prst="rect">
            <a:avLst/>
          </a:prstGeom>
        </p:spPr>
      </p:pic>
    </p:spTree>
    <p:extLst>
      <p:ext uri="{BB962C8B-B14F-4D97-AF65-F5344CB8AC3E}">
        <p14:creationId xmlns:p14="http://schemas.microsoft.com/office/powerpoint/2010/main" val="40501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par>
                                <p:cTn id="31" presetID="5"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heckerboard(across)">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across)">
                                      <p:cBhvr>
                                        <p:cTn id="43" dur="500"/>
                                        <p:tgtEl>
                                          <p:spTgt spid="9"/>
                                        </p:tgtEl>
                                      </p:cBhvr>
                                    </p:animEffect>
                                  </p:childTnLst>
                                </p:cTn>
                              </p:par>
                              <p:par>
                                <p:cTn id="44" presetID="5" presetClass="entr" presetSubtype="1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heckerboard(across)">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2" grpId="0" animBg="1"/>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94090" y="312509"/>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dirty="0">
                <a:latin typeface="Arial Black" panose="020B0A04020102020204" pitchFamily="34" charset="0"/>
              </a:rPr>
              <a:t>L’autonomie</a:t>
            </a:r>
          </a:p>
        </p:txBody>
      </p:sp>
      <p:sp>
        <p:nvSpPr>
          <p:cNvPr id="3" name="Sous-titre 2"/>
          <p:cNvSpPr>
            <a:spLocks noGrp="1"/>
          </p:cNvSpPr>
          <p:nvPr>
            <p:ph type="subTitle" idx="1"/>
          </p:nvPr>
        </p:nvSpPr>
        <p:spPr>
          <a:xfrm>
            <a:off x="2327706" y="2228258"/>
            <a:ext cx="7536589" cy="2088232"/>
          </a:xfrm>
        </p:spPr>
        <p:txBody>
          <a:bodyPr>
            <a:noAutofit/>
          </a:bodyPr>
          <a:lstStyle/>
          <a:p>
            <a:r>
              <a:rPr lang="fr-FR" b="1" dirty="0">
                <a:solidFill>
                  <a:schemeClr val="accent6">
                    <a:lumMod val="75000"/>
                  </a:schemeClr>
                </a:solidFill>
              </a:rPr>
              <a:t>capacité à penser par soi-même et à décider soi-même des règles de notre conduite. </a:t>
            </a:r>
          </a:p>
          <a:p>
            <a:r>
              <a:rPr lang="fr-FR" b="1" dirty="0">
                <a:solidFill>
                  <a:srgbClr val="00B050"/>
                </a:solidFill>
              </a:rPr>
              <a:t>=&gt; Liberté</a:t>
            </a:r>
          </a:p>
          <a:p>
            <a:r>
              <a:rPr lang="fr-FR" sz="4000" b="1" dirty="0">
                <a:solidFill>
                  <a:srgbClr val="FF0000"/>
                </a:solidFill>
                <a:effectLst>
                  <a:innerShdw blurRad="63500" dist="50800" dir="16200000">
                    <a:prstClr val="black">
                      <a:alpha val="50000"/>
                    </a:prstClr>
                  </a:innerShdw>
                </a:effectLst>
              </a:rPr>
              <a:t>Mais ne réfléchissons-nous pas déjà ainsi : de manière autonome?</a:t>
            </a:r>
            <a:endParaRPr lang="fr-FR" sz="4000" dirty="0">
              <a:solidFill>
                <a:srgbClr val="FF0000"/>
              </a:solidFill>
              <a:effectLst>
                <a:innerShdw blurRad="63500" dist="50800" dir="16200000">
                  <a:prstClr val="black">
                    <a:alpha val="50000"/>
                  </a:prstClr>
                </a:innerShdw>
              </a:effectLst>
            </a:endParaRPr>
          </a:p>
        </p:txBody>
      </p:sp>
    </p:spTree>
    <p:extLst>
      <p:ext uri="{BB962C8B-B14F-4D97-AF65-F5344CB8AC3E}">
        <p14:creationId xmlns:p14="http://schemas.microsoft.com/office/powerpoint/2010/main" val="22485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 y="-557790"/>
            <a:ext cx="11277600" cy="2928957"/>
          </a:xfrm>
        </p:spPr>
        <p:txBody>
          <a:bodyPr>
            <a:noAutofit/>
          </a:bodyPr>
          <a:lstStyle/>
          <a:p>
            <a:pPr algn="just"/>
            <a:r>
              <a:rPr lang="fr-FR" sz="3600" dirty="0">
                <a:latin typeface="Berlin Sans FB Demi" panose="020E0802020502020306" pitchFamily="34" charset="0"/>
              </a:rPr>
              <a:t>Notre pensée est influencée et déterminée sans que nous nous en rendions forcément compte.</a:t>
            </a:r>
            <a:br>
              <a:rPr lang="fr-FR" sz="3600" dirty="0">
                <a:latin typeface="Berlin Sans FB Demi" panose="020E0802020502020306" pitchFamily="34" charset="0"/>
              </a:rPr>
            </a:br>
            <a:endParaRPr lang="fr-FR" sz="3600" dirty="0">
              <a:latin typeface="Berlin Sans FB Demi" panose="020E0802020502020306" pitchFamily="34" charset="0"/>
            </a:endParaRPr>
          </a:p>
        </p:txBody>
      </p:sp>
      <p:sp>
        <p:nvSpPr>
          <p:cNvPr id="5" name="Rectangle 4"/>
          <p:cNvSpPr/>
          <p:nvPr/>
        </p:nvSpPr>
        <p:spPr>
          <a:xfrm>
            <a:off x="4667250" y="4265179"/>
            <a:ext cx="6096000" cy="830997"/>
          </a:xfrm>
          <a:prstGeom prst="rect">
            <a:avLst/>
          </a:prstGeom>
        </p:spPr>
        <p:txBody>
          <a:bodyPr>
            <a:spAutoFit/>
          </a:bodyPr>
          <a:lstStyle/>
          <a:p>
            <a:pPr algn="ctr"/>
            <a:r>
              <a:rPr lang="fr-FR" sz="2400" dirty="0">
                <a:solidFill>
                  <a:srgbClr val="00B050"/>
                </a:solidFill>
                <a:latin typeface="Arial Black" panose="020B0A04020102020204" pitchFamily="34" charset="0"/>
              </a:rPr>
              <a:t>Liberté</a:t>
            </a:r>
            <a:r>
              <a:rPr lang="fr-FR" sz="2400" dirty="0">
                <a:latin typeface="Arial Black" panose="020B0A04020102020204" pitchFamily="34" charset="0"/>
              </a:rPr>
              <a:t> =˃ </a:t>
            </a:r>
            <a:r>
              <a:rPr lang="fr-FR" sz="2400" dirty="0">
                <a:solidFill>
                  <a:srgbClr val="FF0000"/>
                </a:solidFill>
                <a:latin typeface="Arial Black" panose="020B0A04020102020204" pitchFamily="34" charset="0"/>
              </a:rPr>
              <a:t>illusion de la conscience humaine</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200" y="1704522"/>
            <a:ext cx="3238500" cy="3594100"/>
          </a:xfrm>
          <a:prstGeom prst="rect">
            <a:avLst/>
          </a:prstGeom>
          <a:ln>
            <a:noFill/>
          </a:ln>
          <a:effectLst>
            <a:outerShdw blurRad="292100" dist="139700" dir="2700000" algn="tl" rotWithShape="0">
              <a:srgbClr val="333333">
                <a:alpha val="65000"/>
              </a:srgbClr>
            </a:outerShdw>
          </a:effectLst>
        </p:spPr>
      </p:pic>
      <p:sp>
        <p:nvSpPr>
          <p:cNvPr id="7" name="Bulle ronde 6"/>
          <p:cNvSpPr/>
          <p:nvPr/>
        </p:nvSpPr>
        <p:spPr>
          <a:xfrm>
            <a:off x="4304393" y="1407885"/>
            <a:ext cx="6821714" cy="2728687"/>
          </a:xfrm>
          <a:prstGeom prst="wedgeEllipseCallout">
            <a:avLst>
              <a:gd name="adj1" fmla="val -74876"/>
              <a:gd name="adj2" fmla="val 45259"/>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n w="0"/>
                <a:solidFill>
                  <a:schemeClr val="tx1"/>
                </a:solidFill>
                <a:effectLst>
                  <a:outerShdw blurRad="38100" dist="19050" dir="2700000" algn="tl" rotWithShape="0">
                    <a:schemeClr val="dk1">
                      <a:alpha val="40000"/>
                    </a:schemeClr>
                  </a:outerShdw>
                </a:effectLst>
                <a:latin typeface="Franklin Gothic Medium" panose="020B0603020102020204" pitchFamily="34" charset="0"/>
              </a:rPr>
              <a:t>Les hommes sont conscients de leurs actions mais ils sont ignorants des causes qui les déterminent à agir. </a:t>
            </a:r>
            <a:endParaRPr lang="fr-FR" sz="2800" dirty="0">
              <a:latin typeface="Franklin Gothic Medium" panose="020B0603020102020204" pitchFamily="34" charset="0"/>
            </a:endParaRPr>
          </a:p>
        </p:txBody>
      </p:sp>
      <p:sp>
        <p:nvSpPr>
          <p:cNvPr id="8" name="ZoneTexte 7"/>
          <p:cNvSpPr txBox="1"/>
          <p:nvPr/>
        </p:nvSpPr>
        <p:spPr>
          <a:xfrm>
            <a:off x="533400" y="5413829"/>
            <a:ext cx="3086100" cy="1077218"/>
          </a:xfrm>
          <a:prstGeom prst="rect">
            <a:avLst/>
          </a:prstGeom>
          <a:noFill/>
        </p:spPr>
        <p:txBody>
          <a:bodyPr wrap="square" rtlCol="0">
            <a:spAutoFit/>
          </a:bodyPr>
          <a:lstStyle/>
          <a:p>
            <a:pPr algn="ctr"/>
            <a:r>
              <a:rPr lang="fr-FR" sz="3600" dirty="0">
                <a:latin typeface="Bodoni MT Black" panose="02070A03080606020203" pitchFamily="18" charset="0"/>
              </a:rPr>
              <a:t>SPINOZA</a:t>
            </a:r>
          </a:p>
          <a:p>
            <a:pPr algn="ctr"/>
            <a:r>
              <a:rPr lang="fr-FR" sz="2800" dirty="0">
                <a:latin typeface="Bodoni MT Black" panose="02070A03080606020203" pitchFamily="18" charset="0"/>
              </a:rPr>
              <a:t>(1632-1677)</a:t>
            </a:r>
          </a:p>
        </p:txBody>
      </p:sp>
      <p:sp>
        <p:nvSpPr>
          <p:cNvPr id="10" name="ZoneTexte 9"/>
          <p:cNvSpPr txBox="1"/>
          <p:nvPr/>
        </p:nvSpPr>
        <p:spPr>
          <a:xfrm>
            <a:off x="4484914" y="5111598"/>
            <a:ext cx="6821714" cy="1446550"/>
          </a:xfrm>
          <a:prstGeom prst="rect">
            <a:avLst/>
          </a:prstGeom>
          <a:noFill/>
        </p:spPr>
        <p:txBody>
          <a:bodyPr wrap="square" rtlCol="0">
            <a:spAutoFit/>
            <a:scene3d>
              <a:camera prst="perspectiveRelaxedModerately"/>
              <a:lightRig rig="threePt" dir="t"/>
            </a:scene3d>
          </a:bodyPr>
          <a:lstStyle/>
          <a:p>
            <a:pPr algn="ctr"/>
            <a:r>
              <a:rPr lang="fr-FR" sz="4400" dirty="0">
                <a:solidFill>
                  <a:srgbClr val="FF5050"/>
                </a:solidFill>
                <a:latin typeface="Cooper Black" panose="0208090404030B020404" pitchFamily="18" charset="0"/>
              </a:rPr>
              <a:t>Mais quelles sont ces causes ? </a:t>
            </a:r>
          </a:p>
        </p:txBody>
      </p:sp>
    </p:spTree>
    <p:extLst>
      <p:ext uri="{BB962C8B-B14F-4D97-AF65-F5344CB8AC3E}">
        <p14:creationId xmlns:p14="http://schemas.microsoft.com/office/powerpoint/2010/main" val="9138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1440" r="7301"/>
          <a:stretch/>
        </p:blipFill>
        <p:spPr>
          <a:xfrm>
            <a:off x="8486210" y="158350"/>
            <a:ext cx="3511268" cy="2430634"/>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55" y="4260669"/>
            <a:ext cx="3182501" cy="2386873"/>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914" y="3596820"/>
            <a:ext cx="4281714" cy="3050722"/>
          </a:xfrm>
          <a:prstGeom prst="rect">
            <a:avLst/>
          </a:prstGeom>
          <a:ln>
            <a:noFill/>
          </a:ln>
          <a:effectLst>
            <a:softEdge rad="112500"/>
          </a:effectLst>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11154" r="11596"/>
          <a:stretch/>
        </p:blipFill>
        <p:spPr>
          <a:xfrm>
            <a:off x="7287187" y="75438"/>
            <a:ext cx="1857830" cy="2404944"/>
          </a:xfrm>
          <a:prstGeom prst="rect">
            <a:avLst/>
          </a:prstGeom>
          <a:ln>
            <a:noFill/>
          </a:ln>
          <a:effectLst>
            <a:outerShdw blurRad="292100" dist="139700" dir="2700000" algn="tl" rotWithShape="0">
              <a:srgbClr val="333333">
                <a:alpha val="65000"/>
              </a:srgbClr>
            </a:outerShdw>
          </a:effectLst>
        </p:spPr>
      </p:pic>
      <p:sp>
        <p:nvSpPr>
          <p:cNvPr id="12" name="Flèche droite 11"/>
          <p:cNvSpPr/>
          <p:nvPr/>
        </p:nvSpPr>
        <p:spPr>
          <a:xfrm rot="1656264">
            <a:off x="3889350" y="2265387"/>
            <a:ext cx="980223" cy="429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rot="19447468">
            <a:off x="4011840" y="4493442"/>
            <a:ext cx="980223" cy="429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8417091">
            <a:off x="7376266" y="2743935"/>
            <a:ext cx="980223" cy="429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3458153">
            <a:off x="7225076" y="4411008"/>
            <a:ext cx="980223" cy="429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5077" y="2512509"/>
            <a:ext cx="2171476" cy="2390278"/>
          </a:xfrm>
          <a:prstGeom prst="rect">
            <a:avLst/>
          </a:prstGeom>
        </p:spPr>
      </p:pic>
      <p:sp>
        <p:nvSpPr>
          <p:cNvPr id="8" name="Organigramme : Connecteur 7"/>
          <p:cNvSpPr/>
          <p:nvPr/>
        </p:nvSpPr>
        <p:spPr>
          <a:xfrm>
            <a:off x="4739423" y="2222247"/>
            <a:ext cx="2612571" cy="2313469"/>
          </a:xfrm>
          <a:prstGeom prst="flowChartConnector">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Franklin Gothic Demi Cond" panose="020B0706030402020204" pitchFamily="34" charset="0"/>
              </a:rPr>
              <a:t>Opinions, préjugés, idées reçues…</a:t>
            </a:r>
          </a:p>
        </p:txBody>
      </p:sp>
      <p:pic>
        <p:nvPicPr>
          <p:cNvPr id="2" name="Image 1"/>
          <p:cNvPicPr>
            <a:picLocks noChangeAspect="1"/>
          </p:cNvPicPr>
          <p:nvPr/>
        </p:nvPicPr>
        <p:blipFill rotWithShape="1">
          <a:blip r:embed="rId7" cstate="print">
            <a:extLst>
              <a:ext uri="{28A0092B-C50C-407E-A947-70E740481C1C}">
                <a14:useLocalDpi xmlns:a14="http://schemas.microsoft.com/office/drawing/2010/main" val="0"/>
              </a:ext>
            </a:extLst>
          </a:blip>
          <a:srcRect l="13911" r="15386"/>
          <a:stretch/>
        </p:blipFill>
        <p:spPr>
          <a:xfrm>
            <a:off x="2087598" y="155012"/>
            <a:ext cx="1895944" cy="1786340"/>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rotWithShape="1">
          <a:blip r:embed="rId8" cstate="print">
            <a:extLst>
              <a:ext uri="{28A0092B-C50C-407E-A947-70E740481C1C}">
                <a14:useLocalDpi xmlns:a14="http://schemas.microsoft.com/office/drawing/2010/main" val="0"/>
              </a:ext>
            </a:extLst>
          </a:blip>
          <a:srcRect l="22185" t="-1209" r="13114" b="1209"/>
          <a:stretch/>
        </p:blipFill>
        <p:spPr>
          <a:xfrm>
            <a:off x="154010" y="287838"/>
            <a:ext cx="2031992" cy="2355426"/>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9" cstate="print">
            <a:extLst>
              <a:ext uri="{28A0092B-C50C-407E-A947-70E740481C1C}">
                <a14:useLocalDpi xmlns:a14="http://schemas.microsoft.com/office/drawing/2010/main" val="0"/>
              </a:ext>
            </a:extLst>
          </a:blip>
          <a:srcRect l="31075"/>
          <a:stretch/>
        </p:blipFill>
        <p:spPr>
          <a:xfrm>
            <a:off x="81267" y="2142632"/>
            <a:ext cx="1891676" cy="1916758"/>
          </a:xfrm>
          <a:prstGeom prst="rect">
            <a:avLst/>
          </a:prstGeom>
          <a:ln>
            <a:noFill/>
          </a:ln>
          <a:effectLst>
            <a:outerShdw blurRad="292100" dist="139700" dir="2700000" algn="tl" rotWithShape="0">
              <a:srgbClr val="333333">
                <a:alpha val="65000"/>
              </a:srgbClr>
            </a:outerShdw>
          </a:effectLst>
        </p:spPr>
      </p:pic>
      <p:pic>
        <p:nvPicPr>
          <p:cNvPr id="17" name="Image 16"/>
          <p:cNvPicPr>
            <a:picLocks noChangeAspect="1"/>
          </p:cNvPicPr>
          <p:nvPr/>
        </p:nvPicPr>
        <p:blipFill rotWithShape="1">
          <a:blip r:embed="rId10" cstate="print">
            <a:extLst>
              <a:ext uri="{28A0092B-C50C-407E-A947-70E740481C1C}">
                <a14:useLocalDpi xmlns:a14="http://schemas.microsoft.com/office/drawing/2010/main" val="0"/>
              </a:ext>
            </a:extLst>
          </a:blip>
          <a:srcRect l="10247" r="18751"/>
          <a:stretch/>
        </p:blipFill>
        <p:spPr>
          <a:xfrm>
            <a:off x="1579553" y="1824486"/>
            <a:ext cx="2232800" cy="204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581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710" y="1999672"/>
            <a:ext cx="2382213" cy="285865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165599" y="811632"/>
            <a:ext cx="7474857" cy="5123543"/>
          </a:xfrm>
          <a:prstGeom prst="wedgeRectCallout">
            <a:avLst>
              <a:gd name="adj1" fmla="val -68211"/>
              <a:gd name="adj2" fmla="val -390"/>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85656" y="811632"/>
            <a:ext cx="6096000" cy="4893647"/>
          </a:xfrm>
          <a:prstGeom prst="rect">
            <a:avLst/>
          </a:prstGeom>
        </p:spPr>
        <p:txBody>
          <a:bodyPr>
            <a:spAutoFit/>
          </a:bodyPr>
          <a:lstStyle/>
          <a:p>
            <a:pPr algn="just"/>
            <a:r>
              <a:rPr lang="fr-FR" sz="2400" dirty="0">
                <a:solidFill>
                  <a:prstClr val="black"/>
                </a:solidFill>
                <a:latin typeface="Franklin Gothic Medium" panose="020B0603020102020204" pitchFamily="34" charset="0"/>
              </a:rPr>
              <a:t>« parce que nous avons tous été enfants avant que d’être hommes, et qu’il nous a fallu longtemps être gouverné par nos appétits et nos précepteurs, qui étaient souvent contraires les uns aux autres, et qui, ni les uns ni les autres ne nous conseillaient peut-être pas toujours le meilleur, il est presque impossible que nos jugements soient si purs ni si solides qu’ils auraient été si nous avions eu l’usage entier de notre raison dès le point de notre naissance, et que nous n’eussions jamais été conduits que par elle. »</a:t>
            </a:r>
          </a:p>
        </p:txBody>
      </p:sp>
      <p:sp>
        <p:nvSpPr>
          <p:cNvPr id="7" name="ZoneTexte 6"/>
          <p:cNvSpPr txBox="1"/>
          <p:nvPr/>
        </p:nvSpPr>
        <p:spPr>
          <a:xfrm>
            <a:off x="372835" y="5048975"/>
            <a:ext cx="3233964" cy="1077218"/>
          </a:xfrm>
          <a:prstGeom prst="rect">
            <a:avLst/>
          </a:prstGeom>
          <a:noFill/>
        </p:spPr>
        <p:txBody>
          <a:bodyPr wrap="square" rtlCol="0">
            <a:spAutoFit/>
          </a:bodyPr>
          <a:lstStyle/>
          <a:p>
            <a:pPr algn="ctr"/>
            <a:r>
              <a:rPr lang="fr-FR" sz="3600" dirty="0">
                <a:latin typeface="Bodoni MT Black" panose="02070A03080606020203" pitchFamily="18" charset="0"/>
              </a:rPr>
              <a:t>DESCARTES</a:t>
            </a:r>
          </a:p>
          <a:p>
            <a:pPr algn="ctr"/>
            <a:r>
              <a:rPr lang="fr-FR" sz="2800" dirty="0">
                <a:latin typeface="Bodoni MT Black" panose="02070A03080606020203" pitchFamily="18" charset="0"/>
              </a:rPr>
              <a:t>(1596-1650)</a:t>
            </a:r>
          </a:p>
        </p:txBody>
      </p:sp>
      <p:sp>
        <p:nvSpPr>
          <p:cNvPr id="3" name="ZoneTexte 2"/>
          <p:cNvSpPr txBox="1"/>
          <p:nvPr/>
        </p:nvSpPr>
        <p:spPr>
          <a:xfrm>
            <a:off x="372835" y="137764"/>
            <a:ext cx="3717900" cy="1569660"/>
          </a:xfrm>
          <a:prstGeom prst="rect">
            <a:avLst/>
          </a:prstGeom>
          <a:noFill/>
        </p:spPr>
        <p:txBody>
          <a:bodyPr wrap="square" rtlCol="0">
            <a:spAutoFit/>
            <a:scene3d>
              <a:camera prst="orthographicFront"/>
              <a:lightRig rig="threePt" dir="t"/>
            </a:scene3d>
            <a:sp3d extrusionH="57150">
              <a:bevelT w="50800" h="38100" prst="riblet"/>
            </a:sp3d>
          </a:bodyPr>
          <a:lstStyle/>
          <a:p>
            <a:r>
              <a:rPr lang="fr-FR" sz="3200" b="1" dirty="0">
                <a:solidFill>
                  <a:srgbClr val="FF0000"/>
                </a:solidFill>
              </a:rPr>
              <a:t>Quand et comment ces préjugés apparaissent-ils ? </a:t>
            </a:r>
          </a:p>
        </p:txBody>
      </p:sp>
    </p:spTree>
    <p:extLst>
      <p:ext uri="{BB962C8B-B14F-4D97-AF65-F5344CB8AC3E}">
        <p14:creationId xmlns:p14="http://schemas.microsoft.com/office/powerpoint/2010/main" val="218474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txBox="1">
            <a:spLocks noGrp="1"/>
          </p:cNvSpPr>
          <p:nvPr>
            <p:ph idx="1"/>
          </p:nvPr>
        </p:nvSpPr>
        <p:spPr>
          <a:xfrm>
            <a:off x="2042864" y="2503345"/>
            <a:ext cx="8229600" cy="2431435"/>
          </a:xfrm>
          <a:prstGeom prst="rect">
            <a:avLst/>
          </a:prstGeom>
          <a:noFill/>
        </p:spPr>
        <p:txBody>
          <a:bodyPr wrap="square" rtlCol="0">
            <a:spAutoFit/>
          </a:bodyPr>
          <a:lstStyle/>
          <a:p>
            <a:pPr algn="ctr">
              <a:buNone/>
            </a:pPr>
            <a:r>
              <a:rPr lang="fr-FR" dirty="0"/>
              <a:t>Cette culture à laquelle nous nous identifions </a:t>
            </a:r>
          </a:p>
          <a:p>
            <a:pPr algn="ctr">
              <a:buNone/>
            </a:pPr>
            <a:r>
              <a:rPr lang="fr-FR" dirty="0"/>
              <a:t>=</a:t>
            </a:r>
          </a:p>
          <a:p>
            <a:pPr algn="ctr">
              <a:buNone/>
            </a:pPr>
            <a:r>
              <a:rPr lang="fr-FR" dirty="0"/>
              <a:t>une partie de nous-mêmes</a:t>
            </a:r>
          </a:p>
          <a:p>
            <a:pPr algn="ctr">
              <a:buNone/>
            </a:pPr>
            <a:r>
              <a:rPr lang="fr-FR" sz="3600" b="1" dirty="0">
                <a:solidFill>
                  <a:schemeClr val="accent6">
                    <a:lumMod val="75000"/>
                  </a:schemeClr>
                </a:solidFill>
              </a:rPr>
              <a:t>La culture est comme une seconde nature.</a:t>
            </a:r>
          </a:p>
        </p:txBody>
      </p:sp>
      <p:sp>
        <p:nvSpPr>
          <p:cNvPr id="5" name="ZoneTexte 4"/>
          <p:cNvSpPr txBox="1"/>
          <p:nvPr/>
        </p:nvSpPr>
        <p:spPr>
          <a:xfrm>
            <a:off x="3359697" y="5085184"/>
            <a:ext cx="6723635" cy="1077218"/>
          </a:xfrm>
          <a:prstGeom prst="rect">
            <a:avLst/>
          </a:prstGeom>
          <a:noFill/>
        </p:spPr>
        <p:txBody>
          <a:bodyPr wrap="none" rtlCol="0">
            <a:spAutoFit/>
          </a:bodyPr>
          <a:lstStyle/>
          <a:p>
            <a:r>
              <a:rPr lang="fr-FR" sz="3200" b="1" dirty="0">
                <a:solidFill>
                  <a:prstClr val="black"/>
                </a:solidFill>
              </a:rPr>
              <a:t>D’où la difficulté </a:t>
            </a:r>
          </a:p>
          <a:p>
            <a:r>
              <a:rPr lang="fr-FR" sz="3200" b="1" dirty="0">
                <a:solidFill>
                  <a:prstClr val="black"/>
                </a:solidFill>
              </a:rPr>
              <a:t>de prendre distance par rapport à elle.</a:t>
            </a:r>
          </a:p>
        </p:txBody>
      </p:sp>
      <p:sp>
        <p:nvSpPr>
          <p:cNvPr id="6" name="Flèche droite 5"/>
          <p:cNvSpPr/>
          <p:nvPr/>
        </p:nvSpPr>
        <p:spPr>
          <a:xfrm>
            <a:off x="2135560" y="5445224"/>
            <a:ext cx="978408" cy="484632"/>
          </a:xfrm>
          <a:prstGeom prst="righ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ZoneTexte 6"/>
          <p:cNvSpPr txBox="1"/>
          <p:nvPr/>
        </p:nvSpPr>
        <p:spPr>
          <a:xfrm>
            <a:off x="2063552" y="404664"/>
            <a:ext cx="8208912"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fr-FR" sz="3200" b="1" dirty="0">
                <a:solidFill>
                  <a:srgbClr val="FF0000"/>
                </a:solidFill>
              </a:rPr>
              <a:t>Si ces préjugés sont là depuis l’enfance et nous influencent de manière inconsciente, comment s’en débarrasser ? </a:t>
            </a:r>
          </a:p>
        </p:txBody>
      </p:sp>
      <p:sp>
        <p:nvSpPr>
          <p:cNvPr id="2" name="ZoneTexte 1"/>
          <p:cNvSpPr txBox="1"/>
          <p:nvPr/>
        </p:nvSpPr>
        <p:spPr>
          <a:xfrm>
            <a:off x="462136" y="1838437"/>
            <a:ext cx="2162628" cy="646331"/>
          </a:xfrm>
          <a:prstGeom prst="rect">
            <a:avLst/>
          </a:prstGeom>
          <a:noFill/>
        </p:spPr>
        <p:txBody>
          <a:bodyPr wrap="square" rtlCol="0">
            <a:spAutoFit/>
          </a:bodyPr>
          <a:lstStyle/>
          <a:p>
            <a:r>
              <a:rPr lang="fr-FR" sz="36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En effet,</a:t>
            </a:r>
          </a:p>
        </p:txBody>
      </p:sp>
    </p:spTree>
    <p:extLst>
      <p:ext uri="{BB962C8B-B14F-4D97-AF65-F5344CB8AC3E}">
        <p14:creationId xmlns:p14="http://schemas.microsoft.com/office/powerpoint/2010/main" val="420084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heckerboard(across)">
                                      <p:cBhvr>
                                        <p:cTn id="21" dur="500"/>
                                        <p:tgtEl>
                                          <p:spTgt spid="4">
                                            <p:txEl>
                                              <p:pRg st="1" end="1"/>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heckerboard(across)">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checkerboard(across)">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5" presetClass="entr" presetSubtype="1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63084" y="4160158"/>
            <a:ext cx="10363200" cy="1362075"/>
          </a:xfrm>
        </p:spPr>
        <p:txBody>
          <a:bodyPr/>
          <a:lstStyle/>
          <a:p>
            <a:pPr algn="ctr"/>
            <a:r>
              <a:rPr lang="fr-FR" dirty="0">
                <a:latin typeface="Aharoni" panose="02010803020104030203" pitchFamily="2" charset="-79"/>
                <a:cs typeface="Aharoni" panose="02010803020104030203" pitchFamily="2" charset="-79"/>
              </a:rPr>
              <a:t>Trois exemples</a:t>
            </a:r>
          </a:p>
        </p:txBody>
      </p:sp>
      <p:sp>
        <p:nvSpPr>
          <p:cNvPr id="5" name="Espace réservé du texte 4"/>
          <p:cNvSpPr>
            <a:spLocks noGrp="1"/>
          </p:cNvSpPr>
          <p:nvPr>
            <p:ph type="body" idx="1"/>
          </p:nvPr>
        </p:nvSpPr>
        <p:spPr>
          <a:xfrm>
            <a:off x="963084" y="2137456"/>
            <a:ext cx="10363200" cy="1500187"/>
          </a:xfrm>
          <a:solidFill>
            <a:srgbClr val="FFC000">
              <a:alpha val="59000"/>
            </a:srgbClr>
          </a:solidFill>
        </p:spPr>
        <p:txBody>
          <a:bodyPr>
            <a:normAutofit fontScale="92500" lnSpcReduction="10000"/>
          </a:bodyPr>
          <a:lstStyle/>
          <a:p>
            <a:pPr algn="ctr"/>
            <a:r>
              <a:rPr lang="fr-FR" sz="5400" dirty="0">
                <a:solidFill>
                  <a:schemeClr val="tx1"/>
                </a:solidFill>
                <a:latin typeface="Rockwell Extra Bold" panose="02060903040505020403" pitchFamily="18" charset="0"/>
              </a:rPr>
              <a:t>La méthode de libération à l’égard des préjugés</a:t>
            </a:r>
          </a:p>
        </p:txBody>
      </p:sp>
    </p:spTree>
    <p:extLst>
      <p:ext uri="{BB962C8B-B14F-4D97-AF65-F5344CB8AC3E}">
        <p14:creationId xmlns:p14="http://schemas.microsoft.com/office/powerpoint/2010/main" val="113423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solidFill>
            <a:srgbClr val="FFFF99"/>
          </a:solidFill>
          <a:ln>
            <a:solidFill>
              <a:schemeClr val="tx1"/>
            </a:solidFill>
          </a:ln>
        </p:spPr>
        <p:txBody>
          <a:bodyPr/>
          <a:lstStyle/>
          <a:p>
            <a:r>
              <a:rPr lang="fr-FR" b="1" dirty="0"/>
              <a:t>A. La philosophie mise en question</a:t>
            </a:r>
          </a:p>
        </p:txBody>
      </p:sp>
      <p:sp>
        <p:nvSpPr>
          <p:cNvPr id="5" name="Sous-titre 4"/>
          <p:cNvSpPr>
            <a:spLocks noGrp="1"/>
          </p:cNvSpPr>
          <p:nvPr>
            <p:ph type="subTitle" idx="1"/>
          </p:nvPr>
        </p:nvSpPr>
        <p:spPr/>
        <p:txBody>
          <a:bodyPr/>
          <a:lstStyle/>
          <a:p>
            <a:r>
              <a:rPr lang="fr-FR" i="1" dirty="0">
                <a:solidFill>
                  <a:schemeClr val="tx1"/>
                </a:solidFill>
                <a:latin typeface="Franklin Gothic Demi Cond" panose="020B0706030402020204" pitchFamily="34" charset="0"/>
              </a:rPr>
              <a:t>Idées courantes concernant la philosophie</a:t>
            </a:r>
          </a:p>
        </p:txBody>
      </p:sp>
    </p:spTree>
    <p:extLst>
      <p:ext uri="{BB962C8B-B14F-4D97-AF65-F5344CB8AC3E}">
        <p14:creationId xmlns:p14="http://schemas.microsoft.com/office/powerpoint/2010/main" val="5060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6971"/>
            <a:ext cx="2856578" cy="2815772"/>
          </a:xfrm>
          <a:prstGeom prst="rect">
            <a:avLst/>
          </a:prstGeom>
          <a:ln>
            <a:noFill/>
          </a:ln>
          <a:effectLst>
            <a:softEdge rad="112500"/>
          </a:effectLst>
        </p:spPr>
      </p:pic>
      <p:sp>
        <p:nvSpPr>
          <p:cNvPr id="6" name="ZoneTexte 5"/>
          <p:cNvSpPr txBox="1"/>
          <p:nvPr/>
        </p:nvSpPr>
        <p:spPr>
          <a:xfrm>
            <a:off x="245561" y="145143"/>
            <a:ext cx="11774069" cy="646331"/>
          </a:xfrm>
          <a:prstGeom prst="rect">
            <a:avLst/>
          </a:prstGeom>
          <a:solidFill>
            <a:srgbClr val="FFFF00"/>
          </a:solidFill>
          <a:ln>
            <a:solidFill>
              <a:schemeClr val="tx1"/>
            </a:solidFill>
          </a:ln>
        </p:spPr>
        <p:txBody>
          <a:bodyPr wrap="square" rtlCol="0">
            <a:spAutoFit/>
          </a:bodyPr>
          <a:lstStyle/>
          <a:p>
            <a:pPr algn="ctr"/>
            <a:r>
              <a:rPr lang="fr-FR" sz="3600" dirty="0">
                <a:latin typeface="Rockwell Condensed" panose="02060603050405020104" pitchFamily="18" charset="0"/>
              </a:rPr>
              <a:t>Descartes et </a:t>
            </a:r>
            <a:r>
              <a:rPr lang="fr-FR" sz="3600" b="1" dirty="0">
                <a:solidFill>
                  <a:srgbClr val="00B050"/>
                </a:solidFill>
                <a:latin typeface="Rockwell Condensed" panose="02060603050405020104" pitchFamily="18" charset="0"/>
              </a:rPr>
              <a:t>le</a:t>
            </a:r>
            <a:r>
              <a:rPr lang="fr-FR" sz="3600" dirty="0">
                <a:solidFill>
                  <a:srgbClr val="00B050"/>
                </a:solidFill>
                <a:latin typeface="Rockwell Condensed" panose="02060603050405020104" pitchFamily="18" charset="0"/>
              </a:rPr>
              <a:t> </a:t>
            </a:r>
            <a:r>
              <a:rPr lang="fr-FR" sz="3600" b="1" dirty="0">
                <a:solidFill>
                  <a:srgbClr val="00B050"/>
                </a:solidFill>
                <a:latin typeface="Rockwell Condensed" panose="02060603050405020104" pitchFamily="18" charset="0"/>
              </a:rPr>
              <a:t>doute </a:t>
            </a:r>
            <a:r>
              <a:rPr lang="fr-FR" sz="3600" b="1" dirty="0">
                <a:latin typeface="Rockwell Condensed" panose="02060603050405020104" pitchFamily="18" charset="0"/>
              </a:rPr>
              <a:t>: </a:t>
            </a:r>
            <a:r>
              <a:rPr lang="fr-FR" sz="3600" dirty="0">
                <a:latin typeface="Rockwell Condensed" panose="02060603050405020104" pitchFamily="18" charset="0"/>
              </a:rPr>
              <a:t>l’exemple du panier de pommes</a:t>
            </a:r>
          </a:p>
        </p:txBody>
      </p:sp>
      <p:sp>
        <p:nvSpPr>
          <p:cNvPr id="11" name="Rectangle 10"/>
          <p:cNvSpPr/>
          <p:nvPr/>
        </p:nvSpPr>
        <p:spPr>
          <a:xfrm>
            <a:off x="2888343" y="1039392"/>
            <a:ext cx="9131287" cy="5508624"/>
          </a:xfrm>
          <a:prstGeom prst="rect">
            <a:avLst/>
          </a:prstGeom>
          <a:noFill/>
        </p:spPr>
        <p:txBody>
          <a:bodyPr wrap="square">
            <a:spAutoFit/>
          </a:bodyPr>
          <a:lstStyle/>
          <a:p>
            <a:pPr algn="just">
              <a:lnSpc>
                <a:spcPct val="115000"/>
              </a:lnSpc>
              <a:spcAft>
                <a:spcPts val="1000"/>
              </a:spcAft>
            </a:pPr>
            <a:r>
              <a:rPr lang="fr-FR" sz="2200" dirty="0">
                <a:latin typeface="Arial Narrow" panose="020B0606020202030204" pitchFamily="34" charset="0"/>
                <a:ea typeface="Calibri" panose="020F0502020204030204" pitchFamily="34" charset="0"/>
                <a:cs typeface="Times New Roman" panose="02020603050405020304" pitchFamily="18" charset="0"/>
              </a:rPr>
              <a:t>« Je me servirai ici d’un exemple fort familier pour lui faire ici entendre la conduite de mon procédé (…). Si d’aventure il avait une corbeille pleine de pommes, et qu’il appréhendât que quelques-unes ne fussent pourries, et qu’il voulût les ôter, de peur qu’elles ne corrompissent le reste, comment s’y prendrait-il pour le  faire ? Ne commencerait-il pas tout d’abord à vider sa corbeille ; et après cela, regardant toutes ces pommes les unes après les autres, ne choisirait-il pas celles-là seules qu’il verrait n’être point gâtées ; et, laissant là les autres, ne les remettrait-il pas dans son panier ? Tout de même aussi, ceux qui n’ont jamais bien philosophé ont diverses opinions en leur esprit qu’ils ont commencé à y amasser dès leur bas âge ; et, appréhendant avec raison que la plupart ne soient pas vraies, ils tâchent de les séparer d’avec les autres, de peur que leur mélange ne les rende toutes incertaines. Et, pour ne se point tromper, ils ne sauraient mieux faire que de les rejeter une fois toutes ensemble, ni plus ni moins que si elles étaient toutes fausses et incertaines ; puis, les examinant par ordre les unes après les autres, reprendre celles-là seules qu’ils reconnaîtront être vraies et indubitables »</a:t>
            </a:r>
            <a:endParaRPr lang="fr-FR" sz="22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63" y="1039392"/>
            <a:ext cx="1966252" cy="2359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2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6070" y="174172"/>
            <a:ext cx="10784114" cy="646331"/>
          </a:xfrm>
          <a:prstGeom prst="rect">
            <a:avLst/>
          </a:prstGeom>
          <a:solidFill>
            <a:srgbClr val="FFFF00"/>
          </a:solidFill>
          <a:ln>
            <a:solidFill>
              <a:schemeClr val="tx1"/>
            </a:solidFill>
          </a:ln>
        </p:spPr>
        <p:txBody>
          <a:bodyPr wrap="square" rtlCol="0">
            <a:spAutoFit/>
          </a:bodyPr>
          <a:lstStyle/>
          <a:p>
            <a:pPr algn="ctr"/>
            <a:r>
              <a:rPr lang="fr-FR" sz="3600" dirty="0">
                <a:latin typeface="Bodoni MT Black" panose="02070A03080606020203" pitchFamily="18" charset="0"/>
              </a:rPr>
              <a:t>Epictète</a:t>
            </a:r>
            <a:r>
              <a:rPr lang="fr-FR" sz="3600" dirty="0">
                <a:latin typeface="Rockwell Condensed" panose="02060603050405020104" pitchFamily="18" charset="0"/>
              </a:rPr>
              <a:t> et </a:t>
            </a:r>
            <a:r>
              <a:rPr lang="fr-FR" sz="3600" b="1" dirty="0">
                <a:solidFill>
                  <a:srgbClr val="00B050"/>
                </a:solidFill>
                <a:latin typeface="Rockwell Condensed" panose="02060603050405020104" pitchFamily="18" charset="0"/>
              </a:rPr>
              <a:t>la</a:t>
            </a:r>
            <a:r>
              <a:rPr lang="fr-FR" sz="3600" dirty="0">
                <a:solidFill>
                  <a:srgbClr val="00B050"/>
                </a:solidFill>
                <a:latin typeface="Rockwell Condensed" panose="02060603050405020104" pitchFamily="18" charset="0"/>
              </a:rPr>
              <a:t> </a:t>
            </a:r>
            <a:r>
              <a:rPr lang="fr-FR" sz="3600" b="1" dirty="0">
                <a:solidFill>
                  <a:srgbClr val="00B050"/>
                </a:solidFill>
                <a:latin typeface="Rockwell Condensed" panose="02060603050405020104" pitchFamily="18" charset="0"/>
              </a:rPr>
              <a:t>mise à l’épreuve de nos représentations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6070" y="1482881"/>
            <a:ext cx="2600325" cy="3295650"/>
          </a:xfrm>
          <a:prstGeom prst="rect">
            <a:avLst/>
          </a:prstGeom>
          <a:ln>
            <a:noFill/>
          </a:ln>
          <a:effectLst>
            <a:outerShdw blurRad="292100" dist="139700" dir="2700000" algn="tl" rotWithShape="0">
              <a:srgbClr val="333333">
                <a:alpha val="65000"/>
              </a:srgbClr>
            </a:outerShdw>
          </a:effectLst>
        </p:spPr>
      </p:pic>
      <p:sp>
        <p:nvSpPr>
          <p:cNvPr id="7" name="Bulle ronde 6"/>
          <p:cNvSpPr/>
          <p:nvPr/>
        </p:nvSpPr>
        <p:spPr>
          <a:xfrm>
            <a:off x="3652795" y="1070835"/>
            <a:ext cx="8183789" cy="3878536"/>
          </a:xfrm>
          <a:prstGeom prst="wedgeEllipseCallout">
            <a:avLst>
              <a:gd name="adj1" fmla="val -63043"/>
              <a:gd name="adj2" fmla="val 10483"/>
            </a:avLst>
          </a:prstGeo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solidFill>
                  <a:schemeClr val="tx1"/>
                </a:solidFill>
                <a:latin typeface="Franklin Gothic Medium Cond" panose="020B0606030402020204" pitchFamily="34" charset="0"/>
              </a:rPr>
              <a:t>« La principale, la première tâche du philosophe est de mettre ses représentations à l’épreuve, d’en faire la critique, et de n’en accepter aucune sans examen. Voyez, dans le cas de la monnaie, puisque cela semble avoir de l'importance pour vous, la technique que nous avons inventée et tous les procédés auxquels a recours l’expert pour authentifier la monnaie. »</a:t>
            </a:r>
          </a:p>
        </p:txBody>
      </p:sp>
      <p:sp>
        <p:nvSpPr>
          <p:cNvPr id="8" name="ZoneTexte 7"/>
          <p:cNvSpPr txBox="1"/>
          <p:nvPr/>
        </p:nvSpPr>
        <p:spPr>
          <a:xfrm>
            <a:off x="209485" y="4836588"/>
            <a:ext cx="3473493" cy="523220"/>
          </a:xfrm>
          <a:prstGeom prst="rect">
            <a:avLst/>
          </a:prstGeom>
          <a:noFill/>
        </p:spPr>
        <p:txBody>
          <a:bodyPr wrap="square" rtlCol="0">
            <a:spAutoFit/>
          </a:bodyPr>
          <a:lstStyle/>
          <a:p>
            <a:pPr algn="ctr"/>
            <a:r>
              <a:rPr lang="fr-FR" sz="2800" dirty="0">
                <a:latin typeface="Bodoni MT Black" panose="02070A03080606020203" pitchFamily="18" charset="0"/>
              </a:rPr>
              <a:t>(55-135 </a:t>
            </a:r>
            <a:r>
              <a:rPr lang="fr-FR" sz="2800" dirty="0" err="1">
                <a:latin typeface="Bodoni MT Black" panose="02070A03080606020203" pitchFamily="18" charset="0"/>
              </a:rPr>
              <a:t>ap</a:t>
            </a:r>
            <a:r>
              <a:rPr lang="fr-FR" sz="2800" dirty="0">
                <a:latin typeface="Bodoni MT Black" panose="02070A03080606020203" pitchFamily="18" charset="0"/>
              </a:rPr>
              <a:t>. J.-C.)</a:t>
            </a:r>
          </a:p>
        </p:txBody>
      </p:sp>
      <p:sp>
        <p:nvSpPr>
          <p:cNvPr id="9" name="ZoneTexte 8"/>
          <p:cNvSpPr txBox="1"/>
          <p:nvPr/>
        </p:nvSpPr>
        <p:spPr>
          <a:xfrm>
            <a:off x="3962400" y="5199703"/>
            <a:ext cx="7467784" cy="954107"/>
          </a:xfrm>
          <a:prstGeom prst="rect">
            <a:avLst/>
          </a:prstGeom>
          <a:noFill/>
        </p:spPr>
        <p:txBody>
          <a:bodyPr wrap="square" rtlCol="0">
            <a:spAutoFit/>
          </a:bodyPr>
          <a:lstStyle/>
          <a:p>
            <a:pPr marL="457200" indent="-457200" algn="just">
              <a:buFontTx/>
              <a:buChar char="-"/>
            </a:pPr>
            <a:r>
              <a:rPr lang="fr-FR" sz="2800" dirty="0">
                <a:latin typeface="Impact" panose="020B0806030902050204" pitchFamily="34" charset="0"/>
              </a:rPr>
              <a:t>La philosophie comme autocritique</a:t>
            </a:r>
          </a:p>
          <a:p>
            <a:pPr marL="457200" indent="-457200" algn="just">
              <a:buFontTx/>
              <a:buChar char="-"/>
            </a:pPr>
            <a:r>
              <a:rPr lang="fr-FR" sz="2800" dirty="0">
                <a:latin typeface="Impact" panose="020B0806030902050204" pitchFamily="34" charset="0"/>
              </a:rPr>
              <a:t>La philosophie recherche la vérité  </a:t>
            </a:r>
          </a:p>
        </p:txBody>
      </p:sp>
    </p:spTree>
    <p:extLst>
      <p:ext uri="{BB962C8B-B14F-4D97-AF65-F5344CB8AC3E}">
        <p14:creationId xmlns:p14="http://schemas.microsoft.com/office/powerpoint/2010/main" val="328002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075841" y="4863145"/>
            <a:ext cx="5112568" cy="1815882"/>
          </a:xfrm>
          <a:prstGeom prst="rect">
            <a:avLst/>
          </a:prstGeom>
          <a:noFill/>
        </p:spPr>
        <p:txBody>
          <a:bodyPr wrap="square" rtlCol="0">
            <a:spAutoFit/>
          </a:bodyPr>
          <a:lstStyle/>
          <a:p>
            <a:pPr algn="just"/>
            <a:r>
              <a:rPr lang="fr-FR" sz="2800" dirty="0">
                <a:solidFill>
                  <a:prstClr val="black"/>
                </a:solidFill>
              </a:rPr>
              <a:t>• Nécessaire prise de distance à l’égard de ce qu’on tient habituellement pour « naturel » ou évident. </a:t>
            </a:r>
          </a:p>
        </p:txBody>
      </p:sp>
      <p:pic>
        <p:nvPicPr>
          <p:cNvPr id="1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520" r="8535" b="67977"/>
          <a:stretch/>
        </p:blipFill>
        <p:spPr bwMode="auto">
          <a:xfrm flipH="1">
            <a:off x="646070" y="1136418"/>
            <a:ext cx="2801280" cy="2732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95205" y="3998410"/>
            <a:ext cx="3503010" cy="523220"/>
          </a:xfrm>
          <a:prstGeom prst="rect">
            <a:avLst/>
          </a:prstGeom>
        </p:spPr>
        <p:txBody>
          <a:bodyPr wrap="none">
            <a:spAutoFit/>
          </a:bodyPr>
          <a:lstStyle/>
          <a:p>
            <a:pPr algn="ctr">
              <a:spcBef>
                <a:spcPct val="0"/>
              </a:spcBef>
              <a:defRPr/>
            </a:pPr>
            <a:r>
              <a:rPr lang="fr-FR" sz="2800" dirty="0">
                <a:solidFill>
                  <a:prstClr val="black"/>
                </a:solidFill>
                <a:latin typeface="Bodoni MT Black" panose="02070A03080606020203" pitchFamily="18" charset="0"/>
              </a:rPr>
              <a:t>(384-322 av. J.-C.)</a:t>
            </a:r>
          </a:p>
        </p:txBody>
      </p:sp>
      <p:sp>
        <p:nvSpPr>
          <p:cNvPr id="14" name="ZoneTexte 13"/>
          <p:cNvSpPr txBox="1"/>
          <p:nvPr/>
        </p:nvSpPr>
        <p:spPr>
          <a:xfrm>
            <a:off x="646070" y="174172"/>
            <a:ext cx="10784114" cy="646331"/>
          </a:xfrm>
          <a:prstGeom prst="rect">
            <a:avLst/>
          </a:prstGeom>
          <a:solidFill>
            <a:srgbClr val="FFFF00"/>
          </a:solidFill>
          <a:ln>
            <a:solidFill>
              <a:schemeClr val="tx1"/>
            </a:solidFill>
          </a:ln>
        </p:spPr>
        <p:txBody>
          <a:bodyPr wrap="square" rtlCol="0">
            <a:spAutoFit/>
          </a:bodyPr>
          <a:lstStyle/>
          <a:p>
            <a:pPr algn="ctr"/>
            <a:r>
              <a:rPr lang="fr-FR" sz="3600" dirty="0">
                <a:latin typeface="Bodoni MT Black" panose="02070A03080606020203" pitchFamily="18" charset="0"/>
              </a:rPr>
              <a:t>Aristote</a:t>
            </a:r>
            <a:r>
              <a:rPr lang="fr-FR" sz="3600" dirty="0">
                <a:latin typeface="Rockwell Condensed" panose="02060603050405020104" pitchFamily="18" charset="0"/>
              </a:rPr>
              <a:t> et </a:t>
            </a:r>
            <a:r>
              <a:rPr lang="fr-FR" sz="3600" b="1" dirty="0">
                <a:solidFill>
                  <a:srgbClr val="00B050"/>
                </a:solidFill>
                <a:latin typeface="Rockwell Condensed" panose="02060603050405020104" pitchFamily="18" charset="0"/>
              </a:rPr>
              <a:t>l’étonnement</a:t>
            </a:r>
          </a:p>
        </p:txBody>
      </p:sp>
      <p:sp>
        <p:nvSpPr>
          <p:cNvPr id="15" name="Bulle ronde 14"/>
          <p:cNvSpPr/>
          <p:nvPr/>
        </p:nvSpPr>
        <p:spPr>
          <a:xfrm>
            <a:off x="4305965" y="972977"/>
            <a:ext cx="6652321" cy="2278223"/>
          </a:xfrm>
          <a:prstGeom prst="wedgeEllipseCallout">
            <a:avLst>
              <a:gd name="adj1" fmla="val -79003"/>
              <a:gd name="adj2" fmla="val 9540"/>
            </a:avLst>
          </a:prstGeom>
          <a:gradFill>
            <a:gsLst>
              <a:gs pos="0">
                <a:schemeClr val="accent2">
                  <a:tint val="50000"/>
                  <a:satMod val="300000"/>
                  <a:alpha val="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latin typeface="Franklin Gothic Medium" panose="020B0603020102020204" pitchFamily="34" charset="0"/>
              </a:rPr>
              <a:t>L’étonnement est à l’origine de la démarche philosophique.</a:t>
            </a:r>
          </a:p>
        </p:txBody>
      </p:sp>
      <p:sp>
        <p:nvSpPr>
          <p:cNvPr id="16" name="ZoneTexte 15"/>
          <p:cNvSpPr txBox="1"/>
          <p:nvPr/>
        </p:nvSpPr>
        <p:spPr>
          <a:xfrm>
            <a:off x="4804228" y="3403674"/>
            <a:ext cx="5718628" cy="584775"/>
          </a:xfrm>
          <a:prstGeom prst="rect">
            <a:avLst/>
          </a:prstGeom>
          <a:noFill/>
        </p:spPr>
        <p:txBody>
          <a:bodyPr wrap="square" rtlCol="0">
            <a:spAutoFit/>
          </a:bodyPr>
          <a:lstStyle/>
          <a:p>
            <a:pPr algn="ctr"/>
            <a:r>
              <a:rPr lang="fr-FR" sz="3200" dirty="0">
                <a:latin typeface="Arial Black" panose="020B0A04020102020204" pitchFamily="34" charset="0"/>
              </a:rPr>
              <a:t>S’étonner</a:t>
            </a:r>
          </a:p>
        </p:txBody>
      </p:sp>
      <p:sp>
        <p:nvSpPr>
          <p:cNvPr id="17" name="Flèche vers le bas 16"/>
          <p:cNvSpPr/>
          <p:nvPr/>
        </p:nvSpPr>
        <p:spPr>
          <a:xfrm>
            <a:off x="7387771" y="4062941"/>
            <a:ext cx="551543" cy="8490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914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91544" y="282582"/>
            <a:ext cx="9564914" cy="1384995"/>
          </a:xfrm>
          <a:prstGeom prst="rect">
            <a:avLst/>
          </a:prstGeom>
          <a:noFill/>
        </p:spPr>
        <p:txBody>
          <a:bodyPr wrap="square" rtlCol="0">
            <a:spAutoFit/>
          </a:bodyPr>
          <a:lstStyle/>
          <a:p>
            <a:pPr algn="ctr"/>
            <a:r>
              <a:rPr lang="fr-FR" sz="2800" dirty="0">
                <a:latin typeface="Arial Black" panose="020B0A04020102020204" pitchFamily="34" charset="0"/>
              </a:rPr>
              <a:t>Comment parvenir à penser par soi-même ? Comment se libère-t-on des préjugés ?</a:t>
            </a:r>
          </a:p>
          <a:p>
            <a:pPr algn="ctr"/>
            <a:endParaRPr lang="fr-FR" sz="2800" dirty="0">
              <a:latin typeface="Arial Black" panose="020B0A04020102020204" pitchFamily="34" charset="0"/>
            </a:endParaRPr>
          </a:p>
        </p:txBody>
      </p:sp>
      <p:sp>
        <p:nvSpPr>
          <p:cNvPr id="3" name="ZoneTexte 2"/>
          <p:cNvSpPr txBox="1"/>
          <p:nvPr/>
        </p:nvSpPr>
        <p:spPr>
          <a:xfrm>
            <a:off x="205594" y="119196"/>
            <a:ext cx="1785950" cy="1390289"/>
          </a:xfrm>
          <a:prstGeom prst="rect">
            <a:avLst/>
          </a:prstGeom>
          <a:noFill/>
        </p:spPr>
        <p:txBody>
          <a:bodyPr wrap="none" rtlCol="0">
            <a:prstTxWarp prst="textCascadeUp">
              <a:avLst/>
            </a:prstTxWarp>
            <a:spAutoFit/>
          </a:bodyPr>
          <a:lstStyle/>
          <a:p>
            <a:r>
              <a:rPr lang="fr-FR" sz="3200" b="1" dirty="0">
                <a:solidFill>
                  <a:srgbClr val="C00000"/>
                </a:solidFill>
              </a:rPr>
              <a:t>Question </a:t>
            </a:r>
          </a:p>
          <a:p>
            <a:r>
              <a:rPr lang="fr-FR" sz="3200" b="1" dirty="0">
                <a:solidFill>
                  <a:srgbClr val="C00000"/>
                </a:solidFill>
              </a:rPr>
              <a:t>de départ</a:t>
            </a:r>
            <a:endParaRPr lang="fr-FR" b="1" dirty="0">
              <a:solidFill>
                <a:srgbClr val="C00000"/>
              </a:solidFill>
            </a:endParaRPr>
          </a:p>
        </p:txBody>
      </p:sp>
      <p:sp>
        <p:nvSpPr>
          <p:cNvPr id="4" name="ZoneTexte 3"/>
          <p:cNvSpPr txBox="1"/>
          <p:nvPr/>
        </p:nvSpPr>
        <p:spPr>
          <a:xfrm>
            <a:off x="1991544" y="1667577"/>
            <a:ext cx="9286056" cy="646331"/>
          </a:xfrm>
          <a:prstGeom prst="rect">
            <a:avLst/>
          </a:prstGeom>
          <a:noFill/>
        </p:spPr>
        <p:txBody>
          <a:bodyPr wrap="square" rtlCol="0">
            <a:spAutoFit/>
          </a:bodyPr>
          <a:lstStyle/>
          <a:p>
            <a:r>
              <a:rPr lang="fr-FR" sz="3600" dirty="0">
                <a:latin typeface="Franklin Gothic Medium" panose="020B0603020102020204" pitchFamily="34" charset="0"/>
              </a:rPr>
              <a:t>Par une </a:t>
            </a:r>
            <a:r>
              <a:rPr lang="fr-FR" sz="3600" b="1" dirty="0">
                <a:latin typeface="Franklin Gothic Medium" panose="020B0603020102020204" pitchFamily="34" charset="0"/>
              </a:rPr>
              <a:t>réflexion </a:t>
            </a:r>
            <a:r>
              <a:rPr lang="fr-FR" sz="3600" b="1" dirty="0">
                <a:solidFill>
                  <a:srgbClr val="FF0000"/>
                </a:solidFill>
                <a:latin typeface="Franklin Gothic Medium" panose="020B0603020102020204" pitchFamily="34" charset="0"/>
              </a:rPr>
              <a:t>critique</a:t>
            </a:r>
          </a:p>
        </p:txBody>
      </p:sp>
      <p:sp>
        <p:nvSpPr>
          <p:cNvPr id="5" name="Flèche droite 4"/>
          <p:cNvSpPr/>
          <p:nvPr/>
        </p:nvSpPr>
        <p:spPr>
          <a:xfrm>
            <a:off x="928914" y="1802056"/>
            <a:ext cx="914400" cy="377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82171" y="2894480"/>
            <a:ext cx="10772687" cy="523220"/>
          </a:xfrm>
          <a:prstGeom prst="rect">
            <a:avLst/>
          </a:prstGeom>
          <a:noFill/>
        </p:spPr>
        <p:txBody>
          <a:bodyPr wrap="square" rtlCol="0">
            <a:spAutoFit/>
          </a:bodyPr>
          <a:lstStyle/>
          <a:p>
            <a:r>
              <a:rPr lang="fr-FR" sz="2800" i="1" dirty="0">
                <a:latin typeface="Arial Narrow" panose="020B0606020202030204" pitchFamily="34" charset="0"/>
              </a:rPr>
              <a:t>Faire de la philosophie</a:t>
            </a:r>
            <a:r>
              <a:rPr lang="fr-FR" sz="2800" dirty="0">
                <a:latin typeface="Arial Narrow" panose="020B0606020202030204" pitchFamily="34" charset="0"/>
              </a:rPr>
              <a:t>, c’est… </a:t>
            </a:r>
          </a:p>
        </p:txBody>
      </p:sp>
      <p:sp>
        <p:nvSpPr>
          <p:cNvPr id="7" name="ZoneTexte 6"/>
          <p:cNvSpPr txBox="1"/>
          <p:nvPr/>
        </p:nvSpPr>
        <p:spPr>
          <a:xfrm>
            <a:off x="2274571" y="3894754"/>
            <a:ext cx="7420972" cy="1569660"/>
          </a:xfrm>
          <a:prstGeom prst="rect">
            <a:avLst/>
          </a:prstGeom>
          <a:solidFill>
            <a:srgbClr val="FFC000"/>
          </a:solidFill>
        </p:spPr>
        <p:txBody>
          <a:bodyPr wrap="square" rtlCol="0">
            <a:spAutoFit/>
          </a:bodyPr>
          <a:lstStyle/>
          <a:p>
            <a:r>
              <a:rPr lang="fr-FR" sz="3200" dirty="0">
                <a:latin typeface="Arial Narrow" panose="020B0606020202030204" pitchFamily="34" charset="0"/>
              </a:rPr>
              <a:t>▪ </a:t>
            </a:r>
            <a:r>
              <a:rPr lang="fr-FR" sz="3200" b="1" dirty="0">
                <a:latin typeface="Arial Narrow" panose="020B0606020202030204" pitchFamily="34" charset="0"/>
              </a:rPr>
              <a:t>douter</a:t>
            </a:r>
            <a:r>
              <a:rPr lang="fr-FR" sz="3200" dirty="0">
                <a:latin typeface="Arial Narrow" panose="020B0606020202030204" pitchFamily="34" charset="0"/>
              </a:rPr>
              <a:t> de ce que nous tenons pour évident</a:t>
            </a:r>
          </a:p>
          <a:p>
            <a:r>
              <a:rPr lang="fr-FR" sz="3200" dirty="0">
                <a:latin typeface="Arial Narrow" panose="020B0606020202030204" pitchFamily="34" charset="0"/>
              </a:rPr>
              <a:t>▪ </a:t>
            </a:r>
            <a:r>
              <a:rPr lang="fr-FR" sz="3200" b="1" dirty="0">
                <a:latin typeface="Arial Narrow" panose="020B0606020202030204" pitchFamily="34" charset="0"/>
              </a:rPr>
              <a:t>analyser</a:t>
            </a:r>
            <a:r>
              <a:rPr lang="fr-FR" sz="3200" dirty="0">
                <a:latin typeface="Arial Narrow" panose="020B0606020202030204" pitchFamily="34" charset="0"/>
              </a:rPr>
              <a:t> et questionner ses propres certitudes</a:t>
            </a:r>
          </a:p>
          <a:p>
            <a:r>
              <a:rPr lang="fr-FR" sz="3200" dirty="0">
                <a:latin typeface="Arial Narrow" panose="020B0606020202030204" pitchFamily="34" charset="0"/>
              </a:rPr>
              <a:t>▪ savoir </a:t>
            </a:r>
            <a:r>
              <a:rPr lang="fr-FR" sz="3200" b="1" dirty="0">
                <a:latin typeface="Arial Narrow" panose="020B0606020202030204" pitchFamily="34" charset="0"/>
              </a:rPr>
              <a:t>s’étonner</a:t>
            </a:r>
            <a:r>
              <a:rPr lang="fr-FR" sz="3200" dirty="0">
                <a:latin typeface="Arial Narrow" panose="020B0606020202030204" pitchFamily="34" charset="0"/>
              </a:rPr>
              <a:t> de ce qui nous paraît normal </a:t>
            </a:r>
          </a:p>
        </p:txBody>
      </p:sp>
    </p:spTree>
    <p:extLst>
      <p:ext uri="{BB962C8B-B14F-4D97-AF65-F5344CB8AC3E}">
        <p14:creationId xmlns:p14="http://schemas.microsoft.com/office/powerpoint/2010/main" val="40383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914400" y="490312"/>
            <a:ext cx="10363200" cy="1470025"/>
          </a:xfrm>
          <a:solidFill>
            <a:srgbClr val="FFFF99"/>
          </a:solidFill>
          <a:ln>
            <a:solidFill>
              <a:schemeClr val="tx1"/>
            </a:solidFill>
          </a:ln>
        </p:spPr>
        <p:txBody>
          <a:bodyPr>
            <a:normAutofit/>
          </a:bodyPr>
          <a:lstStyle/>
          <a:p>
            <a:r>
              <a:rPr lang="fr-FR" dirty="0">
                <a:latin typeface="Arial Black" panose="020B0A04020102020204" pitchFamily="34" charset="0"/>
              </a:rPr>
              <a:t>D. Le sens de la démarche philosophique </a:t>
            </a:r>
          </a:p>
        </p:txBody>
      </p:sp>
      <p:sp>
        <p:nvSpPr>
          <p:cNvPr id="5" name="Sous-titre 4"/>
          <p:cNvSpPr>
            <a:spLocks noGrp="1"/>
          </p:cNvSpPr>
          <p:nvPr>
            <p:ph type="subTitle" idx="1"/>
          </p:nvPr>
        </p:nvSpPr>
        <p:spPr>
          <a:xfrm>
            <a:off x="1828800" y="2129971"/>
            <a:ext cx="8534400" cy="1752600"/>
          </a:xfrm>
        </p:spPr>
        <p:txBody>
          <a:bodyPr/>
          <a:lstStyle/>
          <a:p>
            <a:r>
              <a:rPr lang="fr-FR" i="1" dirty="0">
                <a:solidFill>
                  <a:schemeClr val="tx1"/>
                </a:solidFill>
                <a:latin typeface="Franklin Gothic Demi Cond" panose="020B0706030402020204" pitchFamily="34" charset="0"/>
              </a:rPr>
              <a:t>Socrate et sa méthode</a:t>
            </a:r>
          </a:p>
          <a:p>
            <a:r>
              <a:rPr lang="fr-FR" i="1" dirty="0">
                <a:solidFill>
                  <a:schemeClr val="tx1"/>
                </a:solidFill>
                <a:latin typeface="Footlight MT Light" pitchFamily="18" charset="0"/>
              </a:rPr>
              <a:t>(introduction à l’œuvre choisie pour le Bac : </a:t>
            </a:r>
          </a:p>
          <a:p>
            <a:r>
              <a:rPr lang="fr-FR" b="1" dirty="0">
                <a:solidFill>
                  <a:schemeClr val="tx1"/>
                </a:solidFill>
                <a:latin typeface="Footlight MT Light" pitchFamily="18" charset="0"/>
              </a:rPr>
              <a:t>Gorgias</a:t>
            </a:r>
            <a:r>
              <a:rPr lang="fr-FR" i="1" dirty="0">
                <a:solidFill>
                  <a:schemeClr val="tx1"/>
                </a:solidFill>
                <a:latin typeface="Footlight MT Light" pitchFamily="18" charset="0"/>
              </a:rPr>
              <a:t> de Platon)</a:t>
            </a:r>
          </a:p>
        </p:txBody>
      </p:sp>
      <p:pic>
        <p:nvPicPr>
          <p:cNvPr id="13314" name="Picture 2" descr="http://ecx.images-amazon.com/images/I/51bwZGQA%2BCL._SX303_BO1,204,203,200_.jpg"/>
          <p:cNvPicPr>
            <a:picLocks noChangeAspect="1" noChangeArrowheads="1"/>
          </p:cNvPicPr>
          <p:nvPr/>
        </p:nvPicPr>
        <p:blipFill>
          <a:blip r:embed="rId2" cstate="print"/>
          <a:srcRect/>
          <a:stretch>
            <a:fillRect/>
          </a:stretch>
        </p:blipFill>
        <p:spPr bwMode="auto">
          <a:xfrm rot="21302609">
            <a:off x="160863" y="2612632"/>
            <a:ext cx="2337832" cy="3824846"/>
          </a:xfrm>
          <a:prstGeom prst="rect">
            <a:avLst/>
          </a:prstGeom>
          <a:ln>
            <a:noFill/>
          </a:ln>
          <a:effectLst>
            <a:softEdge rad="112500"/>
          </a:effectLst>
        </p:spPr>
      </p:pic>
    </p:spTree>
    <p:extLst>
      <p:ext uri="{BB962C8B-B14F-4D97-AF65-F5344CB8AC3E}">
        <p14:creationId xmlns:p14="http://schemas.microsoft.com/office/powerpoint/2010/main" val="177468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checkerboard(across)">
                                      <p:cBhvr>
                                        <p:cTn id="18"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478972" y="21181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accent6">
                    <a:lumMod val="75000"/>
                  </a:schemeClr>
                </a:solidFill>
                <a:effectLst>
                  <a:reflection blurRad="6350" stA="55000" endA="300" endPos="45500" dir="5400000" sy="-100000" algn="bl" rotWithShape="0"/>
                </a:effectLst>
                <a:latin typeface="Copperplate Gothic Bold" panose="020E0705020206020404" pitchFamily="34" charset="0"/>
                <a:cs typeface="Times New Roman" pitchFamily="18" charset="0"/>
              </a:rPr>
              <a:t>Qui est SOCRATE ? </a:t>
            </a:r>
            <a:endParaRPr lang="fr-FR" dirty="0">
              <a:effectLst>
                <a:reflection blurRad="6350" stA="55000" endA="300" endPos="45500" dir="5400000" sy="-100000" algn="bl" rotWithShape="0"/>
              </a:effectLst>
              <a:latin typeface="Copperplate Gothic Bold" panose="020E0705020206020404" pitchFamily="34" charset="0"/>
              <a:cs typeface="Times New Roman" pitchFamily="18" charset="0"/>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t="25213" r="23390"/>
          <a:stretch/>
        </p:blipFill>
        <p:spPr>
          <a:xfrm flipH="1">
            <a:off x="810401" y="1354819"/>
            <a:ext cx="4518742" cy="3634918"/>
          </a:xfrm>
          <a:prstGeom prst="rect">
            <a:avLst/>
          </a:prstGeom>
        </p:spPr>
      </p:pic>
      <p:sp>
        <p:nvSpPr>
          <p:cNvPr id="8" name="ZoneTexte 7"/>
          <p:cNvSpPr txBox="1"/>
          <p:nvPr/>
        </p:nvSpPr>
        <p:spPr>
          <a:xfrm>
            <a:off x="5660571" y="1354819"/>
            <a:ext cx="5675086" cy="5016758"/>
          </a:xfrm>
          <a:prstGeom prst="rect">
            <a:avLst/>
          </a:prstGeom>
          <a:noFill/>
        </p:spPr>
        <p:txBody>
          <a:bodyPr wrap="square" rtlCol="0">
            <a:spAutoFit/>
          </a:bodyPr>
          <a:lstStyle/>
          <a:p>
            <a:pPr algn="just"/>
            <a:r>
              <a:rPr lang="fr-FR" sz="3200" dirty="0">
                <a:latin typeface="Arial Narrow" panose="020B0606020202030204" pitchFamily="34" charset="0"/>
              </a:rPr>
              <a:t>▪ Né en 470 av. J.C., près d’Athènes</a:t>
            </a:r>
          </a:p>
          <a:p>
            <a:pPr algn="just"/>
            <a:r>
              <a:rPr lang="fr-FR" sz="3200" dirty="0">
                <a:latin typeface="Arial Narrow" panose="020B0606020202030204" pitchFamily="34" charset="0"/>
              </a:rPr>
              <a:t>▪ En 420 av. J.C., son ami </a:t>
            </a:r>
            <a:r>
              <a:rPr lang="fr-FR" sz="3200" dirty="0" err="1">
                <a:latin typeface="Arial Narrow" panose="020B0606020202030204" pitchFamily="34" charset="0"/>
              </a:rPr>
              <a:t>Chéréphon</a:t>
            </a:r>
            <a:r>
              <a:rPr lang="fr-FR" sz="3200" dirty="0">
                <a:latin typeface="Arial Narrow" panose="020B0606020202030204" pitchFamily="34" charset="0"/>
              </a:rPr>
              <a:t> va consulter l’oracle de Delphes (la Pythie)</a:t>
            </a:r>
          </a:p>
          <a:p>
            <a:pPr algn="just"/>
            <a:r>
              <a:rPr lang="fr-FR" sz="3200" dirty="0">
                <a:latin typeface="Arial Narrow" panose="020B0606020202030204" pitchFamily="34" charset="0"/>
              </a:rPr>
              <a:t>Elle lui apprend que Socrate serait l’homme le plus sage et le plus savant de toute la Grèce</a:t>
            </a:r>
          </a:p>
          <a:p>
            <a:pPr algn="just"/>
            <a:r>
              <a:rPr lang="fr-FR" sz="3200" dirty="0">
                <a:latin typeface="Calibri" panose="020F0502020204030204" pitchFamily="34" charset="0"/>
              </a:rPr>
              <a:t>▪ </a:t>
            </a:r>
            <a:r>
              <a:rPr lang="fr-FR" sz="3200" dirty="0">
                <a:latin typeface="Arial Narrow" panose="020B0606020202030204" pitchFamily="34" charset="0"/>
              </a:rPr>
              <a:t>En réaction à cet oracle, Socrate commence à questionner ses concitoyens</a:t>
            </a:r>
          </a:p>
        </p:txBody>
      </p:sp>
      <p:sp>
        <p:nvSpPr>
          <p:cNvPr id="10" name="Rectangle 9"/>
          <p:cNvSpPr/>
          <p:nvPr/>
        </p:nvSpPr>
        <p:spPr>
          <a:xfrm>
            <a:off x="810401" y="5024741"/>
            <a:ext cx="4518742" cy="1107996"/>
          </a:xfrm>
          <a:prstGeom prst="rect">
            <a:avLst/>
          </a:prstGeom>
        </p:spPr>
        <p:txBody>
          <a:bodyPr wrap="square">
            <a:spAutoFit/>
          </a:bodyPr>
          <a:lstStyle/>
          <a:p>
            <a:pPr algn="ctr"/>
            <a:r>
              <a:rPr lang="fr-FR" sz="2200" b="1" dirty="0">
                <a:latin typeface="Garamond" panose="02020404030301010803" pitchFamily="18" charset="0"/>
              </a:rPr>
              <a:t>Socrate</a:t>
            </a:r>
            <a:r>
              <a:rPr lang="fr-FR" sz="2200" dirty="0">
                <a:latin typeface="Garamond" panose="02020404030301010803" pitchFamily="18" charset="0"/>
              </a:rPr>
              <a:t> (470-399 av. J.-C.)</a:t>
            </a:r>
          </a:p>
          <a:p>
            <a:pPr algn="ctr"/>
            <a:r>
              <a:rPr lang="fr-FR" sz="2200" i="1" dirty="0">
                <a:latin typeface="Garamond" panose="02020404030301010803" pitchFamily="18" charset="0"/>
              </a:rPr>
              <a:t> </a:t>
            </a:r>
            <a:r>
              <a:rPr lang="fr-FR" sz="2200" dirty="0">
                <a:latin typeface="Garamond" panose="02020404030301010803" pitchFamily="18" charset="0"/>
              </a:rPr>
              <a:t>extrait du tableau </a:t>
            </a:r>
            <a:r>
              <a:rPr lang="fr-FR" sz="2200" i="1" dirty="0">
                <a:latin typeface="Garamond" panose="02020404030301010803" pitchFamily="18" charset="0"/>
              </a:rPr>
              <a:t>Alcibiade recevant les leçons de Socrate</a:t>
            </a:r>
            <a:r>
              <a:rPr lang="fr-FR" sz="2200" dirty="0">
                <a:latin typeface="Garamond" panose="02020404030301010803" pitchFamily="18" charset="0"/>
              </a:rPr>
              <a:t> de F.-A. Vincent (1777)</a:t>
            </a:r>
          </a:p>
        </p:txBody>
      </p:sp>
    </p:spTree>
    <p:extLst>
      <p:ext uri="{BB962C8B-B14F-4D97-AF65-F5344CB8AC3E}">
        <p14:creationId xmlns:p14="http://schemas.microsoft.com/office/powerpoint/2010/main" val="84020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886" y="1037274"/>
            <a:ext cx="8421998" cy="5472384"/>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48230" t="26260" r="25578" b="48442"/>
          <a:stretch/>
        </p:blipFill>
        <p:spPr>
          <a:xfrm>
            <a:off x="7049199" y="1291772"/>
            <a:ext cx="4671684" cy="2931886"/>
          </a:xfrm>
          <a:prstGeom prst="rect">
            <a:avLst/>
          </a:prstGeom>
        </p:spPr>
      </p:pic>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21225" t="43907" r="67439" b="39442"/>
          <a:stretch/>
        </p:blipFill>
        <p:spPr>
          <a:xfrm>
            <a:off x="3439886" y="2104570"/>
            <a:ext cx="3239442" cy="3084287"/>
          </a:xfrm>
          <a:prstGeom prst="rect">
            <a:avLst/>
          </a:prstGeom>
        </p:spPr>
      </p:pic>
      <p:sp>
        <p:nvSpPr>
          <p:cNvPr id="5" name="ZoneTexte 4"/>
          <p:cNvSpPr txBox="1"/>
          <p:nvPr/>
        </p:nvSpPr>
        <p:spPr>
          <a:xfrm>
            <a:off x="174171" y="211239"/>
            <a:ext cx="10798629" cy="584775"/>
          </a:xfrm>
          <a:prstGeom prst="rect">
            <a:avLst/>
          </a:prstGeom>
          <a:noFill/>
        </p:spPr>
        <p:txBody>
          <a:bodyPr wrap="square" rtlCol="0">
            <a:spAutoFit/>
          </a:bodyPr>
          <a:lstStyle/>
          <a:p>
            <a:pPr algn="just"/>
            <a:r>
              <a:rPr lang="fr-FR" sz="3200" dirty="0">
                <a:latin typeface="Arial Narrow" panose="020B0606020202030204" pitchFamily="34" charset="0"/>
              </a:rPr>
              <a:t>▪ En 399 av. J.C., il est condamné à mort par le Tribunal d’Athènes</a:t>
            </a:r>
          </a:p>
        </p:txBody>
      </p:sp>
      <p:sp>
        <p:nvSpPr>
          <p:cNvPr id="6" name="ZoneTexte 5"/>
          <p:cNvSpPr txBox="1"/>
          <p:nvPr/>
        </p:nvSpPr>
        <p:spPr>
          <a:xfrm>
            <a:off x="225215" y="1066303"/>
            <a:ext cx="2844800" cy="830997"/>
          </a:xfrm>
          <a:prstGeom prst="rect">
            <a:avLst/>
          </a:prstGeom>
          <a:noFill/>
        </p:spPr>
        <p:txBody>
          <a:bodyPr wrap="square" rtlCol="0">
            <a:spAutoFit/>
          </a:bodyPr>
          <a:lstStyle/>
          <a:p>
            <a:r>
              <a:rPr lang="fr-FR" sz="2400" dirty="0">
                <a:latin typeface="Arial Rounded MT Bold" panose="020F0704030504030204" pitchFamily="34" charset="0"/>
              </a:rPr>
              <a:t>Socrate n’a rien écrit. </a:t>
            </a:r>
          </a:p>
        </p:txBody>
      </p:sp>
      <p:sp>
        <p:nvSpPr>
          <p:cNvPr id="7" name="Rectangle 6"/>
          <p:cNvSpPr/>
          <p:nvPr/>
        </p:nvSpPr>
        <p:spPr>
          <a:xfrm>
            <a:off x="250885" y="2167589"/>
            <a:ext cx="2819130" cy="2308324"/>
          </a:xfrm>
          <a:prstGeom prst="rect">
            <a:avLst/>
          </a:prstGeom>
        </p:spPr>
        <p:txBody>
          <a:bodyPr wrap="square">
            <a:spAutoFit/>
          </a:bodyPr>
          <a:lstStyle/>
          <a:p>
            <a:r>
              <a:rPr lang="fr-FR" sz="2400" dirty="0">
                <a:latin typeface="Arial Rounded MT Bold" panose="020F0704030504030204" pitchFamily="34" charset="0"/>
              </a:rPr>
              <a:t>Tout ce qu’on sait de lui, on le doit à son élève Platon qui le met en scène dans ses Dialogues. </a:t>
            </a:r>
          </a:p>
        </p:txBody>
      </p:sp>
      <p:sp>
        <p:nvSpPr>
          <p:cNvPr id="8" name="ZoneTexte 7"/>
          <p:cNvSpPr txBox="1"/>
          <p:nvPr/>
        </p:nvSpPr>
        <p:spPr>
          <a:xfrm>
            <a:off x="396028" y="5740217"/>
            <a:ext cx="3043858" cy="769441"/>
          </a:xfrm>
          <a:prstGeom prst="rect">
            <a:avLst/>
          </a:prstGeom>
          <a:noFill/>
        </p:spPr>
        <p:txBody>
          <a:bodyPr wrap="square" rtlCol="0">
            <a:spAutoFit/>
          </a:bodyPr>
          <a:lstStyle/>
          <a:p>
            <a:r>
              <a:rPr lang="fr-FR" sz="2200" dirty="0">
                <a:latin typeface="Garamond" panose="02020404030301010803" pitchFamily="18" charset="0"/>
              </a:rPr>
              <a:t>Jacques-Louis David, </a:t>
            </a:r>
            <a:r>
              <a:rPr lang="fr-FR" sz="2200" i="1" dirty="0">
                <a:latin typeface="Garamond" panose="02020404030301010803" pitchFamily="18" charset="0"/>
              </a:rPr>
              <a:t>La Mort de Socrate</a:t>
            </a:r>
            <a:r>
              <a:rPr lang="fr-FR" sz="2200" dirty="0">
                <a:latin typeface="Garamond" panose="02020404030301010803" pitchFamily="18" charset="0"/>
              </a:rPr>
              <a:t> (1787)</a:t>
            </a:r>
          </a:p>
        </p:txBody>
      </p:sp>
    </p:spTree>
    <p:extLst>
      <p:ext uri="{BB962C8B-B14F-4D97-AF65-F5344CB8AC3E}">
        <p14:creationId xmlns:p14="http://schemas.microsoft.com/office/powerpoint/2010/main" val="9482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8972" y="21181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chemeClr val="accent6">
                    <a:lumMod val="75000"/>
                  </a:schemeClr>
                </a:solidFill>
                <a:effectLst>
                  <a:reflection blurRad="6350" stA="55000" endA="300" endPos="45500" dir="5400000" sy="-100000" algn="bl" rotWithShape="0"/>
                </a:effectLst>
                <a:latin typeface="Copperplate Gothic Bold" panose="020E0705020206020404" pitchFamily="34" charset="0"/>
                <a:cs typeface="Times New Roman" pitchFamily="18" charset="0"/>
              </a:rPr>
              <a:t>Que fait SOCRATE ? </a:t>
            </a:r>
            <a:endParaRPr lang="fr-FR" dirty="0">
              <a:effectLst>
                <a:reflection blurRad="6350" stA="55000" endA="300" endPos="45500" dir="5400000" sy="-100000" algn="bl" rotWithShape="0"/>
              </a:effectLst>
              <a:latin typeface="Copperplate Gothic Bold" panose="020E0705020206020404" pitchFamily="34" charset="0"/>
              <a:cs typeface="Times New Roman" pitchFamily="18" charset="0"/>
            </a:endParaRPr>
          </a:p>
        </p:txBody>
      </p:sp>
      <p:pic>
        <p:nvPicPr>
          <p:cNvPr id="3" name="Espace réservé du contenu 9" descr="socrate.jpg"/>
          <p:cNvPicPr>
            <a:picLocks noChangeAspect="1"/>
          </p:cNvPicPr>
          <p:nvPr/>
        </p:nvPicPr>
        <p:blipFill>
          <a:blip r:embed="rId2" cstate="print"/>
          <a:stretch>
            <a:fillRect/>
          </a:stretch>
        </p:blipFill>
        <p:spPr>
          <a:xfrm>
            <a:off x="478972" y="2069232"/>
            <a:ext cx="3649486" cy="3649486"/>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4470399" y="1354819"/>
            <a:ext cx="7257143" cy="45243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571500" indent="-571500" algn="just">
              <a:buFontTx/>
              <a:buChar char="-"/>
            </a:pPr>
            <a:r>
              <a:rPr lang="fr-FR" sz="3600" dirty="0">
                <a:solidFill>
                  <a:prstClr val="black"/>
                </a:solidFill>
              </a:rPr>
              <a:t>La </a:t>
            </a:r>
            <a:r>
              <a:rPr lang="fr-FR" sz="3600" b="1" dirty="0">
                <a:solidFill>
                  <a:srgbClr val="002060"/>
                </a:solidFill>
              </a:rPr>
              <a:t>dialectique</a:t>
            </a:r>
          </a:p>
          <a:p>
            <a:pPr algn="just"/>
            <a:endParaRPr lang="fr-FR" sz="3600" dirty="0">
              <a:solidFill>
                <a:prstClr val="black"/>
              </a:solidFill>
            </a:endParaRPr>
          </a:p>
          <a:p>
            <a:pPr algn="just">
              <a:buFontTx/>
              <a:buChar char="-"/>
            </a:pPr>
            <a:r>
              <a:rPr lang="fr-FR" sz="3600" dirty="0">
                <a:solidFill>
                  <a:prstClr val="black"/>
                </a:solidFill>
              </a:rPr>
              <a:t> L’</a:t>
            </a:r>
            <a:r>
              <a:rPr lang="fr-FR" sz="3600" b="1" dirty="0">
                <a:solidFill>
                  <a:srgbClr val="002060"/>
                </a:solidFill>
              </a:rPr>
              <a:t>ironie</a:t>
            </a:r>
          </a:p>
          <a:p>
            <a:pPr algn="just"/>
            <a:endParaRPr lang="fr-FR" sz="3600" dirty="0">
              <a:solidFill>
                <a:prstClr val="black"/>
              </a:solidFill>
            </a:endParaRPr>
          </a:p>
          <a:p>
            <a:pPr algn="just">
              <a:buFontTx/>
              <a:buChar char="-"/>
            </a:pPr>
            <a:r>
              <a:rPr lang="fr-FR" sz="3600" dirty="0">
                <a:solidFill>
                  <a:prstClr val="black"/>
                </a:solidFill>
              </a:rPr>
              <a:t>La </a:t>
            </a:r>
            <a:r>
              <a:rPr lang="fr-FR" sz="3600" b="1" dirty="0">
                <a:solidFill>
                  <a:srgbClr val="002060"/>
                </a:solidFill>
              </a:rPr>
              <a:t>maïeutique</a:t>
            </a:r>
          </a:p>
          <a:p>
            <a:pPr algn="just">
              <a:buFontTx/>
              <a:buChar char="-"/>
            </a:pPr>
            <a:endParaRPr lang="fr-FR" sz="3600" dirty="0">
              <a:solidFill>
                <a:prstClr val="black"/>
              </a:solidFill>
            </a:endParaRPr>
          </a:p>
          <a:p>
            <a:pPr algn="just">
              <a:buFontTx/>
              <a:buChar char="-"/>
            </a:pPr>
            <a:r>
              <a:rPr lang="fr-FR" sz="3600" dirty="0">
                <a:solidFill>
                  <a:prstClr val="black"/>
                </a:solidFill>
              </a:rPr>
              <a:t> L’</a:t>
            </a:r>
            <a:r>
              <a:rPr lang="fr-FR" sz="3600" b="1" dirty="0">
                <a:solidFill>
                  <a:srgbClr val="002060"/>
                </a:solidFill>
              </a:rPr>
              <a:t>ignorance socratique </a:t>
            </a:r>
            <a:r>
              <a:rPr lang="fr-FR" sz="3600" dirty="0">
                <a:solidFill>
                  <a:prstClr val="black"/>
                </a:solidFill>
              </a:rPr>
              <a:t>: </a:t>
            </a:r>
            <a:r>
              <a:rPr lang="fr-FR" sz="3600" b="1" dirty="0">
                <a:solidFill>
                  <a:srgbClr val="002060"/>
                </a:solidFill>
              </a:rPr>
              <a:t>« Tout ce que je sais, c’est que je ne sais rien »</a:t>
            </a:r>
          </a:p>
        </p:txBody>
      </p:sp>
    </p:spTree>
    <p:extLst>
      <p:ext uri="{BB962C8B-B14F-4D97-AF65-F5344CB8AC3E}">
        <p14:creationId xmlns:p14="http://schemas.microsoft.com/office/powerpoint/2010/main" val="32235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checkerboard(across)">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heckerboard(across)">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checkerboard(across)">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checkerboard(across)">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checkerboard(across)">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0" y="435429"/>
            <a:ext cx="11422743" cy="430887"/>
          </a:xfrm>
          <a:prstGeom prst="rect">
            <a:avLst/>
          </a:prstGeom>
          <a:noFill/>
        </p:spPr>
        <p:txBody>
          <a:bodyPr wrap="square" rtlCol="0">
            <a:spAutoFit/>
          </a:bodyPr>
          <a:lstStyle/>
          <a:p>
            <a:r>
              <a:rPr lang="fr-FR" sz="2200" dirty="0">
                <a:latin typeface="Aharoni" panose="02010803020104030203" pitchFamily="2" charset="-79"/>
                <a:cs typeface="Aharoni" panose="02010803020104030203" pitchFamily="2" charset="-79"/>
              </a:rPr>
              <a:t>La démarche philosophique de Socrate (schéma) </a:t>
            </a:r>
          </a:p>
        </p:txBody>
      </p:sp>
      <p:pic>
        <p:nvPicPr>
          <p:cNvPr id="3" name="Espace réservé du contenu 9" descr="socrate.jpg"/>
          <p:cNvPicPr>
            <a:picLocks noChangeAspect="1"/>
          </p:cNvPicPr>
          <p:nvPr/>
        </p:nvPicPr>
        <p:blipFill>
          <a:blip r:embed="rId2" cstate="print"/>
          <a:stretch>
            <a:fillRect/>
          </a:stretch>
        </p:blipFill>
        <p:spPr>
          <a:xfrm>
            <a:off x="833715" y="2148115"/>
            <a:ext cx="2475542" cy="2475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llipse 3"/>
          <p:cNvSpPr/>
          <p:nvPr/>
        </p:nvSpPr>
        <p:spPr>
          <a:xfrm>
            <a:off x="4499427" y="1117601"/>
            <a:ext cx="2583543"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dialectique</a:t>
            </a:r>
          </a:p>
        </p:txBody>
      </p:sp>
      <p:sp>
        <p:nvSpPr>
          <p:cNvPr id="5" name="Flèche droite 4"/>
          <p:cNvSpPr/>
          <p:nvPr/>
        </p:nvSpPr>
        <p:spPr>
          <a:xfrm rot="20031192">
            <a:off x="3309257" y="2264228"/>
            <a:ext cx="1132114" cy="725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302171" y="279443"/>
            <a:ext cx="3425372" cy="1107996"/>
          </a:xfrm>
          <a:prstGeom prst="rect">
            <a:avLst/>
          </a:prstGeom>
          <a:noFill/>
        </p:spPr>
        <p:txBody>
          <a:bodyPr wrap="square" rtlCol="0">
            <a:spAutoFit/>
          </a:bodyPr>
          <a:lstStyle/>
          <a:p>
            <a:pPr algn="just"/>
            <a:r>
              <a:rPr lang="fr-FR" sz="2200" dirty="0">
                <a:latin typeface="Baskerville Old Face" panose="02020602080505020303" pitchFamily="18" charset="0"/>
              </a:rPr>
              <a:t>Connaître l’opinion de ses interlocuteurs sur tel ou tel sujet</a:t>
            </a:r>
          </a:p>
        </p:txBody>
      </p:sp>
      <p:cxnSp>
        <p:nvCxnSpPr>
          <p:cNvPr id="8" name="Connecteur en arc 7"/>
          <p:cNvCxnSpPr>
            <a:stCxn id="4" idx="7"/>
          </p:cNvCxnSpPr>
          <p:nvPr/>
        </p:nvCxnSpPr>
        <p:spPr>
          <a:xfrm rot="5400000" flipH="1" flipV="1">
            <a:off x="7209876" y="299504"/>
            <a:ext cx="587038" cy="159755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02171" y="1505118"/>
            <a:ext cx="3425372" cy="1107996"/>
          </a:xfrm>
          <a:prstGeom prst="rect">
            <a:avLst/>
          </a:prstGeom>
          <a:noFill/>
        </p:spPr>
        <p:txBody>
          <a:bodyPr wrap="square" rtlCol="0">
            <a:spAutoFit/>
          </a:bodyPr>
          <a:lstStyle/>
          <a:p>
            <a:pPr algn="just"/>
            <a:r>
              <a:rPr lang="fr-FR" sz="2200" dirty="0">
                <a:latin typeface="Baskerville Old Face" panose="02020602080505020303" pitchFamily="18" charset="0"/>
              </a:rPr>
              <a:t>Les pousser à se justifier et voir si leur propos est cohérent</a:t>
            </a:r>
          </a:p>
        </p:txBody>
      </p:sp>
      <p:cxnSp>
        <p:nvCxnSpPr>
          <p:cNvPr id="11" name="Connecteur en arc 10"/>
          <p:cNvCxnSpPr>
            <a:stCxn id="4" idx="6"/>
            <a:endCxn id="9" idx="1"/>
          </p:cNvCxnSpPr>
          <p:nvPr/>
        </p:nvCxnSpPr>
        <p:spPr>
          <a:xfrm>
            <a:off x="7082970" y="2053772"/>
            <a:ext cx="1219201" cy="534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302171" y="2842254"/>
            <a:ext cx="3425372" cy="1107996"/>
          </a:xfrm>
          <a:prstGeom prst="rect">
            <a:avLst/>
          </a:prstGeom>
          <a:noFill/>
        </p:spPr>
        <p:txBody>
          <a:bodyPr wrap="square" rtlCol="0">
            <a:spAutoFit/>
          </a:bodyPr>
          <a:lstStyle/>
          <a:p>
            <a:pPr algn="just"/>
            <a:r>
              <a:rPr lang="fr-FR" sz="2200" dirty="0">
                <a:latin typeface="Baskerville Old Face" panose="02020602080505020303" pitchFamily="18" charset="0"/>
              </a:rPr>
              <a:t>Amener l’interlocuteur à se questionner, voire à réviser sa position </a:t>
            </a:r>
          </a:p>
        </p:txBody>
      </p:sp>
      <p:cxnSp>
        <p:nvCxnSpPr>
          <p:cNvPr id="19" name="Connecteur en arc 18"/>
          <p:cNvCxnSpPr>
            <a:stCxn id="4" idx="5"/>
            <a:endCxn id="13" idx="1"/>
          </p:cNvCxnSpPr>
          <p:nvPr/>
        </p:nvCxnSpPr>
        <p:spPr>
          <a:xfrm rot="16200000" flipH="1">
            <a:off x="7163142" y="2257222"/>
            <a:ext cx="680507" cy="159755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463330" y="3152228"/>
            <a:ext cx="2684767" cy="461665"/>
          </a:xfrm>
          <a:prstGeom prst="rect">
            <a:avLst/>
          </a:prstGeom>
          <a:noFill/>
        </p:spPr>
        <p:txBody>
          <a:bodyPr wrap="square" rtlCol="0">
            <a:spAutoFit/>
          </a:bodyPr>
          <a:lstStyle/>
          <a:p>
            <a:pPr algn="ctr"/>
            <a:r>
              <a:rPr lang="fr-FR" sz="2400" b="1" dirty="0">
                <a:solidFill>
                  <a:srgbClr val="FF0000"/>
                </a:solidFill>
                <a:latin typeface="Aharoni" panose="02010803020104030203" pitchFamily="2" charset="-79"/>
                <a:cs typeface="Aharoni" panose="02010803020104030203" pitchFamily="2" charset="-79"/>
              </a:rPr>
              <a:t>Qu’est-ce que… ?</a:t>
            </a:r>
          </a:p>
        </p:txBody>
      </p:sp>
    </p:spTree>
    <p:extLst>
      <p:ext uri="{BB962C8B-B14F-4D97-AF65-F5344CB8AC3E}">
        <p14:creationId xmlns:p14="http://schemas.microsoft.com/office/powerpoint/2010/main" val="274053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48622" t="40000" b="-106"/>
          <a:stretch/>
        </p:blipFill>
        <p:spPr>
          <a:xfrm flipH="1">
            <a:off x="362858" y="1467826"/>
            <a:ext cx="4043055" cy="5136173"/>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90741" y="3002902"/>
            <a:ext cx="2322288" cy="2066020"/>
          </a:xfrm>
          <a:prstGeom prst="rect">
            <a:avLst/>
          </a:prstGeom>
          <a:ln>
            <a:noFill/>
          </a:ln>
          <a:effectLst>
            <a:softEdge rad="112500"/>
          </a:effectLst>
        </p:spPr>
      </p:pic>
      <p:sp>
        <p:nvSpPr>
          <p:cNvPr id="6" name="Rectangle 5"/>
          <p:cNvSpPr/>
          <p:nvPr/>
        </p:nvSpPr>
        <p:spPr>
          <a:xfrm>
            <a:off x="5617029" y="236194"/>
            <a:ext cx="6096000" cy="3046988"/>
          </a:xfrm>
          <a:prstGeom prst="rect">
            <a:avLst/>
          </a:prstGeom>
        </p:spPr>
        <p:txBody>
          <a:bodyPr>
            <a:spAutoFit/>
          </a:bodyPr>
          <a:lstStyle/>
          <a:p>
            <a:pPr algn="just"/>
            <a:r>
              <a:rPr lang="fr-FR" sz="2400" dirty="0">
                <a:latin typeface="Bell MT" panose="02020503060305020303" pitchFamily="18" charset="0"/>
                <a:ea typeface="Calibri" panose="020F0502020204030204" pitchFamily="34" charset="0"/>
                <a:cs typeface="Times New Roman" panose="02020603050405020304" pitchFamily="18" charset="0"/>
              </a:rPr>
              <a:t>« Vous ne trouverez pas facilement un autre homme comme moi, un homme somme toute - et je le dis au risque de paraître ridicule - attaché à la cité par le dieu, comme le serait un taon au flanc d’un cheval de grande taille et de bonne race, mais qui se montrerait un peu mou en raison même de sa taille et qui aurait besoin d’être réveillé par l’insecte. »</a:t>
            </a:r>
            <a:endParaRPr lang="fr-FR" sz="2400" dirty="0">
              <a:latin typeface="Bell MT" panose="02020503060305020303" pitchFamily="18" charset="0"/>
            </a:endParaRPr>
          </a:p>
        </p:txBody>
      </p:sp>
      <p:sp>
        <p:nvSpPr>
          <p:cNvPr id="7" name="Légende à une bordure 1 6"/>
          <p:cNvSpPr/>
          <p:nvPr/>
        </p:nvSpPr>
        <p:spPr>
          <a:xfrm>
            <a:off x="5776685" y="128813"/>
            <a:ext cx="6516915" cy="3261749"/>
          </a:xfrm>
          <a:prstGeom prst="accentCallout1">
            <a:avLst>
              <a:gd name="adj1" fmla="val 18750"/>
              <a:gd name="adj2" fmla="val -8333"/>
              <a:gd name="adj3" fmla="val 59993"/>
              <a:gd name="adj4" fmla="val -545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776685" y="3497943"/>
            <a:ext cx="3135086" cy="707886"/>
          </a:xfrm>
          <a:prstGeom prst="rect">
            <a:avLst/>
          </a:prstGeom>
          <a:noFill/>
        </p:spPr>
        <p:txBody>
          <a:bodyPr wrap="square" rtlCol="0">
            <a:spAutoFit/>
          </a:bodyPr>
          <a:lstStyle/>
          <a:p>
            <a:r>
              <a:rPr lang="fr-FR" sz="2000" dirty="0">
                <a:latin typeface="Aharoni" panose="02010803020104030203" pitchFamily="2" charset="-79"/>
                <a:cs typeface="Aharoni" panose="02010803020104030203" pitchFamily="2" charset="-79"/>
              </a:rPr>
              <a:t>Platon, </a:t>
            </a:r>
            <a:r>
              <a:rPr lang="fr-FR" sz="2000" i="1" dirty="0">
                <a:latin typeface="Aharoni" panose="02010803020104030203" pitchFamily="2" charset="-79"/>
                <a:cs typeface="Aharoni" panose="02010803020104030203" pitchFamily="2" charset="-79"/>
              </a:rPr>
              <a:t>L’Apologie de Socrate</a:t>
            </a:r>
          </a:p>
        </p:txBody>
      </p:sp>
    </p:spTree>
    <p:extLst>
      <p:ext uri="{BB962C8B-B14F-4D97-AF65-F5344CB8AC3E}">
        <p14:creationId xmlns:p14="http://schemas.microsoft.com/office/powerpoint/2010/main" val="138695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1839391" y="5261811"/>
            <a:ext cx="8665865" cy="1223963"/>
          </a:xfrm>
        </p:spPr>
        <p:txBody>
          <a:bodyPr>
            <a:noAutofit/>
            <a:scene3d>
              <a:camera prst="orthographicFront"/>
              <a:lightRig rig="soft" dir="t">
                <a:rot lat="0" lon="0" rev="15600000"/>
              </a:lightRig>
            </a:scene3d>
            <a:sp3d extrusionH="57150" prstMaterial="softEdge">
              <a:bevelT w="25400" h="38100"/>
            </a:sp3d>
          </a:bodyPr>
          <a:lstStyle/>
          <a:p>
            <a:pPr algn="ctr">
              <a:buNone/>
            </a:pPr>
            <a:r>
              <a:rPr lang="fr-FR" sz="3600" b="1" dirty="0">
                <a:ln>
                  <a:solidFill>
                    <a:schemeClr val="tx2">
                      <a:lumMod val="60000"/>
                      <a:lumOff val="40000"/>
                    </a:schemeClr>
                  </a:solidFill>
                </a:ln>
                <a:solidFill>
                  <a:schemeClr val="tx2">
                    <a:lumMod val="60000"/>
                    <a:lumOff val="40000"/>
                  </a:schemeClr>
                </a:solidFill>
              </a:rPr>
              <a:t>Examinons nos opinions, préjugés, expressions communes…</a:t>
            </a:r>
          </a:p>
        </p:txBody>
      </p:sp>
      <p:pic>
        <p:nvPicPr>
          <p:cNvPr id="6" name="Image 5" descr="phi.jpg"/>
          <p:cNvPicPr>
            <a:picLocks noChangeAspect="1"/>
          </p:cNvPicPr>
          <p:nvPr/>
        </p:nvPicPr>
        <p:blipFill>
          <a:blip r:embed="rId2" cstate="print"/>
          <a:stretch>
            <a:fillRect/>
          </a:stretch>
        </p:blipFill>
        <p:spPr>
          <a:xfrm>
            <a:off x="1839391" y="238870"/>
            <a:ext cx="1646427" cy="2112916"/>
          </a:xfrm>
          <a:prstGeom prst="rect">
            <a:avLst/>
          </a:prstGeom>
        </p:spPr>
      </p:pic>
      <p:sp>
        <p:nvSpPr>
          <p:cNvPr id="5" name="ZoneTexte 4"/>
          <p:cNvSpPr txBox="1"/>
          <p:nvPr/>
        </p:nvSpPr>
        <p:spPr>
          <a:xfrm>
            <a:off x="2675620" y="4291357"/>
            <a:ext cx="6840760" cy="646331"/>
          </a:xfrm>
          <a:prstGeom prst="rect">
            <a:avLst/>
          </a:prstGeom>
          <a:noFill/>
        </p:spPr>
        <p:txBody>
          <a:bodyPr wrap="square" rtlCol="0">
            <a:spAutoFit/>
          </a:bodyPr>
          <a:lstStyle/>
          <a:p>
            <a:pPr algn="ctr"/>
            <a:r>
              <a:rPr lang="fr-FR" sz="3600" b="1" dirty="0">
                <a:solidFill>
                  <a:prstClr val="black"/>
                </a:solidFill>
              </a:rPr>
              <a:t>Pourquoi philosopher ? </a:t>
            </a:r>
          </a:p>
        </p:txBody>
      </p:sp>
      <p:sp>
        <p:nvSpPr>
          <p:cNvPr id="7" name="Flèche courbée vers la droite 6"/>
          <p:cNvSpPr/>
          <p:nvPr/>
        </p:nvSpPr>
        <p:spPr>
          <a:xfrm>
            <a:off x="1990984" y="2946400"/>
            <a:ext cx="864096" cy="17770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9" name="ZoneTexte 8"/>
          <p:cNvSpPr txBox="1"/>
          <p:nvPr/>
        </p:nvSpPr>
        <p:spPr>
          <a:xfrm>
            <a:off x="5608712" y="1018183"/>
            <a:ext cx="4896544" cy="1077218"/>
          </a:xfrm>
          <a:prstGeom prst="rect">
            <a:avLst/>
          </a:prstGeom>
          <a:noFill/>
          <a:ln>
            <a:solidFill>
              <a:schemeClr val="tx1"/>
            </a:solidFill>
          </a:ln>
        </p:spPr>
        <p:txBody>
          <a:bodyPr wrap="square" rtlCol="0">
            <a:spAutoFit/>
          </a:bodyPr>
          <a:lstStyle/>
          <a:p>
            <a:pPr algn="ctr"/>
            <a:r>
              <a:rPr lang="fr-FR" sz="3200" dirty="0">
                <a:solidFill>
                  <a:prstClr val="black"/>
                </a:solidFill>
              </a:rPr>
              <a:t>symbole d’abréviation pour « philosophie »</a:t>
            </a:r>
          </a:p>
        </p:txBody>
      </p:sp>
      <p:sp>
        <p:nvSpPr>
          <p:cNvPr id="10" name="Flèche droite 9"/>
          <p:cNvSpPr/>
          <p:nvPr/>
        </p:nvSpPr>
        <p:spPr>
          <a:xfrm>
            <a:off x="4007205" y="1340768"/>
            <a:ext cx="1080120" cy="43204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p:cNvSpPr/>
          <p:nvPr/>
        </p:nvSpPr>
        <p:spPr>
          <a:xfrm>
            <a:off x="3184273" y="2708921"/>
            <a:ext cx="5823454" cy="646331"/>
          </a:xfrm>
          <a:prstGeom prst="rect">
            <a:avLst/>
          </a:prstGeom>
        </p:spPr>
        <p:txBody>
          <a:bodyPr wrap="none">
            <a:spAutoFit/>
          </a:bodyPr>
          <a:lstStyle/>
          <a:p>
            <a:r>
              <a:rPr lang="fr-FR" sz="3600" b="1" dirty="0">
                <a:solidFill>
                  <a:prstClr val="black"/>
                </a:solidFill>
              </a:rPr>
              <a:t>Qu’est-ce que la philosophie?</a:t>
            </a:r>
            <a:endParaRPr lang="fr-FR" sz="3600" dirty="0">
              <a:solidFill>
                <a:prstClr val="black"/>
              </a:solidFill>
            </a:endParaRPr>
          </a:p>
        </p:txBody>
      </p:sp>
      <p:sp>
        <p:nvSpPr>
          <p:cNvPr id="2" name="Organigramme : Connecteur 1"/>
          <p:cNvSpPr/>
          <p:nvPr/>
        </p:nvSpPr>
        <p:spPr>
          <a:xfrm>
            <a:off x="3184274" y="2633808"/>
            <a:ext cx="2781098" cy="89316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172323" y="3548746"/>
            <a:ext cx="4847771" cy="584775"/>
          </a:xfrm>
          <a:prstGeom prst="rect">
            <a:avLst/>
          </a:prstGeom>
          <a:noFill/>
        </p:spPr>
        <p:txBody>
          <a:bodyPr wrap="square" rtlCol="0">
            <a:spAutoFit/>
          </a:bodyPr>
          <a:lstStyle/>
          <a:p>
            <a:r>
              <a:rPr lang="fr-FR" sz="3200" dirty="0">
                <a:solidFill>
                  <a:srgbClr val="FF0000"/>
                </a:solidFill>
                <a:latin typeface="Aharoni" panose="02010803020104030203" pitchFamily="2" charset="-79"/>
                <a:cs typeface="Aharoni" panose="02010803020104030203" pitchFamily="2" charset="-79"/>
              </a:rPr>
              <a:t>Essence</a:t>
            </a:r>
          </a:p>
        </p:txBody>
      </p:sp>
      <p:cxnSp>
        <p:nvCxnSpPr>
          <p:cNvPr id="12" name="Connecteur en angle 11"/>
          <p:cNvCxnSpPr>
            <a:stCxn id="2" idx="4"/>
            <a:endCxn id="4" idx="1"/>
          </p:cNvCxnSpPr>
          <p:nvPr/>
        </p:nvCxnSpPr>
        <p:spPr>
          <a:xfrm rot="16200000" flipH="1">
            <a:off x="5191742" y="2910052"/>
            <a:ext cx="314163" cy="1548000"/>
          </a:xfrm>
          <a:prstGeom prst="bentConnector2">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312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checkerboard(across)">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P spid="9" grpId="0" animBg="1"/>
      <p:bldP spid="10" grpId="0" animBg="1"/>
      <p:bldP spid="11" grpId="0"/>
      <p:bldP spid="2"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0" y="435429"/>
            <a:ext cx="11422743" cy="430887"/>
          </a:xfrm>
          <a:prstGeom prst="rect">
            <a:avLst/>
          </a:prstGeom>
          <a:noFill/>
        </p:spPr>
        <p:txBody>
          <a:bodyPr wrap="square" rtlCol="0">
            <a:spAutoFit/>
          </a:bodyPr>
          <a:lstStyle/>
          <a:p>
            <a:r>
              <a:rPr lang="fr-FR" sz="2200" dirty="0">
                <a:latin typeface="Aharoni" panose="02010803020104030203" pitchFamily="2" charset="-79"/>
                <a:cs typeface="Aharoni" panose="02010803020104030203" pitchFamily="2" charset="-79"/>
              </a:rPr>
              <a:t>La démarche philosophique de Socrate (schéma) </a:t>
            </a:r>
          </a:p>
        </p:txBody>
      </p:sp>
      <p:pic>
        <p:nvPicPr>
          <p:cNvPr id="3" name="Espace réservé du contenu 9" descr="socrate.jpg"/>
          <p:cNvPicPr>
            <a:picLocks noChangeAspect="1"/>
          </p:cNvPicPr>
          <p:nvPr/>
        </p:nvPicPr>
        <p:blipFill>
          <a:blip r:embed="rId2" cstate="print"/>
          <a:stretch>
            <a:fillRect/>
          </a:stretch>
        </p:blipFill>
        <p:spPr>
          <a:xfrm>
            <a:off x="833715" y="2148115"/>
            <a:ext cx="2475542" cy="2475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llipse 3"/>
          <p:cNvSpPr/>
          <p:nvPr/>
        </p:nvSpPr>
        <p:spPr>
          <a:xfrm>
            <a:off x="4499427" y="1117601"/>
            <a:ext cx="2583543"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dialectique</a:t>
            </a:r>
          </a:p>
        </p:txBody>
      </p:sp>
      <p:sp>
        <p:nvSpPr>
          <p:cNvPr id="5" name="Flèche droite 4"/>
          <p:cNvSpPr/>
          <p:nvPr/>
        </p:nvSpPr>
        <p:spPr>
          <a:xfrm rot="20031192">
            <a:off x="3309257" y="2264228"/>
            <a:ext cx="1132114" cy="725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302171" y="279443"/>
            <a:ext cx="3425372" cy="1107996"/>
          </a:xfrm>
          <a:prstGeom prst="rect">
            <a:avLst/>
          </a:prstGeom>
          <a:noFill/>
        </p:spPr>
        <p:txBody>
          <a:bodyPr wrap="square" rtlCol="0">
            <a:spAutoFit/>
          </a:bodyPr>
          <a:lstStyle/>
          <a:p>
            <a:pPr algn="just"/>
            <a:r>
              <a:rPr lang="fr-FR" sz="2200" dirty="0">
                <a:latin typeface="Baskerville Old Face" panose="02020602080505020303" pitchFamily="18" charset="0"/>
              </a:rPr>
              <a:t>Connaître l’opinion de ses interlocuteurs sur tel ou tel sujet</a:t>
            </a:r>
          </a:p>
        </p:txBody>
      </p:sp>
      <p:cxnSp>
        <p:nvCxnSpPr>
          <p:cNvPr id="8" name="Connecteur en arc 7"/>
          <p:cNvCxnSpPr>
            <a:stCxn id="4" idx="7"/>
          </p:cNvCxnSpPr>
          <p:nvPr/>
        </p:nvCxnSpPr>
        <p:spPr>
          <a:xfrm rot="5400000" flipH="1" flipV="1">
            <a:off x="7209876" y="299504"/>
            <a:ext cx="587038" cy="159755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302171" y="1505118"/>
            <a:ext cx="3425372" cy="1107996"/>
          </a:xfrm>
          <a:prstGeom prst="rect">
            <a:avLst/>
          </a:prstGeom>
          <a:noFill/>
        </p:spPr>
        <p:txBody>
          <a:bodyPr wrap="square" rtlCol="0">
            <a:spAutoFit/>
          </a:bodyPr>
          <a:lstStyle/>
          <a:p>
            <a:pPr algn="just"/>
            <a:r>
              <a:rPr lang="fr-FR" sz="2200" dirty="0">
                <a:latin typeface="Baskerville Old Face" panose="02020602080505020303" pitchFamily="18" charset="0"/>
              </a:rPr>
              <a:t>Les pousser à se justifier et voir si leur propos est cohérent</a:t>
            </a:r>
          </a:p>
        </p:txBody>
      </p:sp>
      <p:cxnSp>
        <p:nvCxnSpPr>
          <p:cNvPr id="11" name="Connecteur en arc 10"/>
          <p:cNvCxnSpPr>
            <a:stCxn id="4" idx="6"/>
            <a:endCxn id="9" idx="1"/>
          </p:cNvCxnSpPr>
          <p:nvPr/>
        </p:nvCxnSpPr>
        <p:spPr>
          <a:xfrm>
            <a:off x="7082970" y="2053772"/>
            <a:ext cx="1219201" cy="534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302171" y="2842254"/>
            <a:ext cx="3425372" cy="1107996"/>
          </a:xfrm>
          <a:prstGeom prst="rect">
            <a:avLst/>
          </a:prstGeom>
          <a:noFill/>
        </p:spPr>
        <p:txBody>
          <a:bodyPr wrap="square" rtlCol="0">
            <a:spAutoFit/>
          </a:bodyPr>
          <a:lstStyle/>
          <a:p>
            <a:pPr algn="just"/>
            <a:r>
              <a:rPr lang="fr-FR" sz="2200" dirty="0">
                <a:latin typeface="Baskerville Old Face" panose="02020602080505020303" pitchFamily="18" charset="0"/>
              </a:rPr>
              <a:t>Amener l’interlocuteur à se questionner, voire à réviser sa position </a:t>
            </a:r>
          </a:p>
        </p:txBody>
      </p:sp>
      <p:cxnSp>
        <p:nvCxnSpPr>
          <p:cNvPr id="19" name="Connecteur en arc 18"/>
          <p:cNvCxnSpPr>
            <a:stCxn id="4" idx="5"/>
            <a:endCxn id="13" idx="1"/>
          </p:cNvCxnSpPr>
          <p:nvPr/>
        </p:nvCxnSpPr>
        <p:spPr>
          <a:xfrm rot="16200000" flipH="1">
            <a:off x="7163142" y="2257222"/>
            <a:ext cx="680507" cy="159755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èche droite 13"/>
          <p:cNvSpPr/>
          <p:nvPr/>
        </p:nvSpPr>
        <p:spPr>
          <a:xfrm rot="1269205">
            <a:off x="3402058" y="3814322"/>
            <a:ext cx="1132114" cy="725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499427" y="4170997"/>
            <a:ext cx="2583543"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L’ironie socratique</a:t>
            </a:r>
          </a:p>
        </p:txBody>
      </p:sp>
      <p:sp>
        <p:nvSpPr>
          <p:cNvPr id="10" name="Double flèche horizontale 9"/>
          <p:cNvSpPr/>
          <p:nvPr/>
        </p:nvSpPr>
        <p:spPr>
          <a:xfrm rot="5400000">
            <a:off x="5368808" y="3295354"/>
            <a:ext cx="844779" cy="4938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821378" y="4179390"/>
            <a:ext cx="3079689" cy="461665"/>
          </a:xfrm>
          <a:prstGeom prst="rect">
            <a:avLst/>
          </a:prstGeom>
        </p:spPr>
        <p:txBody>
          <a:bodyPr wrap="none">
            <a:spAutoFit/>
          </a:bodyPr>
          <a:lstStyle/>
          <a:p>
            <a:r>
              <a:rPr lang="fr-FR" sz="2400" b="1" dirty="0">
                <a:solidFill>
                  <a:srgbClr val="FF0000"/>
                </a:solidFill>
                <a:latin typeface="Aharoni" panose="02010803020104030203" pitchFamily="2" charset="-79"/>
                <a:cs typeface="Aharoni" panose="02010803020104030203" pitchFamily="2" charset="-79"/>
              </a:rPr>
              <a:t>Feindre l’ignorance </a:t>
            </a:r>
            <a:endParaRPr lang="fr-FR" sz="2400" dirty="0"/>
          </a:p>
        </p:txBody>
      </p:sp>
      <p:sp>
        <p:nvSpPr>
          <p:cNvPr id="20" name="Plus 19"/>
          <p:cNvSpPr/>
          <p:nvPr/>
        </p:nvSpPr>
        <p:spPr>
          <a:xfrm>
            <a:off x="9070938" y="4673731"/>
            <a:ext cx="580571" cy="655003"/>
          </a:xfrm>
          <a:prstGeom prst="mathPlus">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343738" y="5328734"/>
            <a:ext cx="4034973" cy="1200329"/>
          </a:xfrm>
          <a:prstGeom prst="rect">
            <a:avLst/>
          </a:prstGeom>
        </p:spPr>
        <p:txBody>
          <a:bodyPr wrap="square">
            <a:spAutoFit/>
          </a:bodyPr>
          <a:lstStyle/>
          <a:p>
            <a:pPr algn="ctr"/>
            <a:r>
              <a:rPr lang="fr-FR" sz="2400" b="1" dirty="0">
                <a:solidFill>
                  <a:srgbClr val="FF0000"/>
                </a:solidFill>
                <a:latin typeface="Aharoni" panose="02010803020104030203" pitchFamily="2" charset="-79"/>
                <a:cs typeface="Aharoni" panose="02010803020104030203" pitchFamily="2" charset="-79"/>
              </a:rPr>
              <a:t>Détruire les préjugés, les idées toutes faites, les faux savoirs…</a:t>
            </a:r>
            <a:endParaRPr lang="fr-FR" sz="2400" dirty="0"/>
          </a:p>
        </p:txBody>
      </p:sp>
    </p:spTree>
    <p:extLst>
      <p:ext uri="{BB962C8B-B14F-4D97-AF65-F5344CB8AC3E}">
        <p14:creationId xmlns:p14="http://schemas.microsoft.com/office/powerpoint/2010/main" val="330537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0" y="435429"/>
            <a:ext cx="11422743" cy="430887"/>
          </a:xfrm>
          <a:prstGeom prst="rect">
            <a:avLst/>
          </a:prstGeom>
          <a:noFill/>
        </p:spPr>
        <p:txBody>
          <a:bodyPr wrap="square" rtlCol="0">
            <a:spAutoFit/>
          </a:bodyPr>
          <a:lstStyle/>
          <a:p>
            <a:r>
              <a:rPr lang="fr-FR" sz="2200" dirty="0">
                <a:latin typeface="Aharoni" panose="02010803020104030203" pitchFamily="2" charset="-79"/>
                <a:cs typeface="Aharoni" panose="02010803020104030203" pitchFamily="2" charset="-79"/>
              </a:rPr>
              <a:t>La démarche philosophique de Socrate (schéma) </a:t>
            </a:r>
          </a:p>
        </p:txBody>
      </p:sp>
      <p:pic>
        <p:nvPicPr>
          <p:cNvPr id="3" name="Espace réservé du contenu 9" descr="socrate.jpg"/>
          <p:cNvPicPr>
            <a:picLocks noChangeAspect="1"/>
          </p:cNvPicPr>
          <p:nvPr/>
        </p:nvPicPr>
        <p:blipFill>
          <a:blip r:embed="rId2" cstate="print"/>
          <a:stretch>
            <a:fillRect/>
          </a:stretch>
        </p:blipFill>
        <p:spPr>
          <a:xfrm>
            <a:off x="833715" y="2148115"/>
            <a:ext cx="2475542" cy="2475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llipse 3"/>
          <p:cNvSpPr/>
          <p:nvPr/>
        </p:nvSpPr>
        <p:spPr>
          <a:xfrm>
            <a:off x="4499427" y="1117601"/>
            <a:ext cx="2583543"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dialectique</a:t>
            </a:r>
          </a:p>
        </p:txBody>
      </p:sp>
      <p:sp>
        <p:nvSpPr>
          <p:cNvPr id="5" name="Flèche droite 4"/>
          <p:cNvSpPr/>
          <p:nvPr/>
        </p:nvSpPr>
        <p:spPr>
          <a:xfrm rot="20031192">
            <a:off x="3309257" y="2264228"/>
            <a:ext cx="1132114" cy="725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1269205">
            <a:off x="3402058" y="3814322"/>
            <a:ext cx="1132114" cy="725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4499427" y="4170997"/>
            <a:ext cx="2583543"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L’ironie socratique</a:t>
            </a:r>
          </a:p>
        </p:txBody>
      </p:sp>
      <p:sp>
        <p:nvSpPr>
          <p:cNvPr id="10" name="Double flèche horizontale 9"/>
          <p:cNvSpPr/>
          <p:nvPr/>
        </p:nvSpPr>
        <p:spPr>
          <a:xfrm rot="5400000">
            <a:off x="5368808" y="3295354"/>
            <a:ext cx="844779" cy="4938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ccolade fermante 6"/>
          <p:cNvSpPr/>
          <p:nvPr/>
        </p:nvSpPr>
        <p:spPr>
          <a:xfrm>
            <a:off x="7102515" y="1171632"/>
            <a:ext cx="1277258" cy="492573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7" name="Ellipse 16"/>
          <p:cNvSpPr/>
          <p:nvPr/>
        </p:nvSpPr>
        <p:spPr>
          <a:xfrm>
            <a:off x="8773884" y="2698330"/>
            <a:ext cx="2677887" cy="1872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La maïeutique</a:t>
            </a:r>
          </a:p>
        </p:txBody>
      </p:sp>
      <p:sp>
        <p:nvSpPr>
          <p:cNvPr id="18" name="Rectangle 17"/>
          <p:cNvSpPr/>
          <p:nvPr/>
        </p:nvSpPr>
        <p:spPr>
          <a:xfrm>
            <a:off x="8095340" y="4719858"/>
            <a:ext cx="4034973" cy="1938992"/>
          </a:xfrm>
          <a:prstGeom prst="rect">
            <a:avLst/>
          </a:prstGeom>
        </p:spPr>
        <p:txBody>
          <a:bodyPr wrap="square">
            <a:spAutoFit/>
          </a:bodyPr>
          <a:lstStyle/>
          <a:p>
            <a:pPr algn="ctr"/>
            <a:r>
              <a:rPr lang="fr-FR" sz="2400" b="1" dirty="0">
                <a:solidFill>
                  <a:srgbClr val="FF0000"/>
                </a:solidFill>
                <a:latin typeface="Aharoni" panose="02010803020104030203" pitchFamily="2" charset="-79"/>
                <a:cs typeface="Aharoni" panose="02010803020104030203" pitchFamily="2" charset="-79"/>
              </a:rPr>
              <a:t>Faire « accoucher » l’esprit d’une idée vraie</a:t>
            </a:r>
          </a:p>
          <a:p>
            <a:pPr algn="ctr"/>
            <a:r>
              <a:rPr lang="fr-FR" sz="2400" b="1" dirty="0">
                <a:solidFill>
                  <a:srgbClr val="FF0000"/>
                </a:solidFill>
                <a:latin typeface="Aharoni" panose="02010803020104030203" pitchFamily="2" charset="-79"/>
                <a:cs typeface="Aharoni" panose="02010803020104030203" pitchFamily="2" charset="-79"/>
              </a:rPr>
              <a:t>Amener l’interlocuteur à découvrir </a:t>
            </a:r>
            <a:r>
              <a:rPr lang="fr-FR" sz="2400" b="1" i="1" dirty="0">
                <a:solidFill>
                  <a:srgbClr val="FF0000"/>
                </a:solidFill>
                <a:latin typeface="Aharoni" panose="02010803020104030203" pitchFamily="2" charset="-79"/>
                <a:cs typeface="Aharoni" panose="02010803020104030203" pitchFamily="2" charset="-79"/>
              </a:rPr>
              <a:t>en</a:t>
            </a:r>
            <a:r>
              <a:rPr lang="fr-FR" sz="2400" b="1" dirty="0">
                <a:solidFill>
                  <a:srgbClr val="FF0000"/>
                </a:solidFill>
                <a:latin typeface="Aharoni" panose="02010803020104030203" pitchFamily="2" charset="-79"/>
                <a:cs typeface="Aharoni" panose="02010803020104030203" pitchFamily="2" charset="-79"/>
              </a:rPr>
              <a:t> </a:t>
            </a:r>
            <a:r>
              <a:rPr lang="fr-FR" sz="2400" b="1" i="1" dirty="0">
                <a:solidFill>
                  <a:srgbClr val="FF0000"/>
                </a:solidFill>
                <a:latin typeface="Aharoni" panose="02010803020104030203" pitchFamily="2" charset="-79"/>
                <a:cs typeface="Aharoni" panose="02010803020104030203" pitchFamily="2" charset="-79"/>
              </a:rPr>
              <a:t>lui-même</a:t>
            </a:r>
            <a:r>
              <a:rPr lang="fr-FR" sz="2400" b="1" dirty="0">
                <a:solidFill>
                  <a:srgbClr val="FF0000"/>
                </a:solidFill>
                <a:latin typeface="Aharoni" panose="02010803020104030203" pitchFamily="2" charset="-79"/>
                <a:cs typeface="Aharoni" panose="02010803020104030203" pitchFamily="2" charset="-79"/>
              </a:rPr>
              <a:t> </a:t>
            </a:r>
          </a:p>
          <a:p>
            <a:pPr algn="ctr"/>
            <a:r>
              <a:rPr lang="fr-FR" sz="2400" b="1" dirty="0">
                <a:solidFill>
                  <a:srgbClr val="FF0000"/>
                </a:solidFill>
                <a:latin typeface="Aharoni" panose="02010803020104030203" pitchFamily="2" charset="-79"/>
                <a:cs typeface="Aharoni" panose="02010803020104030203" pitchFamily="2" charset="-79"/>
              </a:rPr>
              <a:t>une vérité</a:t>
            </a:r>
            <a:endParaRPr lang="fr-FR" sz="2400" dirty="0"/>
          </a:p>
        </p:txBody>
      </p:sp>
    </p:spTree>
    <p:extLst>
      <p:ext uri="{BB962C8B-B14F-4D97-AF65-F5344CB8AC3E}">
        <p14:creationId xmlns:p14="http://schemas.microsoft.com/office/powerpoint/2010/main" val="21463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4058" y="101600"/>
            <a:ext cx="10319656" cy="6740307"/>
          </a:xfrm>
          <a:prstGeom prst="rect">
            <a:avLst/>
          </a:prstGeom>
          <a:noFill/>
        </p:spPr>
        <p:txBody>
          <a:bodyPr wrap="square" rtlCol="0">
            <a:spAutoFit/>
          </a:bodyPr>
          <a:lstStyle/>
          <a:p>
            <a:pPr algn="just"/>
            <a:r>
              <a:rPr lang="fr-FR" sz="2400" dirty="0">
                <a:solidFill>
                  <a:prstClr val="black"/>
                </a:solidFill>
                <a:latin typeface="Bell MT" panose="02020503060305020303" pitchFamily="18" charset="0"/>
              </a:rPr>
              <a:t> « Mon art d’accoucheur comprend toutes les fonctions que remplissent les sages-femmes ; mais il diffère du leur en ce qu’il délivre des hommes et non des femmes et qu’il surveille leurs âmes en travail et non leurs corps. Mais le principal avantage de mon art, c’est qu’il rend capable de discerner à coup sûr si l’esprit du jeune homme enfante une chimère et une fausseté, ou un fruit réel et vrai. J’ai d’ailleurs cela en commun avec les sages-femmes que je suis stérile en matière de sagesse, et le reproche qu’on m’a fait souvent d’interroger les autres sans jamais me déclarer sur aucune chose, parce que je n’ai en moi aucune sagesse, est un reproche qui ne manque pas de vérité. Et la raison, la voici : c’est que le dieu me contraint d’accoucher les autres, mais ne m’a pas permis d’engendrer. Je ne suis donc pas du tout sage moi-même et je ne puis présenter aucune trouvaille de sagesse à laquelle mon âme ait donné jour. Mais ceux qui s’attachent à moi, bien que certains d’entre eux paraissent au début complètement ignorants, font tous, au cours de leur commerce avec moi, si le dieu le leur permet, des progrès merveilleux, non seulement à leur jugement, mais à celui des autres. Et il est clair comme le jour, qu’ils n’ont jamais rien appris de moi, et qu’ils ont eux-mêmes trouvé en eux et enfanté beaucoup de belles choses. Mais s’ils en ont accouché, c’est grâce au dieu et à moi. »</a:t>
            </a:r>
          </a:p>
        </p:txBody>
      </p:sp>
    </p:spTree>
    <p:extLst>
      <p:ext uri="{BB962C8B-B14F-4D97-AF65-F5344CB8AC3E}">
        <p14:creationId xmlns:p14="http://schemas.microsoft.com/office/powerpoint/2010/main" val="315777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9943" y="377371"/>
            <a:ext cx="9419771" cy="461665"/>
          </a:xfrm>
          <a:prstGeom prst="rect">
            <a:avLst/>
          </a:prstGeom>
          <a:noFill/>
        </p:spPr>
        <p:txBody>
          <a:bodyPr wrap="square" rtlCol="0">
            <a:spAutoFit/>
          </a:bodyPr>
          <a:lstStyle/>
          <a:p>
            <a:r>
              <a:rPr lang="fr-FR" sz="2400" dirty="0">
                <a:latin typeface="Aharoni" panose="02010803020104030203" pitchFamily="2" charset="-79"/>
                <a:cs typeface="Aharoni" panose="02010803020104030203" pitchFamily="2" charset="-79"/>
              </a:rPr>
              <a:t>Exemple de maïeutique appliquée dans le </a:t>
            </a:r>
            <a:r>
              <a:rPr lang="fr-FR" sz="2400" i="1" dirty="0" err="1">
                <a:latin typeface="Aharoni" panose="02010803020104030203" pitchFamily="2" charset="-79"/>
                <a:cs typeface="Aharoni" panose="02010803020104030203" pitchFamily="2" charset="-79"/>
              </a:rPr>
              <a:t>Ménon</a:t>
            </a:r>
            <a:r>
              <a:rPr lang="fr-FR" sz="2400" dirty="0">
                <a:latin typeface="Aharoni" panose="02010803020104030203" pitchFamily="2" charset="-79"/>
                <a:cs typeface="Aharoni" panose="02010803020104030203" pitchFamily="2" charset="-79"/>
              </a:rPr>
              <a:t> </a:t>
            </a:r>
          </a:p>
        </p:txBody>
      </p:sp>
      <p:sp>
        <p:nvSpPr>
          <p:cNvPr id="4" name="ZoneTexte 3"/>
          <p:cNvSpPr txBox="1"/>
          <p:nvPr/>
        </p:nvSpPr>
        <p:spPr>
          <a:xfrm>
            <a:off x="551543" y="1310623"/>
            <a:ext cx="5544457" cy="1569660"/>
          </a:xfrm>
          <a:prstGeom prst="rect">
            <a:avLst/>
          </a:prstGeom>
          <a:noFill/>
        </p:spPr>
        <p:txBody>
          <a:bodyPr wrap="square" rtlCol="0">
            <a:spAutoFit/>
          </a:bodyPr>
          <a:lstStyle/>
          <a:p>
            <a:pPr algn="just"/>
            <a:r>
              <a:rPr lang="fr-FR" sz="2400" dirty="0">
                <a:latin typeface="Nirmala UI Semilight" panose="020B0402040204020203" pitchFamily="34" charset="0"/>
                <a:cs typeface="Nirmala UI Semilight" panose="020B0402040204020203" pitchFamily="34" charset="0"/>
              </a:rPr>
              <a:t>Socrate demande à un jeune esclave de résoudre un problème de géométrie : tracer un carré dont la surface serait le double de l’original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3987" y="1310623"/>
            <a:ext cx="4568064" cy="4540872"/>
          </a:xfrm>
          <a:prstGeom prst="rect">
            <a:avLst/>
          </a:prstGeom>
        </p:spPr>
      </p:pic>
      <p:sp>
        <p:nvSpPr>
          <p:cNvPr id="11" name="ZoneTexte 10"/>
          <p:cNvSpPr txBox="1"/>
          <p:nvPr/>
        </p:nvSpPr>
        <p:spPr>
          <a:xfrm>
            <a:off x="551543" y="3351870"/>
            <a:ext cx="5544457" cy="1200329"/>
          </a:xfrm>
          <a:prstGeom prst="rect">
            <a:avLst/>
          </a:prstGeom>
          <a:noFill/>
        </p:spPr>
        <p:txBody>
          <a:bodyPr wrap="square" rtlCol="0">
            <a:spAutoFit/>
          </a:bodyPr>
          <a:lstStyle/>
          <a:p>
            <a:pPr algn="just"/>
            <a:r>
              <a:rPr lang="fr-FR" sz="2400" dirty="0">
                <a:latin typeface="Nirmala UI Semilight" panose="020B0402040204020203" pitchFamily="34" charset="0"/>
                <a:cs typeface="Nirmala UI Semilight" panose="020B0402040204020203" pitchFamily="34" charset="0"/>
              </a:rPr>
              <a:t>L’esclave, qui n’a aucune connaissance en mathématique, commence par se tromper</a:t>
            </a:r>
          </a:p>
        </p:txBody>
      </p:sp>
      <p:sp>
        <p:nvSpPr>
          <p:cNvPr id="12" name="ZoneTexte 11"/>
          <p:cNvSpPr txBox="1"/>
          <p:nvPr/>
        </p:nvSpPr>
        <p:spPr>
          <a:xfrm>
            <a:off x="551542" y="5023786"/>
            <a:ext cx="5544457" cy="1200329"/>
          </a:xfrm>
          <a:prstGeom prst="rect">
            <a:avLst/>
          </a:prstGeom>
          <a:noFill/>
        </p:spPr>
        <p:txBody>
          <a:bodyPr wrap="square" rtlCol="0">
            <a:spAutoFit/>
          </a:bodyPr>
          <a:lstStyle/>
          <a:p>
            <a:pPr algn="just"/>
            <a:r>
              <a:rPr lang="fr-FR" sz="2400" dirty="0">
                <a:latin typeface="Nirmala UI Semilight" panose="020B0402040204020203" pitchFamily="34" charset="0"/>
                <a:cs typeface="Nirmala UI Semilight" panose="020B0402040204020203" pitchFamily="34" charset="0"/>
              </a:rPr>
              <a:t>Guidé par le questionnement de Socrate, il finit par trouver la solution (passer par les diagonales)</a:t>
            </a:r>
          </a:p>
        </p:txBody>
      </p:sp>
    </p:spTree>
    <p:extLst>
      <p:ext uri="{BB962C8B-B14F-4D97-AF65-F5344CB8AC3E}">
        <p14:creationId xmlns:p14="http://schemas.microsoft.com/office/powerpoint/2010/main" val="316173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9" descr="socrate.jpg"/>
          <p:cNvPicPr>
            <a:picLocks noChangeAspect="1"/>
          </p:cNvPicPr>
          <p:nvPr/>
        </p:nvPicPr>
        <p:blipFill>
          <a:blip r:embed="rId2" cstate="print"/>
          <a:stretch>
            <a:fillRect/>
          </a:stretch>
        </p:blipFill>
        <p:spPr>
          <a:xfrm>
            <a:off x="833715" y="2148115"/>
            <a:ext cx="2475542" cy="2475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Bulle ronde 2"/>
          <p:cNvSpPr/>
          <p:nvPr/>
        </p:nvSpPr>
        <p:spPr>
          <a:xfrm>
            <a:off x="4064000" y="424972"/>
            <a:ext cx="6052457" cy="2960914"/>
          </a:xfrm>
          <a:prstGeom prst="wedgeEllipseCallout">
            <a:avLst>
              <a:gd name="adj1" fmla="val -72871"/>
              <a:gd name="adj2" fmla="val 644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dirty="0">
                <a:solidFill>
                  <a:schemeClr val="tx1"/>
                </a:solidFill>
              </a:rPr>
              <a:t>« Tout ce que je sais, c’est que je ne sais rien »</a:t>
            </a:r>
          </a:p>
        </p:txBody>
      </p:sp>
      <p:sp>
        <p:nvSpPr>
          <p:cNvPr id="4" name="ZoneTexte 3"/>
          <p:cNvSpPr txBox="1"/>
          <p:nvPr/>
        </p:nvSpPr>
        <p:spPr>
          <a:xfrm>
            <a:off x="3410858" y="4213053"/>
            <a:ext cx="8447314" cy="584775"/>
          </a:xfrm>
          <a:prstGeom prst="rect">
            <a:avLst/>
          </a:prstGeom>
          <a:noFill/>
        </p:spPr>
        <p:txBody>
          <a:bodyPr wrap="square" rtlCol="0">
            <a:spAutoFit/>
          </a:bodyPr>
          <a:lstStyle/>
          <a:p>
            <a:pPr algn="just"/>
            <a:r>
              <a:rPr lang="fr-FR" sz="3200" b="1" dirty="0">
                <a:solidFill>
                  <a:srgbClr val="FF0000"/>
                </a:solidFill>
                <a:effectLst>
                  <a:outerShdw blurRad="50800" dist="38100" dir="13500000" algn="br" rotWithShape="0">
                    <a:prstClr val="black">
                      <a:alpha val="40000"/>
                    </a:prstClr>
                  </a:outerShdw>
                </a:effectLst>
              </a:rPr>
              <a:t>IGNORANCE SOCRATIQUE ≠ VRAIE IGNORANCE</a:t>
            </a:r>
          </a:p>
        </p:txBody>
      </p:sp>
    </p:spTree>
    <p:extLst>
      <p:ext uri="{BB962C8B-B14F-4D97-AF65-F5344CB8AC3E}">
        <p14:creationId xmlns:p14="http://schemas.microsoft.com/office/powerpoint/2010/main" val="257730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80572" y="478971"/>
            <a:ext cx="11059885" cy="5632311"/>
          </a:xfrm>
          <a:prstGeom prst="rect">
            <a:avLst/>
          </a:prstGeom>
          <a:noFill/>
        </p:spPr>
        <p:txBody>
          <a:bodyPr wrap="square" rtlCol="0">
            <a:spAutoFit/>
          </a:bodyPr>
          <a:lstStyle/>
          <a:p>
            <a:pPr algn="just"/>
            <a:r>
              <a:rPr lang="fr-FR" sz="2400" dirty="0">
                <a:solidFill>
                  <a:prstClr val="black"/>
                </a:solidFill>
                <a:latin typeface="Bell MT" panose="02020503060305020303" pitchFamily="18" charset="0"/>
              </a:rPr>
              <a:t>«  Cet homme, me sembla-t-il, passait aux yeux de beaucoup de gens et surtout à ses propres yeux pour quelqu’un qui savait quelque chose, mais ce n’était pas le cas. Et le résultat fut que je m’attirai son inimité et celle de plusieurs des gens qui assistaient à la scène. En repartant, je me disais donc à moi-même : “Je suis plus savant que cet homme-là. En effet, il est à craindre que nous ne sachions ni l’un ni l’autre rien qui vaille la peine, mais, </a:t>
            </a:r>
            <a:r>
              <a:rPr lang="fr-FR" sz="2400" b="1" dirty="0">
                <a:solidFill>
                  <a:prstClr val="black"/>
                </a:solidFill>
                <a:latin typeface="Bell MT" panose="02020503060305020303" pitchFamily="18" charset="0"/>
              </a:rPr>
              <a:t>tandis que, lui, il s’imagine qu’il sait quelque chose alors qu’il ne sait rien</a:t>
            </a:r>
            <a:r>
              <a:rPr lang="fr-FR" sz="2400" dirty="0">
                <a:solidFill>
                  <a:prstClr val="black"/>
                </a:solidFill>
                <a:latin typeface="Bell MT" panose="02020503060305020303" pitchFamily="18" charset="0"/>
              </a:rPr>
              <a:t>, </a:t>
            </a:r>
            <a:r>
              <a:rPr lang="fr-FR" sz="2400" b="1" dirty="0">
                <a:solidFill>
                  <a:prstClr val="black"/>
                </a:solidFill>
                <a:latin typeface="Bell MT" panose="02020503060305020303" pitchFamily="18" charset="0"/>
              </a:rPr>
              <a:t>moi qui effectivement ne sait rien, je ne vais pas m’imaginer que je sais quelque chose. En tout cas, j’ai l’impression d’être plus savant que lui en ceci qui représente peu de chose : je ne m’imagine même pas savoir ce que je ne sais pas.</a:t>
            </a:r>
            <a:r>
              <a:rPr lang="fr-FR" sz="2400" dirty="0">
                <a:solidFill>
                  <a:prstClr val="black"/>
                </a:solidFill>
                <a:latin typeface="Bell MT" panose="02020503060305020303" pitchFamily="18" charset="0"/>
              </a:rPr>
              <a:t>ˮ (…) Telle fut, Athéniens, l’enquête qui m’a fait tant d’ennemis, des ennemis très passionnés, très malfaisants, qui ont propagé tant de calomnies et m’ont fait ce renom de savant. Car, chaque fois que je convainc quelqu’un d’ignorance, les assistants s’imaginent que je sais tout ce qu’il ignore. En réalité, juges, c’est probablement le dieu qui le sait, et, par cet oracle, il a voulu déclarer que la science humaine est peu de chose ou même qu’elle n’est rien. »</a:t>
            </a:r>
          </a:p>
        </p:txBody>
      </p:sp>
    </p:spTree>
    <p:extLst>
      <p:ext uri="{BB962C8B-B14F-4D97-AF65-F5344CB8AC3E}">
        <p14:creationId xmlns:p14="http://schemas.microsoft.com/office/powerpoint/2010/main" val="1938927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714" y="1747555"/>
            <a:ext cx="8136904" cy="523220"/>
          </a:xfrm>
          <a:prstGeom prst="rect">
            <a:avLst/>
          </a:prstGeom>
        </p:spPr>
        <p:txBody>
          <a:bodyPr wrap="square">
            <a:spAutoFit/>
          </a:bodyPr>
          <a:lstStyle/>
          <a:p>
            <a:pPr algn="just"/>
            <a:r>
              <a:rPr lang="fr-FR" sz="2800" dirty="0">
                <a:solidFill>
                  <a:prstClr val="black"/>
                </a:solidFill>
              </a:rPr>
              <a:t>L’étymologie l’indique :</a:t>
            </a:r>
          </a:p>
        </p:txBody>
      </p:sp>
      <p:sp>
        <p:nvSpPr>
          <p:cNvPr id="5" name="ZoneTexte 4"/>
          <p:cNvSpPr txBox="1"/>
          <p:nvPr/>
        </p:nvSpPr>
        <p:spPr>
          <a:xfrm>
            <a:off x="725714" y="303619"/>
            <a:ext cx="10740571" cy="1200329"/>
          </a:xfrm>
          <a:prstGeom prst="rect">
            <a:avLst/>
          </a:prstGeom>
          <a:noFill/>
          <a:ln>
            <a:solidFill>
              <a:schemeClr val="accent1"/>
            </a:solidFill>
          </a:ln>
        </p:spPr>
        <p:txBody>
          <a:bodyPr wrap="square" rtlCol="0">
            <a:spAutoFit/>
          </a:bodyPr>
          <a:lstStyle/>
          <a:p>
            <a:pPr algn="ctr"/>
            <a:r>
              <a:rPr lang="fr-FR" sz="3600" b="1" i="1" dirty="0">
                <a:solidFill>
                  <a:srgbClr val="4F81BD">
                    <a:lumMod val="75000"/>
                  </a:srgbClr>
                </a:solidFill>
              </a:rPr>
              <a:t>Le philosophe ne prétend donc pas détenir le savoir mais le rechercher.</a:t>
            </a:r>
          </a:p>
        </p:txBody>
      </p:sp>
      <p:sp>
        <p:nvSpPr>
          <p:cNvPr id="7" name="Rectangle 6"/>
          <p:cNvSpPr/>
          <p:nvPr/>
        </p:nvSpPr>
        <p:spPr>
          <a:xfrm>
            <a:off x="761718" y="3140968"/>
            <a:ext cx="8064896" cy="523220"/>
          </a:xfrm>
          <a:prstGeom prst="rect">
            <a:avLst/>
          </a:prstGeom>
        </p:spPr>
        <p:txBody>
          <a:bodyPr wrap="square">
            <a:spAutoFit/>
          </a:bodyPr>
          <a:lstStyle/>
          <a:p>
            <a:pPr algn="just"/>
            <a:r>
              <a:rPr lang="fr-FR" sz="2800" dirty="0">
                <a:solidFill>
                  <a:prstClr val="black"/>
                </a:solidFill>
              </a:rPr>
              <a:t>Le</a:t>
            </a:r>
            <a:r>
              <a:rPr lang="fr-FR" sz="2800" b="1" dirty="0">
                <a:solidFill>
                  <a:srgbClr val="F79646">
                    <a:lumMod val="75000"/>
                  </a:srgbClr>
                </a:solidFill>
              </a:rPr>
              <a:t> PHILOSOPHE </a:t>
            </a:r>
            <a:r>
              <a:rPr lang="fr-FR" sz="2800" dirty="0">
                <a:solidFill>
                  <a:prstClr val="black"/>
                </a:solidFill>
              </a:rPr>
              <a:t>s’oppose ainsi aux </a:t>
            </a:r>
            <a:r>
              <a:rPr lang="fr-FR" sz="2800" b="1" dirty="0">
                <a:solidFill>
                  <a:srgbClr val="8064A2">
                    <a:lumMod val="75000"/>
                  </a:srgbClr>
                </a:solidFill>
              </a:rPr>
              <a:t>SOPHISTES</a:t>
            </a:r>
            <a:r>
              <a:rPr lang="fr-FR" sz="2800" dirty="0">
                <a:solidFill>
                  <a:prstClr val="black"/>
                </a:solidFill>
              </a:rPr>
              <a:t>.</a:t>
            </a:r>
          </a:p>
        </p:txBody>
      </p:sp>
      <p:sp>
        <p:nvSpPr>
          <p:cNvPr id="8" name="ZoneTexte 7"/>
          <p:cNvSpPr txBox="1"/>
          <p:nvPr/>
        </p:nvSpPr>
        <p:spPr>
          <a:xfrm>
            <a:off x="1204686" y="3861048"/>
            <a:ext cx="9782629" cy="2554545"/>
          </a:xfrm>
          <a:prstGeom prst="rect">
            <a:avLst/>
          </a:prstGeom>
          <a:gradFill flip="none" rotWithShape="1">
            <a:gsLst>
              <a:gs pos="0">
                <a:srgbClr val="CCFF66">
                  <a:tint val="66000"/>
                  <a:satMod val="160000"/>
                </a:srgbClr>
              </a:gs>
              <a:gs pos="50000">
                <a:srgbClr val="CCFF66">
                  <a:tint val="44500"/>
                  <a:satMod val="160000"/>
                </a:srgbClr>
              </a:gs>
              <a:gs pos="100000">
                <a:srgbClr val="CCFF66">
                  <a:tint val="23500"/>
                  <a:satMod val="160000"/>
                </a:srgbClr>
              </a:gs>
            </a:gsLst>
            <a:lin ang="5400000" scaled="1"/>
            <a:tileRect/>
          </a:gradFill>
        </p:spPr>
        <p:txBody>
          <a:bodyPr wrap="square" rtlCol="0">
            <a:spAutoFit/>
          </a:bodyPr>
          <a:lstStyle/>
          <a:p>
            <a:pPr algn="just"/>
            <a:r>
              <a:rPr lang="fr-FR" sz="3200" dirty="0">
                <a:solidFill>
                  <a:prstClr val="black"/>
                </a:solidFill>
              </a:rPr>
              <a:t>▪ Le Sophiste prétend posséder le savoir</a:t>
            </a:r>
          </a:p>
          <a:p>
            <a:pPr algn="just"/>
            <a:r>
              <a:rPr lang="fr-FR" sz="3200" dirty="0">
                <a:solidFill>
                  <a:prstClr val="black"/>
                </a:solidFill>
              </a:rPr>
              <a:t>▪ Il se fait payer pour dispenser son enseignement</a:t>
            </a:r>
          </a:p>
          <a:p>
            <a:pPr algn="just"/>
            <a:r>
              <a:rPr lang="fr-FR" sz="3200" dirty="0">
                <a:solidFill>
                  <a:prstClr val="black"/>
                </a:solidFill>
              </a:rPr>
              <a:t>▪ Préfère les longs discours (</a:t>
            </a:r>
            <a:r>
              <a:rPr lang="fr-FR" sz="3200" b="1" dirty="0" err="1">
                <a:solidFill>
                  <a:prstClr val="black"/>
                </a:solidFill>
              </a:rPr>
              <a:t>macrologies</a:t>
            </a:r>
            <a:r>
              <a:rPr lang="fr-FR" sz="3200" dirty="0">
                <a:solidFill>
                  <a:prstClr val="black"/>
                </a:solidFill>
              </a:rPr>
              <a:t>) à l’entretien dialectique</a:t>
            </a:r>
          </a:p>
          <a:p>
            <a:pPr algn="just"/>
            <a:r>
              <a:rPr lang="fr-FR" sz="3200" dirty="0">
                <a:solidFill>
                  <a:prstClr val="black"/>
                </a:solidFill>
              </a:rPr>
              <a:t>▪ Cherche à </a:t>
            </a:r>
            <a:r>
              <a:rPr lang="fr-FR" sz="3200" dirty="0">
                <a:solidFill>
                  <a:srgbClr val="FF0000"/>
                </a:solidFill>
              </a:rPr>
              <a:t>persuader</a:t>
            </a:r>
            <a:r>
              <a:rPr lang="fr-FR" sz="3200" dirty="0">
                <a:solidFill>
                  <a:prstClr val="black"/>
                </a:solidFill>
              </a:rPr>
              <a:t> plutôt qu’à </a:t>
            </a:r>
            <a:r>
              <a:rPr lang="fr-FR" sz="3200" dirty="0">
                <a:solidFill>
                  <a:srgbClr val="FF0000"/>
                </a:solidFill>
              </a:rPr>
              <a:t>convaincre</a:t>
            </a:r>
          </a:p>
        </p:txBody>
      </p:sp>
      <p:sp>
        <p:nvSpPr>
          <p:cNvPr id="9" name="Rectangle 8"/>
          <p:cNvSpPr/>
          <p:nvPr/>
        </p:nvSpPr>
        <p:spPr>
          <a:xfrm>
            <a:off x="2711625" y="2420888"/>
            <a:ext cx="6461449" cy="523220"/>
          </a:xfrm>
          <a:prstGeom prst="rect">
            <a:avLst/>
          </a:prstGeom>
        </p:spPr>
        <p:txBody>
          <a:bodyPr wrap="none">
            <a:spAutoFit/>
          </a:bodyPr>
          <a:lstStyle/>
          <a:p>
            <a:pPr algn="ctr"/>
            <a:r>
              <a:rPr lang="fr-FR" sz="2800" b="1" dirty="0">
                <a:solidFill>
                  <a:srgbClr val="F79646">
                    <a:lumMod val="75000"/>
                  </a:srgbClr>
                </a:solidFill>
              </a:rPr>
              <a:t>PHILO = amour/désir  </a:t>
            </a:r>
            <a:r>
              <a:rPr lang="fr-FR" sz="2800" dirty="0">
                <a:solidFill>
                  <a:srgbClr val="F79646">
                    <a:lumMod val="75000"/>
                  </a:srgbClr>
                </a:solidFill>
              </a:rPr>
              <a:t> </a:t>
            </a:r>
            <a:r>
              <a:rPr lang="fr-FR" sz="2800" dirty="0">
                <a:solidFill>
                  <a:prstClr val="black"/>
                </a:solidFill>
              </a:rPr>
              <a:t>et</a:t>
            </a:r>
            <a:r>
              <a:rPr lang="fr-FR" sz="2800" dirty="0">
                <a:solidFill>
                  <a:srgbClr val="FF0000"/>
                </a:solidFill>
              </a:rPr>
              <a:t>   </a:t>
            </a:r>
            <a:r>
              <a:rPr lang="fr-FR" sz="2800" b="1" dirty="0">
                <a:solidFill>
                  <a:srgbClr val="F79646">
                    <a:lumMod val="75000"/>
                  </a:srgbClr>
                </a:solidFill>
              </a:rPr>
              <a:t>SOPHIA = savoir</a:t>
            </a:r>
          </a:p>
        </p:txBody>
      </p:sp>
    </p:spTree>
    <p:extLst>
      <p:ext uri="{BB962C8B-B14F-4D97-AF65-F5344CB8AC3E}">
        <p14:creationId xmlns:p14="http://schemas.microsoft.com/office/powerpoint/2010/main" val="19155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checkerboard(across)">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checkerboard(across)">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checkerboard(across)">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checkerboard(across)">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allAtOnce"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78972" y="493486"/>
            <a:ext cx="11103428" cy="584775"/>
          </a:xfrm>
          <a:prstGeom prst="rect">
            <a:avLst/>
          </a:prstGeom>
          <a:noFill/>
        </p:spPr>
        <p:txBody>
          <a:bodyPr wrap="square" rtlCol="0">
            <a:spAutoFit/>
          </a:bodyPr>
          <a:lstStyle/>
          <a:p>
            <a:r>
              <a:rPr lang="fr-FR" sz="3200" dirty="0">
                <a:latin typeface="Calibri" panose="020F0502020204030204" pitchFamily="34" charset="0"/>
                <a:cs typeface="Aharoni" panose="02010803020104030203" pitchFamily="2" charset="-79"/>
              </a:rPr>
              <a:t>▪ </a:t>
            </a:r>
            <a:r>
              <a:rPr lang="fr-FR" sz="3200" dirty="0">
                <a:latin typeface="Aharoni" panose="02010803020104030203" pitchFamily="2" charset="-79"/>
                <a:cs typeface="Aharoni" panose="02010803020104030203" pitchFamily="2" charset="-79"/>
              </a:rPr>
              <a:t>Une réflexion théorique compliquée et abstraite…</a:t>
            </a: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32491" r="4286" b="4700"/>
          <a:stretch/>
        </p:blipFill>
        <p:spPr>
          <a:xfrm>
            <a:off x="6709229" y="1532039"/>
            <a:ext cx="5221514" cy="4550339"/>
          </a:xfrm>
          <a:prstGeom prst="rect">
            <a:avLst/>
          </a:prstGeom>
          <a:ln>
            <a:noFill/>
          </a:ln>
          <a:effectLst>
            <a:softEdge rad="112500"/>
          </a:effectLst>
        </p:spPr>
      </p:pic>
      <p:sp>
        <p:nvSpPr>
          <p:cNvPr id="8" name="Rectangle 7"/>
          <p:cNvSpPr/>
          <p:nvPr/>
        </p:nvSpPr>
        <p:spPr>
          <a:xfrm>
            <a:off x="304800" y="2619058"/>
            <a:ext cx="6096000" cy="3463320"/>
          </a:xfrm>
          <a:prstGeom prst="rect">
            <a:avLst/>
          </a:prstGeom>
        </p:spPr>
        <p:txBody>
          <a:bodyPr>
            <a:spAutoFit/>
          </a:bodyPr>
          <a:lstStyle/>
          <a:p>
            <a:pPr algn="just">
              <a:lnSpc>
                <a:spcPct val="115000"/>
              </a:lnSpc>
              <a:spcAft>
                <a:spcPts val="10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Thalès observait les astres et, comme il avait les yeux au ciel, il tomba dans un puits. Une servante de Thrace, fine et spirituelle, le railla, dit-on, en disant qu’il s’évertuait à savoir ce qui se passait dans le ciel, et qu’il ne prenait pas garde à ce qui était devant lui et à ses pieds. La même plaisanterie s’applique à tous ceux qui passent leur vie à philosopher.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p:cNvSpPr txBox="1"/>
          <p:nvPr/>
        </p:nvSpPr>
        <p:spPr>
          <a:xfrm>
            <a:off x="304800" y="1371606"/>
            <a:ext cx="6096000" cy="95410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800" b="1" dirty="0">
                <a:ln/>
                <a:solidFill>
                  <a:schemeClr val="accent1">
                    <a:lumMod val="75000"/>
                  </a:schemeClr>
                </a:solidFill>
                <a:latin typeface="Calibri" panose="020F0502020204030204" pitchFamily="34" charset="0"/>
              </a:rPr>
              <a:t>→ </a:t>
            </a:r>
            <a:r>
              <a:rPr lang="fr-FR" sz="2800" b="1" dirty="0">
                <a:ln/>
                <a:solidFill>
                  <a:schemeClr val="accent1">
                    <a:lumMod val="75000"/>
                  </a:schemeClr>
                </a:solidFill>
                <a:latin typeface="Arial Narrow" panose="020B0606020202030204" pitchFamily="34" charset="0"/>
              </a:rPr>
              <a:t>Anecdote racontée par PLATON dans le dialogue intitulé </a:t>
            </a:r>
            <a:r>
              <a:rPr lang="fr-FR" sz="2800" b="1" i="1" dirty="0">
                <a:ln/>
                <a:solidFill>
                  <a:schemeClr val="accent1">
                    <a:lumMod val="75000"/>
                  </a:schemeClr>
                </a:solidFill>
                <a:latin typeface="Arial Narrow" panose="020B0606020202030204" pitchFamily="34" charset="0"/>
              </a:rPr>
              <a:t>Théétète</a:t>
            </a:r>
            <a:r>
              <a:rPr lang="fr-FR" sz="2800" b="1" dirty="0">
                <a:ln/>
                <a:solidFill>
                  <a:schemeClr val="accent1">
                    <a:lumMod val="75000"/>
                  </a:schemeClr>
                </a:solidFill>
                <a:latin typeface="Arial Narrow" panose="020B0606020202030204" pitchFamily="34" charset="0"/>
              </a:rPr>
              <a:t>: </a:t>
            </a:r>
          </a:p>
        </p:txBody>
      </p:sp>
    </p:spTree>
    <p:extLst>
      <p:ext uri="{BB962C8B-B14F-4D97-AF65-F5344CB8AC3E}">
        <p14:creationId xmlns:p14="http://schemas.microsoft.com/office/powerpoint/2010/main" val="117418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64458" y="290286"/>
            <a:ext cx="11103428" cy="1077218"/>
          </a:xfrm>
          <a:prstGeom prst="rect">
            <a:avLst/>
          </a:prstGeom>
          <a:noFill/>
        </p:spPr>
        <p:txBody>
          <a:bodyPr wrap="square" rtlCol="0">
            <a:spAutoFit/>
          </a:bodyPr>
          <a:lstStyle/>
          <a:p>
            <a:pPr algn="just"/>
            <a:r>
              <a:rPr lang="fr-FR" sz="3200" dirty="0">
                <a:latin typeface="Calibri" panose="020F0502020204030204" pitchFamily="34" charset="0"/>
                <a:cs typeface="Aharoni" panose="02010803020104030203" pitchFamily="2" charset="-79"/>
              </a:rPr>
              <a:t>▪ </a:t>
            </a:r>
            <a:r>
              <a:rPr lang="fr-FR" sz="3200" dirty="0">
                <a:latin typeface="Aharoni" panose="02010803020104030203" pitchFamily="2" charset="-79"/>
                <a:cs typeface="Aharoni" panose="02010803020104030203" pitchFamily="2" charset="-79"/>
              </a:rPr>
              <a:t>Une « prise de tête » inutile, une façon de se compliquer la vie…</a:t>
            </a:r>
          </a:p>
        </p:txBody>
      </p:sp>
      <p:pic>
        <p:nvPicPr>
          <p:cNvPr id="4" name="Image 3"/>
          <p:cNvPicPr>
            <a:picLocks noChangeAspect="1"/>
          </p:cNvPicPr>
          <p:nvPr/>
        </p:nvPicPr>
        <p:blipFill>
          <a:blip r:embed="rId2" cstate="print"/>
          <a:stretch>
            <a:fillRect/>
          </a:stretch>
        </p:blipFill>
        <p:spPr>
          <a:xfrm>
            <a:off x="5624285" y="1164304"/>
            <a:ext cx="3634835" cy="2208667"/>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33850"/>
            <a:ext cx="3238500" cy="2724150"/>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b="7766"/>
          <a:stretch/>
        </p:blipFill>
        <p:spPr>
          <a:xfrm rot="1248121">
            <a:off x="1663449" y="2465665"/>
            <a:ext cx="1433591" cy="1765199"/>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b="7766"/>
          <a:stretch/>
        </p:blipFill>
        <p:spPr>
          <a:xfrm rot="20826098">
            <a:off x="297923" y="2406371"/>
            <a:ext cx="1433591" cy="1765199"/>
          </a:xfrm>
          <a:prstGeom prst="rect">
            <a:avLst/>
          </a:prstGeom>
        </p:spPr>
      </p:pic>
      <p:sp>
        <p:nvSpPr>
          <p:cNvPr id="10" name="Flèche droite 9"/>
          <p:cNvSpPr/>
          <p:nvPr/>
        </p:nvSpPr>
        <p:spPr>
          <a:xfrm rot="19718550">
            <a:off x="2789608" y="3298338"/>
            <a:ext cx="2547256" cy="566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3089506" y="4630867"/>
            <a:ext cx="3932822" cy="607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363761" y="5924873"/>
            <a:ext cx="7333268" cy="769441"/>
          </a:xfrm>
          <a:prstGeom prst="rect">
            <a:avLst/>
          </a:prstGeom>
          <a:noFill/>
        </p:spPr>
        <p:txBody>
          <a:bodyPr wrap="square" rtlCol="0">
            <a:spAutoFit/>
          </a:bodyPr>
          <a:lstStyle/>
          <a:p>
            <a:r>
              <a:rPr lang="fr-FR" sz="4400" dirty="0">
                <a:solidFill>
                  <a:srgbClr val="FF0000"/>
                </a:solidFill>
                <a:latin typeface="Arial Black" panose="020B0A04020102020204" pitchFamily="34" charset="0"/>
                <a:cs typeface="Aharoni" panose="02010803020104030203" pitchFamily="2" charset="-79"/>
              </a:rPr>
              <a:t>THEORIE ≠ PRATIQUE</a:t>
            </a:r>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4120" y="3215821"/>
            <a:ext cx="3810000" cy="25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05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4459" y="549991"/>
            <a:ext cx="11056003" cy="584775"/>
          </a:xfrm>
          <a:prstGeom prst="rect">
            <a:avLst/>
          </a:prstGeom>
          <a:noFill/>
        </p:spPr>
        <p:txBody>
          <a:bodyPr wrap="square" rtlCol="0">
            <a:spAutoFit/>
          </a:bodyPr>
          <a:lstStyle/>
          <a:p>
            <a:pPr algn="just"/>
            <a:r>
              <a:rPr lang="fr-FR" sz="3200" dirty="0">
                <a:latin typeface="Calibri" panose="020F0502020204030204" pitchFamily="34" charset="0"/>
                <a:cs typeface="Aharoni" panose="02010803020104030203" pitchFamily="2" charset="-79"/>
              </a:rPr>
              <a:t>▪ </a:t>
            </a:r>
            <a:r>
              <a:rPr lang="fr-FR" sz="3200" dirty="0">
                <a:latin typeface="Aharoni" panose="02010803020104030203" pitchFamily="2" charset="-79"/>
                <a:cs typeface="Aharoni" panose="02010803020104030203" pitchFamily="2" charset="-79"/>
              </a:rPr>
              <a:t>Une matière que l’on doit présenter pour avoir le Bac…</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1314" y="1486803"/>
            <a:ext cx="5359148" cy="2990406"/>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464458" y="4667580"/>
            <a:ext cx="5544457" cy="769441"/>
          </a:xfrm>
          <a:prstGeom prst="rect">
            <a:avLst/>
          </a:prstGeom>
          <a:noFill/>
        </p:spPr>
        <p:txBody>
          <a:bodyPr wrap="square" rtlCol="0">
            <a:spAutoFit/>
          </a:bodyPr>
          <a:lstStyle/>
          <a:p>
            <a:r>
              <a:rPr lang="fr-FR" sz="4400" dirty="0">
                <a:latin typeface="Rockwell Extra Bold" panose="02060903040505020403" pitchFamily="18" charset="0"/>
              </a:rPr>
              <a:t>MAIS ALORS</a:t>
            </a:r>
          </a:p>
        </p:txBody>
      </p:sp>
      <p:sp>
        <p:nvSpPr>
          <p:cNvPr id="6" name="ZoneTexte 5"/>
          <p:cNvSpPr txBox="1"/>
          <p:nvPr/>
        </p:nvSpPr>
        <p:spPr>
          <a:xfrm>
            <a:off x="725714" y="5561183"/>
            <a:ext cx="10871201" cy="584775"/>
          </a:xfrm>
          <a:prstGeom prst="rect">
            <a:avLst/>
          </a:prstGeom>
          <a:noFill/>
        </p:spPr>
        <p:txBody>
          <a:bodyPr wrap="square" rtlCol="0">
            <a:spAutoFit/>
          </a:bodyPr>
          <a:lstStyle/>
          <a:p>
            <a:r>
              <a:rPr lang="fr-FR" sz="3200" dirty="0">
                <a:latin typeface="Arial Black" panose="020B0A04020102020204" pitchFamily="34" charset="0"/>
                <a:cs typeface="Aharoni" panose="02010803020104030203" pitchFamily="2" charset="-79"/>
              </a:rPr>
              <a:t>Utilité purement temporaire ou transitoire…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58" y="1486803"/>
            <a:ext cx="5253246" cy="2954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8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4458" y="77558"/>
            <a:ext cx="11103428" cy="584775"/>
          </a:xfrm>
          <a:prstGeom prst="rect">
            <a:avLst/>
          </a:prstGeom>
          <a:noFill/>
        </p:spPr>
        <p:txBody>
          <a:bodyPr wrap="square" rtlCol="0">
            <a:spAutoFit/>
          </a:bodyPr>
          <a:lstStyle/>
          <a:p>
            <a:pPr algn="just"/>
            <a:r>
              <a:rPr lang="fr-FR" sz="3200" dirty="0">
                <a:latin typeface="Calibri" panose="020F0502020204030204" pitchFamily="34" charset="0"/>
                <a:cs typeface="Aharoni" panose="02010803020104030203" pitchFamily="2" charset="-79"/>
              </a:rPr>
              <a:t>▪ </a:t>
            </a:r>
            <a:r>
              <a:rPr lang="fr-FR" sz="3200" dirty="0">
                <a:latin typeface="Aharoni" panose="02010803020104030203" pitchFamily="2" charset="-79"/>
                <a:cs typeface="Aharoni" panose="02010803020104030203" pitchFamily="2" charset="-79"/>
              </a:rPr>
              <a:t>Une simple attitude accessible à tous…</a:t>
            </a:r>
          </a:p>
        </p:txBody>
      </p:sp>
      <p:sp>
        <p:nvSpPr>
          <p:cNvPr id="4" name="Ellipse 3"/>
          <p:cNvSpPr/>
          <p:nvPr/>
        </p:nvSpPr>
        <p:spPr>
          <a:xfrm>
            <a:off x="372038" y="823655"/>
            <a:ext cx="2691797" cy="1702698"/>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solidFill>
                <a:latin typeface="Aharoni" panose="02010803020104030203" pitchFamily="2" charset="-79"/>
                <a:cs typeface="Aharoni" panose="02010803020104030203" pitchFamily="2" charset="-79"/>
              </a:rPr>
              <a:t>« être philosophe »</a:t>
            </a:r>
          </a:p>
        </p:txBody>
      </p:sp>
      <p:sp>
        <p:nvSpPr>
          <p:cNvPr id="5" name="ZoneTexte 4"/>
          <p:cNvSpPr txBox="1"/>
          <p:nvPr/>
        </p:nvSpPr>
        <p:spPr>
          <a:xfrm>
            <a:off x="8968509" y="1266729"/>
            <a:ext cx="3004456" cy="707886"/>
          </a:xfrm>
          <a:prstGeom prst="rect">
            <a:avLst/>
          </a:prstGeom>
          <a:noFill/>
        </p:spPr>
        <p:txBody>
          <a:bodyPr wrap="square" rtlCol="0">
            <a:spAutoFit/>
          </a:bodyPr>
          <a:lstStyle/>
          <a:p>
            <a:pPr algn="ctr"/>
            <a:r>
              <a:rPr lang="fr-FR" sz="2000" dirty="0">
                <a:latin typeface="Arial Black" panose="020B0A04020102020204" pitchFamily="34" charset="0"/>
                <a:cs typeface="Aharoni" panose="02010803020104030203" pitchFamily="2" charset="-79"/>
              </a:rPr>
              <a:t>Faire preuve de sagesse</a:t>
            </a:r>
          </a:p>
        </p:txBody>
      </p:sp>
      <p:sp>
        <p:nvSpPr>
          <p:cNvPr id="6" name="ZoneTexte 5"/>
          <p:cNvSpPr txBox="1"/>
          <p:nvPr/>
        </p:nvSpPr>
        <p:spPr>
          <a:xfrm>
            <a:off x="3998686" y="730248"/>
            <a:ext cx="4034972" cy="1200329"/>
          </a:xfrm>
          <a:prstGeom prst="rect">
            <a:avLst/>
          </a:prstGeom>
          <a:noFill/>
        </p:spPr>
        <p:txBody>
          <a:bodyPr wrap="square" rtlCol="0">
            <a:spAutoFit/>
          </a:bodyPr>
          <a:lstStyle/>
          <a:p>
            <a:pPr algn="just"/>
            <a:r>
              <a:rPr lang="fr-FR" sz="2400" dirty="0">
                <a:latin typeface="Arial Narrow" panose="020B0606020202030204" pitchFamily="34" charset="0"/>
              </a:rPr>
              <a:t>Se montrer impassible face aux événements (douloureux ou pénibles)</a:t>
            </a:r>
          </a:p>
        </p:txBody>
      </p:sp>
      <p:sp>
        <p:nvSpPr>
          <p:cNvPr id="7" name="ZoneTexte 6"/>
          <p:cNvSpPr txBox="1"/>
          <p:nvPr/>
        </p:nvSpPr>
        <p:spPr>
          <a:xfrm>
            <a:off x="3998686" y="2029421"/>
            <a:ext cx="4034972" cy="461665"/>
          </a:xfrm>
          <a:prstGeom prst="rect">
            <a:avLst/>
          </a:prstGeom>
          <a:noFill/>
        </p:spPr>
        <p:txBody>
          <a:bodyPr wrap="square" rtlCol="0">
            <a:spAutoFit/>
          </a:bodyPr>
          <a:lstStyle/>
          <a:p>
            <a:r>
              <a:rPr lang="fr-FR" sz="2400" dirty="0">
                <a:latin typeface="Arial Narrow" panose="020B0606020202030204" pitchFamily="34" charset="0"/>
              </a:rPr>
              <a:t>Se maîtriser</a:t>
            </a:r>
          </a:p>
        </p:txBody>
      </p:sp>
      <p:sp>
        <p:nvSpPr>
          <p:cNvPr id="8" name="Flèche droite 7"/>
          <p:cNvSpPr/>
          <p:nvPr/>
        </p:nvSpPr>
        <p:spPr>
          <a:xfrm rot="20727615">
            <a:off x="3189571" y="1081407"/>
            <a:ext cx="602343" cy="370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911926">
            <a:off x="3076493" y="1990925"/>
            <a:ext cx="707802" cy="370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739" y="2543883"/>
            <a:ext cx="5797089" cy="4358261"/>
          </a:xfrm>
          <a:prstGeom prst="rect">
            <a:avLst/>
          </a:prstGeom>
          <a:ln>
            <a:noFill/>
          </a:ln>
          <a:effectLst>
            <a:softEdge rad="112500"/>
          </a:effectLst>
        </p:spPr>
      </p:pic>
      <p:sp>
        <p:nvSpPr>
          <p:cNvPr id="11" name="Égal 10"/>
          <p:cNvSpPr/>
          <p:nvPr/>
        </p:nvSpPr>
        <p:spPr>
          <a:xfrm>
            <a:off x="8416966" y="1374195"/>
            <a:ext cx="551543" cy="45782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1888402" y="3066106"/>
            <a:ext cx="4220568" cy="2246769"/>
          </a:xfrm>
          <a:prstGeom prst="rect">
            <a:avLst/>
          </a:prstGeom>
          <a:noFill/>
        </p:spPr>
        <p:txBody>
          <a:bodyPr wrap="square" rtlCol="0">
            <a:spAutoFit/>
          </a:bodyPr>
          <a:lstStyle/>
          <a:p>
            <a:pPr algn="just"/>
            <a:r>
              <a:rPr lang="fr-FR" sz="2800" b="1" dirty="0">
                <a:latin typeface="Arial Narrow" panose="020B0606020202030204" pitchFamily="34" charset="0"/>
              </a:rPr>
              <a:t>Lucrèce</a:t>
            </a:r>
            <a:r>
              <a:rPr lang="fr-FR" sz="2800" dirty="0">
                <a:latin typeface="Arial Narrow" panose="020B0606020202030204" pitchFamily="34" charset="0"/>
              </a:rPr>
              <a:t> compare le sage impassible à un homme qui observe, tranquille sur le rivage, l’agitation des hommes pris dans une tempête.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65" y="3066106"/>
            <a:ext cx="1371600" cy="2000250"/>
          </a:xfrm>
          <a:prstGeom prst="rect">
            <a:avLst/>
          </a:prstGeom>
        </p:spPr>
      </p:pic>
    </p:spTree>
    <p:extLst>
      <p:ext uri="{BB962C8B-B14F-4D97-AF65-F5344CB8AC3E}">
        <p14:creationId xmlns:p14="http://schemas.microsoft.com/office/powerpoint/2010/main" val="33866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715" y="0"/>
            <a:ext cx="9216571" cy="6858000"/>
          </a:xfrm>
          <a:prstGeom prst="rect">
            <a:avLst/>
          </a:prstGeom>
        </p:spPr>
      </p:pic>
      <p:sp>
        <p:nvSpPr>
          <p:cNvPr id="4" name="Rectangle 3"/>
          <p:cNvSpPr/>
          <p:nvPr/>
        </p:nvSpPr>
        <p:spPr>
          <a:xfrm>
            <a:off x="1763486" y="314519"/>
            <a:ext cx="8665028" cy="6124754"/>
          </a:xfrm>
          <a:prstGeom prst="rect">
            <a:avLst/>
          </a:prstGeom>
          <a:solidFill>
            <a:schemeClr val="accent5">
              <a:lumMod val="20000"/>
              <a:lumOff val="80000"/>
              <a:alpha val="37000"/>
            </a:schemeClr>
          </a:solidFill>
        </p:spPr>
        <p:txBody>
          <a:bodyPr wrap="square">
            <a:spAutoFit/>
          </a:bodyPr>
          <a:lstStyle/>
          <a:p>
            <a:pPr algn="just"/>
            <a:r>
              <a:rPr lang="fr-FR" sz="2800" b="1" dirty="0">
                <a:solidFill>
                  <a:schemeClr val="bg1"/>
                </a:solidFill>
                <a:latin typeface="Book Antiqua" panose="02040602050305030304" pitchFamily="18" charset="0"/>
              </a:rPr>
              <a:t>«</a:t>
            </a:r>
            <a:r>
              <a:rPr lang="fr-FR" sz="2800" b="1" dirty="0">
                <a:solidFill>
                  <a:schemeClr val="bg1"/>
                </a:solidFill>
              </a:rPr>
              <a:t> Il est doux, quand sur la mer immense les vents en rafale bouleversent la calme surface des flots, de contempler de la terre l’immense effort d’autrui dans l’épreuve ; non que l’on prenne joie ou plaisir à la souffrance humaine ; mais il y a de la douceur à voir les maux auxquels soi-même on échappe. (…) Mais rien n’est plus délicieux que d’occuper les hautes citadelles de la sérénité édifiées par la doctrine des sages, d’où l’on peut jeter les yeux sur les autres, et les voir errer, çà et là, aveuglément, en quête du chemin de la vie, confrontant leurs talents, luttant sans merci pour de vains privilèges, cherchant nuit et jour, au prix d’un effort sans pareil, à s’élever au comble des richesses et à prendre le pouvoir. Pauvres esprits humains, cœurs aveugles ! »</a:t>
            </a:r>
          </a:p>
        </p:txBody>
      </p:sp>
    </p:spTree>
    <p:extLst>
      <p:ext uri="{BB962C8B-B14F-4D97-AF65-F5344CB8AC3E}">
        <p14:creationId xmlns:p14="http://schemas.microsoft.com/office/powerpoint/2010/main" val="24633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4458" y="290286"/>
            <a:ext cx="11103428" cy="584775"/>
          </a:xfrm>
          <a:prstGeom prst="rect">
            <a:avLst/>
          </a:prstGeom>
          <a:noFill/>
        </p:spPr>
        <p:txBody>
          <a:bodyPr wrap="square" rtlCol="0">
            <a:spAutoFit/>
          </a:bodyPr>
          <a:lstStyle/>
          <a:p>
            <a:pPr algn="just"/>
            <a:r>
              <a:rPr lang="fr-FR" sz="3200" dirty="0">
                <a:latin typeface="Calibri" panose="020F0502020204030204" pitchFamily="34" charset="0"/>
                <a:cs typeface="Aharoni" panose="02010803020104030203" pitchFamily="2" charset="-79"/>
              </a:rPr>
              <a:t>▪ </a:t>
            </a:r>
            <a:r>
              <a:rPr lang="fr-FR" sz="3200" dirty="0">
                <a:latin typeface="Aharoni" panose="02010803020104030203" pitchFamily="2" charset="-79"/>
                <a:cs typeface="Aharoni" panose="02010803020104030203" pitchFamily="2" charset="-79"/>
              </a:rPr>
              <a:t>Une manière de vivre…</a:t>
            </a:r>
          </a:p>
        </p:txBody>
      </p:sp>
      <p:sp>
        <p:nvSpPr>
          <p:cNvPr id="4" name="Rectangle 3"/>
          <p:cNvSpPr/>
          <p:nvPr/>
        </p:nvSpPr>
        <p:spPr>
          <a:xfrm>
            <a:off x="5846445" y="3489004"/>
            <a:ext cx="6096000" cy="461665"/>
          </a:xfrm>
          <a:prstGeom prst="rect">
            <a:avLst/>
          </a:prstGeom>
        </p:spPr>
        <p:txBody>
          <a:bodyPr>
            <a:spAutoFit/>
          </a:bodyPr>
          <a:lstStyle/>
          <a:p>
            <a:pPr algn="ctr"/>
            <a:r>
              <a:rPr lang="fr-FR" sz="2400" dirty="0">
                <a:latin typeface="Arial Black" panose="020B0A04020102020204" pitchFamily="34" charset="0"/>
              </a:rPr>
              <a:t>essayer de les mettre en pratique </a:t>
            </a:r>
          </a:p>
        </p:txBody>
      </p:sp>
      <p:sp>
        <p:nvSpPr>
          <p:cNvPr id="5" name="Ellipse 4"/>
          <p:cNvSpPr/>
          <p:nvPr/>
        </p:nvSpPr>
        <p:spPr>
          <a:xfrm>
            <a:off x="522514" y="1199031"/>
            <a:ext cx="2815772" cy="1811092"/>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solidFill>
                <a:latin typeface="Aharoni" panose="02010803020104030203" pitchFamily="2" charset="-79"/>
                <a:cs typeface="Aharoni" panose="02010803020104030203" pitchFamily="2" charset="-79"/>
              </a:rPr>
              <a:t>« avoir une philosophie »</a:t>
            </a:r>
          </a:p>
        </p:txBody>
      </p:sp>
      <p:sp>
        <p:nvSpPr>
          <p:cNvPr id="6" name="Ellipse 5"/>
          <p:cNvSpPr/>
          <p:nvPr/>
        </p:nvSpPr>
        <p:spPr>
          <a:xfrm>
            <a:off x="464459" y="3226305"/>
            <a:ext cx="2873828" cy="1702698"/>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solidFill>
                <a:latin typeface="Aharoni" panose="02010803020104030203" pitchFamily="2" charset="-79"/>
                <a:cs typeface="Aharoni" panose="02010803020104030203" pitchFamily="2" charset="-79"/>
              </a:rPr>
              <a:t>« une philosophie de vie »</a:t>
            </a:r>
          </a:p>
        </p:txBody>
      </p:sp>
      <p:sp>
        <p:nvSpPr>
          <p:cNvPr id="7" name="Flèche gauche 6"/>
          <p:cNvSpPr/>
          <p:nvPr/>
        </p:nvSpPr>
        <p:spPr>
          <a:xfrm rot="11659318">
            <a:off x="3712394" y="1857069"/>
            <a:ext cx="1759943" cy="754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gauche 7"/>
          <p:cNvSpPr/>
          <p:nvPr/>
        </p:nvSpPr>
        <p:spPr>
          <a:xfrm rot="9768449">
            <a:off x="3718618" y="3510784"/>
            <a:ext cx="1759943" cy="7547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846445" y="1466452"/>
            <a:ext cx="3366243" cy="461665"/>
          </a:xfrm>
          <a:prstGeom prst="rect">
            <a:avLst/>
          </a:prstGeom>
        </p:spPr>
        <p:txBody>
          <a:bodyPr wrap="none">
            <a:spAutoFit/>
          </a:bodyPr>
          <a:lstStyle/>
          <a:p>
            <a:r>
              <a:rPr lang="fr-FR" sz="2400" b="1" dirty="0">
                <a:latin typeface="Arial Black" panose="020B0A04020102020204" pitchFamily="34" charset="0"/>
              </a:rPr>
              <a:t>avoir des principes</a:t>
            </a:r>
            <a:endParaRPr lang="fr-FR" sz="2400" dirty="0">
              <a:latin typeface="Arial Black" panose="020B0A04020102020204" pitchFamily="34" charset="0"/>
            </a:endParaRPr>
          </a:p>
        </p:txBody>
      </p:sp>
      <p:sp>
        <p:nvSpPr>
          <p:cNvPr id="10" name="Rectangle 9"/>
          <p:cNvSpPr/>
          <p:nvPr/>
        </p:nvSpPr>
        <p:spPr>
          <a:xfrm>
            <a:off x="6381995" y="2374393"/>
            <a:ext cx="5185891" cy="830997"/>
          </a:xfrm>
          <a:prstGeom prst="rect">
            <a:avLst/>
          </a:prstGeom>
        </p:spPr>
        <p:txBody>
          <a:bodyPr wrap="square">
            <a:spAutoFit/>
          </a:bodyPr>
          <a:lstStyle/>
          <a:p>
            <a:pPr algn="ctr"/>
            <a:r>
              <a:rPr lang="fr-FR" sz="2400" dirty="0">
                <a:latin typeface="Arial Black" panose="020B0A04020102020204" pitchFamily="34" charset="0"/>
              </a:rPr>
              <a:t>être fidèle à certaines idées ou valeurs</a:t>
            </a:r>
          </a:p>
        </p:txBody>
      </p:sp>
      <p:sp>
        <p:nvSpPr>
          <p:cNvPr id="11" name="ZoneTexte 10"/>
          <p:cNvSpPr txBox="1"/>
          <p:nvPr/>
        </p:nvSpPr>
        <p:spPr>
          <a:xfrm>
            <a:off x="870857" y="5431706"/>
            <a:ext cx="10580914" cy="954107"/>
          </a:xfrm>
          <a:prstGeom prst="rect">
            <a:avLst/>
          </a:prstGeom>
          <a:noFill/>
        </p:spPr>
        <p:txBody>
          <a:bodyPr wrap="square" rtlCol="0">
            <a:spAutoFit/>
          </a:bodyPr>
          <a:lstStyle/>
          <a:p>
            <a:pPr algn="just"/>
            <a:r>
              <a:rPr lang="fr-FR" sz="2800" u="sng" dirty="0">
                <a:solidFill>
                  <a:schemeClr val="accent3">
                    <a:lumMod val="75000"/>
                  </a:schemeClr>
                </a:solidFill>
              </a:rPr>
              <a:t>Exemples</a:t>
            </a:r>
            <a:r>
              <a:rPr lang="fr-FR" sz="2800" dirty="0">
                <a:solidFill>
                  <a:schemeClr val="accent3">
                    <a:lumMod val="75000"/>
                  </a:schemeClr>
                </a:solidFill>
              </a:rPr>
              <a:t> : être végétarien, faire du sport pour se maintenir en bonne santé, aider son prochain, « viser la lune »…</a:t>
            </a:r>
          </a:p>
        </p:txBody>
      </p:sp>
    </p:spTree>
    <p:extLst>
      <p:ext uri="{BB962C8B-B14F-4D97-AF65-F5344CB8AC3E}">
        <p14:creationId xmlns:p14="http://schemas.microsoft.com/office/powerpoint/2010/main" val="61638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1221</Words>
  <Application>Microsoft Office PowerPoint</Application>
  <PresentationFormat>Grand écran</PresentationFormat>
  <Paragraphs>160</Paragraphs>
  <Slides>36</Slides>
  <Notes>2</Notes>
  <HiddenSlides>0</HiddenSlides>
  <MMClips>0</MMClips>
  <ScaleCrop>false</ScaleCrop>
  <HeadingPairs>
    <vt:vector size="6" baseType="variant">
      <vt:variant>
        <vt:lpstr>Polices utilisées</vt:lpstr>
      </vt:variant>
      <vt:variant>
        <vt:i4>25</vt:i4>
      </vt:variant>
      <vt:variant>
        <vt:lpstr>Thème</vt:lpstr>
      </vt:variant>
      <vt:variant>
        <vt:i4>1</vt:i4>
      </vt:variant>
      <vt:variant>
        <vt:lpstr>Titres des diapositives</vt:lpstr>
      </vt:variant>
      <vt:variant>
        <vt:i4>36</vt:i4>
      </vt:variant>
    </vt:vector>
  </HeadingPairs>
  <TitlesOfParts>
    <vt:vector size="62" baseType="lpstr">
      <vt:lpstr>Aharoni</vt:lpstr>
      <vt:lpstr>Arial</vt:lpstr>
      <vt:lpstr>Arial Black</vt:lpstr>
      <vt:lpstr>Arial Narrow</vt:lpstr>
      <vt:lpstr>Arial Rounded MT Bold</vt:lpstr>
      <vt:lpstr>Baskerville Old Face</vt:lpstr>
      <vt:lpstr>Bell MT</vt:lpstr>
      <vt:lpstr>Berlin Sans FB Demi</vt:lpstr>
      <vt:lpstr>Bodoni MT Black</vt:lpstr>
      <vt:lpstr>Book Antiqua</vt:lpstr>
      <vt:lpstr>Calibri</vt:lpstr>
      <vt:lpstr>Cooper Black</vt:lpstr>
      <vt:lpstr>Copperplate Gothic Bold</vt:lpstr>
      <vt:lpstr>Footlight MT Light</vt:lpstr>
      <vt:lpstr>Franklin Gothic Demi Cond</vt:lpstr>
      <vt:lpstr>Franklin Gothic Medium</vt:lpstr>
      <vt:lpstr>Franklin Gothic Medium Cond</vt:lpstr>
      <vt:lpstr>FrankRuehl</vt:lpstr>
      <vt:lpstr>Garamond</vt:lpstr>
      <vt:lpstr>Impact</vt:lpstr>
      <vt:lpstr>Kristen ITC</vt:lpstr>
      <vt:lpstr>Nirmala UI Semilight</vt:lpstr>
      <vt:lpstr>Rockwell Condensed</vt:lpstr>
      <vt:lpstr>Rockwell Extra Bold</vt:lpstr>
      <vt:lpstr>Times New Roman</vt:lpstr>
      <vt:lpstr>1_Thème Office</vt:lpstr>
      <vt:lpstr> Introduction à la philosophie </vt:lpstr>
      <vt:lpstr>A. La philosophie mise en question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De la question au problème </vt:lpstr>
      <vt:lpstr>Qu’est-ce que la philosophie ? </vt:lpstr>
      <vt:lpstr>C. Définition de la philosophie</vt:lpstr>
      <vt:lpstr>Présentation PowerPoint</vt:lpstr>
      <vt:lpstr>L’autonomie</vt:lpstr>
      <vt:lpstr>Notre pensée est influencée et déterminée sans que nous nous en rendions forcément compte. </vt:lpstr>
      <vt:lpstr>Présentation PowerPoint</vt:lpstr>
      <vt:lpstr>Présentation PowerPoint</vt:lpstr>
      <vt:lpstr>Présentation PowerPoint</vt:lpstr>
      <vt:lpstr>Trois exemples</vt:lpstr>
      <vt:lpstr>Présentation PowerPoint</vt:lpstr>
      <vt:lpstr>Présentation PowerPoint</vt:lpstr>
      <vt:lpstr>Présentation PowerPoint</vt:lpstr>
      <vt:lpstr>Présentation PowerPoint</vt:lpstr>
      <vt:lpstr>D. Le sens de la démarche philosophique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la philosophie</dc:title>
  <dc:creator>Mickael Perre</dc:creator>
  <cp:lastModifiedBy>Mickael Perre</cp:lastModifiedBy>
  <cp:revision>82</cp:revision>
  <dcterms:created xsi:type="dcterms:W3CDTF">2015-08-25T09:03:52Z</dcterms:created>
  <dcterms:modified xsi:type="dcterms:W3CDTF">2016-09-19T08:28:56Z</dcterms:modified>
</cp:coreProperties>
</file>