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72" r:id="rId11"/>
    <p:sldId id="274" r:id="rId12"/>
    <p:sldId id="275" r:id="rId13"/>
    <p:sldId id="276" r:id="rId14"/>
    <p:sldId id="278" r:id="rId15"/>
    <p:sldId id="277" r:id="rId16"/>
    <p:sldId id="279" r:id="rId17"/>
    <p:sldId id="280" r:id="rId18"/>
    <p:sldId id="281" r:id="rId19"/>
    <p:sldId id="282" r:id="rId20"/>
    <p:sldId id="283" r:id="rId21"/>
    <p:sldId id="284" r:id="rId22"/>
    <p:sldId id="285" r:id="rId23"/>
    <p:sldId id="267" r:id="rId24"/>
    <p:sldId id="287" r:id="rId25"/>
    <p:sldId id="268" r:id="rId26"/>
    <p:sldId id="293" r:id="rId27"/>
    <p:sldId id="269" r:id="rId28"/>
    <p:sldId id="291" r:id="rId29"/>
    <p:sldId id="295" r:id="rId30"/>
    <p:sldId id="296" r:id="rId31"/>
    <p:sldId id="300" r:id="rId32"/>
    <p:sldId id="299" r:id="rId33"/>
    <p:sldId id="294" r:id="rId34"/>
    <p:sldId id="301" r:id="rId35"/>
    <p:sldId id="303" r:id="rId36"/>
    <p:sldId id="304" r:id="rId37"/>
    <p:sldId id="305" r:id="rId38"/>
    <p:sldId id="306" r:id="rId39"/>
    <p:sldId id="307" r:id="rId40"/>
    <p:sldId id="308" r:id="rId41"/>
    <p:sldId id="310" r:id="rId42"/>
    <p:sldId id="311" r:id="rId43"/>
    <p:sldId id="312" r:id="rId44"/>
    <p:sldId id="313" r:id="rId45"/>
    <p:sldId id="314" r:id="rId46"/>
    <p:sldId id="315" r:id="rId47"/>
    <p:sldId id="316" r:id="rId48"/>
    <p:sldId id="317" r:id="rId49"/>
    <p:sldId id="319" r:id="rId50"/>
    <p:sldId id="321" r:id="rId51"/>
    <p:sldId id="322" r:id="rId52"/>
    <p:sldId id="318" r:id="rId53"/>
    <p:sldId id="323" r:id="rId54"/>
    <p:sldId id="324" r:id="rId55"/>
    <p:sldId id="325" r:id="rId56"/>
    <p:sldId id="326" r:id="rId57"/>
    <p:sldId id="327" r:id="rId58"/>
    <p:sldId id="334" r:id="rId59"/>
    <p:sldId id="328" r:id="rId60"/>
    <p:sldId id="329" r:id="rId61"/>
    <p:sldId id="330" r:id="rId62"/>
    <p:sldId id="331" r:id="rId63"/>
    <p:sldId id="333" r:id="rId64"/>
    <p:sldId id="336" r:id="rId65"/>
    <p:sldId id="338" r:id="rId66"/>
    <p:sldId id="335" r:id="rId67"/>
    <p:sldId id="339" r:id="rId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99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75" autoAdjust="0"/>
  </p:normalViewPr>
  <p:slideViewPr>
    <p:cSldViewPr snapToGrid="0">
      <p:cViewPr varScale="1">
        <p:scale>
          <a:sx n="77" d="100"/>
          <a:sy n="77" d="100"/>
        </p:scale>
        <p:origin x="-90" y="-34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766798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2830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314924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352294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238497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10034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220564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2216357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181962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22236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D5B3A9E-1206-47AC-80F3-8F0F272BA38A}" type="datetimeFigureOut">
              <a:rPr lang="fr-FR" smtClean="0"/>
              <a:pPr/>
              <a:t>31/03/2017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322150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B3A9E-1206-47AC-80F3-8F0F272BA38A}" type="datetimeFigureOut">
              <a:rPr lang="fr-FR" smtClean="0"/>
              <a:pPr/>
              <a:t>31/03/2017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F2B9-B0A7-409E-9406-50BCCDA01768}" type="slidenum">
              <a:rPr lang="fr-FR" smtClean="0"/>
              <a:pPr/>
              <a:t>‹N°›</a:t>
            </a:fld>
            <a:endParaRPr lang="fr-FR"/>
          </a:p>
        </p:txBody>
      </p:sp>
    </p:spTree>
    <p:extLst>
      <p:ext uri="{BB962C8B-B14F-4D97-AF65-F5344CB8AC3E}">
        <p14:creationId xmlns="" xmlns:p14="http://schemas.microsoft.com/office/powerpoint/2010/main" val="319358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stretch>
            <a:fillRect/>
          </a:stretch>
        </p:blipFill>
        <p:spPr>
          <a:xfrm>
            <a:off x="0" y="1904673"/>
            <a:ext cx="5882750" cy="4848421"/>
          </a:xfrm>
          <a:prstGeom prst="rect">
            <a:avLst/>
          </a:prstGeom>
        </p:spPr>
      </p:pic>
      <p:sp>
        <p:nvSpPr>
          <p:cNvPr id="6" name="ZoneTexte 3"/>
          <p:cNvSpPr txBox="1"/>
          <p:nvPr/>
        </p:nvSpPr>
        <p:spPr>
          <a:xfrm>
            <a:off x="329364" y="206289"/>
            <a:ext cx="11375500" cy="584775"/>
          </a:xfrm>
          <a:prstGeom prst="rect">
            <a:avLst/>
          </a:prstGeom>
          <a:solidFill>
            <a:schemeClr val="accent1">
              <a:lumMod val="60000"/>
              <a:lumOff val="4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effectLst/>
                <a:uLnTx/>
                <a:uFillTx/>
                <a:latin typeface="Eras Bold ITC" pitchFamily="34" charset="0"/>
                <a:ea typeface="+mn-ea"/>
                <a:cs typeface="+mn-cs"/>
              </a:rPr>
              <a:t>Séquence </a:t>
            </a:r>
            <a:r>
              <a:rPr lang="fr-FR" sz="3200" dirty="0">
                <a:latin typeface="Eras Bold ITC" pitchFamily="34" charset="0"/>
              </a:rPr>
              <a:t>3</a:t>
            </a:r>
            <a:r>
              <a:rPr kumimoji="0" lang="fr-FR" sz="3200" b="0" i="0" u="none" strike="noStrike" kern="1200" cap="none" spc="0" normalizeH="0" noProof="0" dirty="0">
                <a:ln>
                  <a:noFill/>
                </a:ln>
                <a:effectLst/>
                <a:uLnTx/>
                <a:uFillTx/>
                <a:latin typeface="Eras Bold ITC" pitchFamily="34" charset="0"/>
                <a:ea typeface="+mn-ea"/>
                <a:cs typeface="+mn-cs"/>
              </a:rPr>
              <a:t> : la politique et la morale </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sp>
        <p:nvSpPr>
          <p:cNvPr id="7" name="ZoneTexte 6"/>
          <p:cNvSpPr txBox="1"/>
          <p:nvPr/>
        </p:nvSpPr>
        <p:spPr>
          <a:xfrm>
            <a:off x="1320799" y="1055481"/>
            <a:ext cx="9782629" cy="584775"/>
          </a:xfrm>
          <a:prstGeom prst="rect">
            <a:avLst/>
          </a:prstGeom>
          <a:noFill/>
        </p:spPr>
        <p:txBody>
          <a:bodyPr wrap="square" rtlCol="0">
            <a:spAutoFit/>
          </a:bodyPr>
          <a:lstStyle/>
          <a:p>
            <a:pPr algn="ctr"/>
            <a:r>
              <a:rPr lang="fr-FR" sz="3200" dirty="0">
                <a:latin typeface="Eras Demi ITC" panose="020B0805030504020804" pitchFamily="34" charset="0"/>
              </a:rPr>
              <a:t>La société, l’Etat, le droit et la justice</a:t>
            </a:r>
          </a:p>
        </p:txBody>
      </p:sp>
      <p:pic>
        <p:nvPicPr>
          <p:cNvPr id="2" name="Imag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717506" y="2332264"/>
            <a:ext cx="6474494" cy="4525736"/>
          </a:xfrm>
          <a:prstGeom prst="rect">
            <a:avLst/>
          </a:prstGeom>
        </p:spPr>
      </p:pic>
    </p:spTree>
    <p:extLst>
      <p:ext uri="{BB962C8B-B14F-4D97-AF65-F5344CB8AC3E}">
        <p14:creationId xmlns="" xmlns:p14="http://schemas.microsoft.com/office/powerpoint/2010/main" val="3233834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pPr algn="ctr"/>
            <a:r>
              <a:rPr lang="fr-FR" dirty="0">
                <a:latin typeface="Showcard Gothic" panose="04020904020102020604" pitchFamily="82" charset="0"/>
              </a:rPr>
              <a:t>Focus. </a:t>
            </a:r>
            <a:br>
              <a:rPr lang="fr-FR" dirty="0">
                <a:latin typeface="Showcard Gothic" panose="04020904020102020604" pitchFamily="82" charset="0"/>
              </a:rPr>
            </a:br>
            <a:r>
              <a:rPr lang="fr-FR" dirty="0">
                <a:latin typeface="Aharoni" panose="02010803020104030203" pitchFamily="2" charset="-79"/>
                <a:cs typeface="Aharoni" panose="02010803020104030203" pitchFamily="2" charset="-79"/>
              </a:rPr>
              <a:t>La morale selon Kant</a:t>
            </a:r>
            <a:endParaRPr lang="fr-FR" dirty="0">
              <a:latin typeface="Showcard Gothic" panose="04020904020102020604" pitchFamily="82" charset="0"/>
            </a:endParaRPr>
          </a:p>
        </p:txBody>
      </p:sp>
    </p:spTree>
    <p:extLst>
      <p:ext uri="{BB962C8B-B14F-4D97-AF65-F5344CB8AC3E}">
        <p14:creationId xmlns="" xmlns:p14="http://schemas.microsoft.com/office/powerpoint/2010/main" val="3101954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4876" b="6567"/>
          <a:stretch/>
        </p:blipFill>
        <p:spPr>
          <a:xfrm>
            <a:off x="0" y="1870301"/>
            <a:ext cx="2831592" cy="4987699"/>
          </a:xfrm>
          <a:prstGeom prst="rect">
            <a:avLst/>
          </a:prstGeom>
        </p:spPr>
      </p:pic>
      <p:sp>
        <p:nvSpPr>
          <p:cNvPr id="3" name="ZoneTexte 2"/>
          <p:cNvSpPr txBox="1"/>
          <p:nvPr/>
        </p:nvSpPr>
        <p:spPr>
          <a:xfrm>
            <a:off x="1415797" y="449943"/>
            <a:ext cx="2227290" cy="1200329"/>
          </a:xfrm>
          <a:prstGeom prst="rect">
            <a:avLst/>
          </a:prstGeom>
          <a:noFill/>
        </p:spPr>
        <p:txBody>
          <a:bodyPr wrap="square" rtlCol="0">
            <a:spAutoFit/>
          </a:bodyPr>
          <a:lstStyle/>
          <a:p>
            <a:pPr algn="just"/>
            <a:r>
              <a:rPr lang="fr-FR" sz="3600" dirty="0">
                <a:latin typeface="Aharoni" panose="02010803020104030203" pitchFamily="2" charset="-79"/>
                <a:cs typeface="Aharoni" panose="02010803020104030203" pitchFamily="2" charset="-79"/>
              </a:rPr>
              <a:t>Le devoir est un </a:t>
            </a:r>
          </a:p>
        </p:txBody>
      </p:sp>
      <p:sp>
        <p:nvSpPr>
          <p:cNvPr id="4" name="ZoneTexte 3"/>
          <p:cNvSpPr txBox="1"/>
          <p:nvPr/>
        </p:nvSpPr>
        <p:spPr>
          <a:xfrm>
            <a:off x="3178629" y="1650272"/>
            <a:ext cx="7532914" cy="1107996"/>
          </a:xfrm>
          <a:prstGeom prst="rect">
            <a:avLst/>
          </a:prstGeom>
          <a:noFill/>
        </p:spPr>
        <p:txBody>
          <a:bodyPr wrap="square" rtlCol="0">
            <a:spAutoFit/>
          </a:bodyPr>
          <a:lstStyle/>
          <a:p>
            <a:r>
              <a:rPr lang="fr-FR" sz="6600" dirty="0">
                <a:latin typeface="Rockwell Extra Bold" panose="02060903040505020403" pitchFamily="18" charset="0"/>
              </a:rPr>
              <a:t>IMPÉRATIF</a:t>
            </a:r>
          </a:p>
        </p:txBody>
      </p:sp>
      <p:sp>
        <p:nvSpPr>
          <p:cNvPr id="6" name="ZoneTexte 5"/>
          <p:cNvSpPr txBox="1"/>
          <p:nvPr/>
        </p:nvSpPr>
        <p:spPr>
          <a:xfrm>
            <a:off x="4528457" y="2934444"/>
            <a:ext cx="7532914" cy="1107996"/>
          </a:xfrm>
          <a:prstGeom prst="rect">
            <a:avLst/>
          </a:prstGeom>
          <a:noFill/>
        </p:spPr>
        <p:txBody>
          <a:bodyPr wrap="square" rtlCol="0">
            <a:spAutoFit/>
          </a:bodyPr>
          <a:lstStyle/>
          <a:p>
            <a:r>
              <a:rPr lang="fr-FR" sz="6600" dirty="0">
                <a:solidFill>
                  <a:schemeClr val="accent6">
                    <a:lumMod val="75000"/>
                  </a:schemeClr>
                </a:solidFill>
                <a:latin typeface="Rockwell Extra Bold" panose="02060903040505020403" pitchFamily="18" charset="0"/>
              </a:rPr>
              <a:t>CATÉGORIQUE</a:t>
            </a:r>
          </a:p>
        </p:txBody>
      </p:sp>
      <p:sp>
        <p:nvSpPr>
          <p:cNvPr id="7" name="ZoneTexte 6"/>
          <p:cNvSpPr txBox="1"/>
          <p:nvPr/>
        </p:nvSpPr>
        <p:spPr>
          <a:xfrm>
            <a:off x="3918857" y="536139"/>
            <a:ext cx="6952343" cy="1015663"/>
          </a:xfrm>
          <a:prstGeom prst="rect">
            <a:avLst/>
          </a:prstGeom>
          <a:noFill/>
        </p:spPr>
        <p:txBody>
          <a:bodyPr wrap="square" rtlCol="0">
            <a:spAutoFit/>
          </a:bodyPr>
          <a:lstStyle/>
          <a:p>
            <a:r>
              <a:rPr lang="fr-FR" sz="6000" i="1" dirty="0">
                <a:solidFill>
                  <a:srgbClr val="0070C0"/>
                </a:solidFill>
                <a:effectLst>
                  <a:outerShdw blurRad="60007" dist="200025" dir="15000000" sy="30000" kx="-1800000" algn="bl" rotWithShape="0">
                    <a:prstClr val="black">
                      <a:alpha val="32000"/>
                    </a:prstClr>
                  </a:outerShdw>
                </a:effectLst>
                <a:latin typeface="Narkisim" panose="020E0502050101010101" pitchFamily="34" charset="-79"/>
                <a:cs typeface="Narkisim" panose="020E0502050101010101" pitchFamily="34" charset="-79"/>
              </a:rPr>
              <a:t>commandement</a:t>
            </a:r>
          </a:p>
        </p:txBody>
      </p:sp>
      <p:sp>
        <p:nvSpPr>
          <p:cNvPr id="8" name="ZoneTexte 7"/>
          <p:cNvSpPr txBox="1"/>
          <p:nvPr/>
        </p:nvSpPr>
        <p:spPr>
          <a:xfrm>
            <a:off x="6509657" y="4042440"/>
            <a:ext cx="6952343" cy="1015663"/>
          </a:xfrm>
          <a:prstGeom prst="rect">
            <a:avLst/>
          </a:prstGeom>
          <a:noFill/>
        </p:spPr>
        <p:txBody>
          <a:bodyPr wrap="square" rtlCol="0">
            <a:spAutoFit/>
          </a:bodyPr>
          <a:lstStyle/>
          <a:p>
            <a:r>
              <a:rPr lang="fr-FR" sz="6000" i="1" dirty="0">
                <a:solidFill>
                  <a:srgbClr val="0070C0"/>
                </a:solidFill>
                <a:effectLst>
                  <a:outerShdw blurRad="60007" dist="200025" dir="15000000" sy="30000" kx="-1800000" algn="bl" rotWithShape="0">
                    <a:prstClr val="black">
                      <a:alpha val="32000"/>
                    </a:prstClr>
                  </a:outerShdw>
                </a:effectLst>
                <a:latin typeface="Narkisim" panose="020E0502050101010101" pitchFamily="34" charset="-79"/>
                <a:cs typeface="Narkisim" panose="020E0502050101010101" pitchFamily="34" charset="-79"/>
              </a:rPr>
              <a:t>sans conditions</a:t>
            </a:r>
          </a:p>
        </p:txBody>
      </p:sp>
      <p:pic>
        <p:nvPicPr>
          <p:cNvPr id="9" name="Image 8"/>
          <p:cNvPicPr>
            <a:picLocks noChangeAspect="1"/>
          </p:cNvPicPr>
          <p:nvPr/>
        </p:nvPicPr>
        <p:blipFill rotWithShape="1">
          <a:blip r:embed="rId3" cstate="print">
            <a:extLst>
              <a:ext uri="{28A0092B-C50C-407E-A947-70E740481C1C}">
                <a14:useLocalDpi xmlns="" xmlns:a14="http://schemas.microsoft.com/office/drawing/2010/main" val="0"/>
              </a:ext>
            </a:extLst>
          </a:blip>
          <a:srcRect l="4481" r="3869" b="3026"/>
          <a:stretch/>
        </p:blipFill>
        <p:spPr>
          <a:xfrm>
            <a:off x="3371596" y="3890680"/>
            <a:ext cx="3000175" cy="2748980"/>
          </a:xfrm>
          <a:prstGeom prst="rect">
            <a:avLst/>
          </a:prstGeom>
        </p:spPr>
      </p:pic>
      <p:pic>
        <p:nvPicPr>
          <p:cNvPr id="11" name="Image 10"/>
          <p:cNvPicPr>
            <a:picLocks noChangeAspect="1"/>
          </p:cNvPicPr>
          <p:nvPr/>
        </p:nvPicPr>
        <p:blipFill rotWithShape="1">
          <a:blip r:embed="rId4" cstate="print">
            <a:extLst>
              <a:ext uri="{28A0092B-C50C-407E-A947-70E740481C1C}">
                <a14:useLocalDpi xmlns="" xmlns:a14="http://schemas.microsoft.com/office/drawing/2010/main" val="0"/>
              </a:ext>
            </a:extLst>
          </a:blip>
          <a:srcRect l="3316" t="11381" r="4805" b="7110"/>
          <a:stretch/>
        </p:blipFill>
        <p:spPr>
          <a:xfrm>
            <a:off x="9013372" y="614804"/>
            <a:ext cx="3178628" cy="2206171"/>
          </a:xfrm>
          <a:prstGeom prst="rect">
            <a:avLst/>
          </a:prstGeom>
        </p:spPr>
      </p:pic>
      <p:sp>
        <p:nvSpPr>
          <p:cNvPr id="12" name="ZoneTexte 11"/>
          <p:cNvSpPr txBox="1"/>
          <p:nvPr/>
        </p:nvSpPr>
        <p:spPr>
          <a:xfrm>
            <a:off x="9463314" y="1066258"/>
            <a:ext cx="2278743" cy="1323439"/>
          </a:xfrm>
          <a:prstGeom prst="rect">
            <a:avLst/>
          </a:prstGeom>
          <a:noFill/>
        </p:spPr>
        <p:txBody>
          <a:bodyPr wrap="square" rtlCol="0">
            <a:spAutoFit/>
          </a:bodyPr>
          <a:lstStyle/>
          <a:p>
            <a:r>
              <a:rPr lang="fr-FR" sz="4000" dirty="0">
                <a:effectLst>
                  <a:outerShdw blurRad="60007" dist="200025" dir="15000000" sy="30000" kx="-1800000" algn="bl" rotWithShape="0">
                    <a:prstClr val="black">
                      <a:alpha val="32000"/>
                    </a:prstClr>
                  </a:outerShdw>
                </a:effectLst>
                <a:latin typeface="Informal Roman" panose="030604020304060B0204" pitchFamily="66" charset="0"/>
              </a:rPr>
              <a:t>Commande une fin</a:t>
            </a:r>
          </a:p>
        </p:txBody>
      </p:sp>
      <p:sp>
        <p:nvSpPr>
          <p:cNvPr id="15" name="ZoneTexte 14"/>
          <p:cNvSpPr txBox="1"/>
          <p:nvPr/>
        </p:nvSpPr>
        <p:spPr>
          <a:xfrm>
            <a:off x="3643087" y="4802441"/>
            <a:ext cx="2510970" cy="1077218"/>
          </a:xfrm>
          <a:prstGeom prst="rect">
            <a:avLst/>
          </a:prstGeom>
          <a:noFill/>
        </p:spPr>
        <p:txBody>
          <a:bodyPr wrap="square" rtlCol="0">
            <a:spAutoFit/>
          </a:bodyPr>
          <a:lstStyle/>
          <a:p>
            <a:r>
              <a:rPr lang="fr-FR" sz="3200" b="1" dirty="0">
                <a:solidFill>
                  <a:srgbClr val="FF0000"/>
                </a:solidFill>
              </a:rPr>
              <a:t>≠ impératif</a:t>
            </a:r>
          </a:p>
          <a:p>
            <a:r>
              <a:rPr lang="fr-FR" sz="3200" b="1" dirty="0">
                <a:solidFill>
                  <a:srgbClr val="FF0000"/>
                </a:solidFill>
              </a:rPr>
              <a:t>hypothétique</a:t>
            </a:r>
          </a:p>
        </p:txBody>
      </p:sp>
      <p:pic>
        <p:nvPicPr>
          <p:cNvPr id="16" name="Image 15"/>
          <p:cNvPicPr>
            <a:picLocks noChangeAspect="1"/>
          </p:cNvPicPr>
          <p:nvPr/>
        </p:nvPicPr>
        <p:blipFill rotWithShape="1">
          <a:blip r:embed="rId4" cstate="print">
            <a:extLst>
              <a:ext uri="{28A0092B-C50C-407E-A947-70E740481C1C}">
                <a14:useLocalDpi xmlns="" xmlns:a14="http://schemas.microsoft.com/office/drawing/2010/main" val="0"/>
              </a:ext>
            </a:extLst>
          </a:blip>
          <a:srcRect l="3316" t="11381" r="4805" b="7110"/>
          <a:stretch/>
        </p:blipFill>
        <p:spPr>
          <a:xfrm>
            <a:off x="6509657" y="4913772"/>
            <a:ext cx="5232400" cy="1931773"/>
          </a:xfrm>
          <a:prstGeom prst="rect">
            <a:avLst/>
          </a:prstGeom>
        </p:spPr>
      </p:pic>
      <p:sp>
        <p:nvSpPr>
          <p:cNvPr id="17" name="Rectangle 16"/>
          <p:cNvSpPr/>
          <p:nvPr/>
        </p:nvSpPr>
        <p:spPr>
          <a:xfrm>
            <a:off x="6945086" y="5150436"/>
            <a:ext cx="4434114" cy="1323439"/>
          </a:xfrm>
          <a:prstGeom prst="rect">
            <a:avLst/>
          </a:prstGeom>
        </p:spPr>
        <p:txBody>
          <a:bodyPr wrap="square">
            <a:spAutoFit/>
          </a:bodyPr>
          <a:lstStyle/>
          <a:p>
            <a:r>
              <a:rPr lang="fr-FR" sz="4000" dirty="0">
                <a:effectLst>
                  <a:outerShdw blurRad="60007" dist="200025" dir="15000000" sy="30000" kx="-1800000" algn="bl" rotWithShape="0">
                    <a:prstClr val="black">
                      <a:alpha val="32000"/>
                    </a:prstClr>
                  </a:outerShdw>
                </a:effectLst>
                <a:latin typeface="Informal Roman" panose="030604020304060B0204" pitchFamily="66" charset="0"/>
              </a:rPr>
              <a:t>Commande des moyens en vue d’une fin</a:t>
            </a:r>
          </a:p>
        </p:txBody>
      </p:sp>
    </p:spTree>
    <p:extLst>
      <p:ext uri="{BB962C8B-B14F-4D97-AF65-F5344CB8AC3E}">
        <p14:creationId xmlns="" xmlns:p14="http://schemas.microsoft.com/office/powerpoint/2010/main" val="5275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heckerboard(across)">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heckerboard(across)">
                                      <p:cBhvr>
                                        <p:cTn id="35" dur="500"/>
                                        <p:tgtEl>
                                          <p:spTgt spid="9"/>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heckerboard(across)">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across)">
                                      <p:cBhvr>
                                        <p:cTn id="43" dur="500"/>
                                        <p:tgtEl>
                                          <p:spTgt spid="1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heckerboard(across)">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2" grpId="0"/>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934258">
            <a:off x="1486864" y="494203"/>
            <a:ext cx="3240785" cy="5056742"/>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1211943" y="5994047"/>
            <a:ext cx="4659086" cy="646331"/>
          </a:xfrm>
          <a:prstGeom prst="rect">
            <a:avLst/>
          </a:prstGeom>
          <a:noFill/>
        </p:spPr>
        <p:txBody>
          <a:bodyPr wrap="square" rtlCol="0">
            <a:spAutoFit/>
          </a:bodyPr>
          <a:lstStyle/>
          <a:p>
            <a:pPr algn="ctr"/>
            <a:r>
              <a:rPr lang="fr-FR" sz="3600" b="1" dirty="0"/>
              <a:t>1785</a:t>
            </a:r>
          </a:p>
        </p:txBody>
      </p:sp>
      <p:sp>
        <p:nvSpPr>
          <p:cNvPr id="5" name="Flèche droite 4"/>
          <p:cNvSpPr/>
          <p:nvPr/>
        </p:nvSpPr>
        <p:spPr>
          <a:xfrm>
            <a:off x="5519057" y="2487373"/>
            <a:ext cx="2402115" cy="10704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8256288" y="813502"/>
            <a:ext cx="3485769" cy="1200329"/>
          </a:xfrm>
          <a:prstGeom prst="rect">
            <a:avLst/>
          </a:prstGeom>
          <a:noFill/>
        </p:spPr>
        <p:txBody>
          <a:bodyPr wrap="square" rtlCol="0">
            <a:spAutoFit/>
          </a:bodyPr>
          <a:lstStyle/>
          <a:p>
            <a:pPr algn="just"/>
            <a:r>
              <a:rPr lang="fr-FR" sz="3600" dirty="0">
                <a:latin typeface="Rockwell Extra Bold" panose="02060903040505020403" pitchFamily="18" charset="0"/>
                <a:cs typeface="Aharoni" panose="02010803020104030203" pitchFamily="2" charset="-79"/>
              </a:rPr>
              <a:t>2</a:t>
            </a:r>
            <a:r>
              <a:rPr lang="fr-FR" sz="3600" dirty="0">
                <a:latin typeface="Aharoni" panose="02010803020104030203" pitchFamily="2" charset="-79"/>
                <a:cs typeface="Aharoni" panose="02010803020104030203" pitchFamily="2" charset="-79"/>
              </a:rPr>
              <a:t> règles de l’action morale</a:t>
            </a:r>
          </a:p>
        </p:txBody>
      </p:sp>
      <p:sp>
        <p:nvSpPr>
          <p:cNvPr id="7" name="ZoneTexte 6"/>
          <p:cNvSpPr txBox="1"/>
          <p:nvPr/>
        </p:nvSpPr>
        <p:spPr>
          <a:xfrm>
            <a:off x="8256288" y="3557775"/>
            <a:ext cx="3485769" cy="1754326"/>
          </a:xfrm>
          <a:prstGeom prst="rect">
            <a:avLst/>
          </a:prstGeom>
          <a:noFill/>
        </p:spPr>
        <p:txBody>
          <a:bodyPr wrap="square" rtlCol="0">
            <a:spAutoFit/>
          </a:bodyPr>
          <a:lstStyle/>
          <a:p>
            <a:pPr algn="just"/>
            <a:r>
              <a:rPr lang="fr-FR" sz="3600" dirty="0">
                <a:latin typeface="Rockwell Extra Bold" panose="02060903040505020403" pitchFamily="18" charset="0"/>
                <a:cs typeface="Aharoni" panose="02010803020104030203" pitchFamily="2" charset="-79"/>
              </a:rPr>
              <a:t>2</a:t>
            </a:r>
            <a:r>
              <a:rPr lang="fr-FR" sz="3600" dirty="0">
                <a:latin typeface="Aharoni" panose="02010803020104030203" pitchFamily="2" charset="-79"/>
                <a:cs typeface="Aharoni" panose="02010803020104030203" pitchFamily="2" charset="-79"/>
              </a:rPr>
              <a:t> formulations de l’impératif catégorique</a:t>
            </a:r>
          </a:p>
        </p:txBody>
      </p:sp>
      <p:sp>
        <p:nvSpPr>
          <p:cNvPr id="8" name="ZoneTexte 7"/>
          <p:cNvSpPr txBox="1"/>
          <p:nvPr/>
        </p:nvSpPr>
        <p:spPr>
          <a:xfrm>
            <a:off x="8360229" y="2068467"/>
            <a:ext cx="3497942" cy="954107"/>
          </a:xfrm>
          <a:prstGeom prst="rect">
            <a:avLst/>
          </a:prstGeom>
          <a:noFill/>
        </p:spPr>
        <p:txBody>
          <a:bodyPr wrap="square" rtlCol="0">
            <a:spAutoFit/>
          </a:bodyPr>
          <a:lstStyle/>
          <a:p>
            <a:pPr algn="ctr"/>
            <a:r>
              <a:rPr lang="fr-FR" sz="2800" b="1" dirty="0">
                <a:solidFill>
                  <a:srgbClr val="FF0000"/>
                </a:solidFill>
              </a:rPr>
              <a:t>Comment être sûr que j’agis moralement ? </a:t>
            </a:r>
          </a:p>
        </p:txBody>
      </p:sp>
    </p:spTree>
    <p:extLst>
      <p:ext uri="{BB962C8B-B14F-4D97-AF65-F5344CB8AC3E}">
        <p14:creationId xmlns="" xmlns:p14="http://schemas.microsoft.com/office/powerpoint/2010/main" val="274379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934258">
            <a:off x="1486864" y="494203"/>
            <a:ext cx="3240785" cy="5056742"/>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a:off x="5183940" y="229623"/>
            <a:ext cx="7008060" cy="1091177"/>
          </a:xfrm>
          <a:prstGeom prst="rect">
            <a:avLst/>
          </a:prstGeom>
        </p:spPr>
      </p:pic>
      <p:sp>
        <p:nvSpPr>
          <p:cNvPr id="4" name="ZoneTexte 3"/>
          <p:cNvSpPr txBox="1"/>
          <p:nvPr/>
        </p:nvSpPr>
        <p:spPr>
          <a:xfrm>
            <a:off x="5959284" y="452045"/>
            <a:ext cx="5457372" cy="646331"/>
          </a:xfrm>
          <a:prstGeom prst="rect">
            <a:avLst/>
          </a:prstGeom>
          <a:noFill/>
        </p:spPr>
        <p:txBody>
          <a:bodyPr wrap="square" rtlCol="0">
            <a:spAutoFit/>
          </a:bodyPr>
          <a:lstStyle/>
          <a:p>
            <a:pPr algn="ctr"/>
            <a:r>
              <a:rPr lang="fr-FR" sz="3600" b="1" dirty="0"/>
              <a:t>1. L’universalisation </a:t>
            </a:r>
          </a:p>
        </p:txBody>
      </p:sp>
      <p:sp>
        <p:nvSpPr>
          <p:cNvPr id="5" name="ZoneTexte 4"/>
          <p:cNvSpPr txBox="1"/>
          <p:nvPr/>
        </p:nvSpPr>
        <p:spPr>
          <a:xfrm>
            <a:off x="5959284" y="1741714"/>
            <a:ext cx="5486400" cy="2308324"/>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L’action ne doit jamais se contredire si on imagine que tout le monde fait de même.</a:t>
            </a:r>
          </a:p>
        </p:txBody>
      </p:sp>
      <p:sp>
        <p:nvSpPr>
          <p:cNvPr id="6" name="ZoneTexte 5"/>
          <p:cNvSpPr txBox="1"/>
          <p:nvPr/>
        </p:nvSpPr>
        <p:spPr>
          <a:xfrm>
            <a:off x="5777856" y="1770743"/>
            <a:ext cx="5849257" cy="2308324"/>
          </a:xfrm>
          <a:prstGeom prst="rect">
            <a:avLst/>
          </a:prstGeom>
          <a:solidFill>
            <a:schemeClr val="bg1"/>
          </a:solidFill>
        </p:spPr>
        <p:txBody>
          <a:bodyPr wrap="square" rtlCol="0">
            <a:spAutoFit/>
          </a:bodyPr>
          <a:lstStyle/>
          <a:p>
            <a:r>
              <a:rPr lang="fr-FR" sz="3600" dirty="0">
                <a:latin typeface="Aharoni" panose="02010803020104030203" pitchFamily="2" charset="-79"/>
                <a:cs typeface="Aharoni" panose="02010803020104030203" pitchFamily="2" charset="-79"/>
              </a:rPr>
              <a:t>Agis de telle sorte que la maxime de ton action puisse être érigée en </a:t>
            </a:r>
            <a:r>
              <a:rPr lang="fr-FR" sz="3600" dirty="0">
                <a:solidFill>
                  <a:srgbClr val="0070C0"/>
                </a:solidFill>
                <a:latin typeface="Aharoni" panose="02010803020104030203" pitchFamily="2" charset="-79"/>
                <a:cs typeface="Aharoni" panose="02010803020104030203" pitchFamily="2" charset="-79"/>
              </a:rPr>
              <a:t>loi universelle</a:t>
            </a:r>
            <a:r>
              <a:rPr lang="fr-FR" sz="3600" dirty="0">
                <a:latin typeface="Aharoni" panose="02010803020104030203" pitchFamily="2" charset="-79"/>
                <a:cs typeface="Aharoni" panose="02010803020104030203" pitchFamily="2" charset="-79"/>
              </a:rPr>
              <a:t>.</a:t>
            </a:r>
          </a:p>
        </p:txBody>
      </p:sp>
    </p:spTree>
    <p:extLst>
      <p:ext uri="{BB962C8B-B14F-4D97-AF65-F5344CB8AC3E}">
        <p14:creationId xmlns="" xmlns:p14="http://schemas.microsoft.com/office/powerpoint/2010/main" val="30893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13543" y="65009"/>
            <a:ext cx="9564915" cy="6792991"/>
          </a:xfrm>
          <a:prstGeom prst="rect">
            <a:avLst/>
          </a:prstGeom>
        </p:spPr>
      </p:pic>
      <p:sp>
        <p:nvSpPr>
          <p:cNvPr id="3" name="ZoneTexte 2"/>
          <p:cNvSpPr txBox="1"/>
          <p:nvPr/>
        </p:nvSpPr>
        <p:spPr>
          <a:xfrm>
            <a:off x="0" y="6125028"/>
            <a:ext cx="6720114" cy="584775"/>
          </a:xfrm>
          <a:prstGeom prst="rect">
            <a:avLst/>
          </a:prstGeom>
          <a:solidFill>
            <a:schemeClr val="bg1"/>
          </a:solidFill>
        </p:spPr>
        <p:txBody>
          <a:bodyPr wrap="square" rtlCol="0">
            <a:spAutoFit/>
          </a:bodyPr>
          <a:lstStyle/>
          <a:p>
            <a:pPr algn="ctr"/>
            <a:r>
              <a:rPr lang="fr-FR" sz="3200" b="1" dirty="0"/>
              <a:t>formulation générale de la </a:t>
            </a:r>
            <a:r>
              <a:rPr lang="fr-FR" sz="3200" b="1" dirty="0">
                <a:solidFill>
                  <a:srgbClr val="0070C0"/>
                </a:solidFill>
              </a:rPr>
              <a:t>loi morale</a:t>
            </a:r>
          </a:p>
        </p:txBody>
      </p:sp>
      <p:sp>
        <p:nvSpPr>
          <p:cNvPr id="4" name="ZoneTexte 3"/>
          <p:cNvSpPr txBox="1"/>
          <p:nvPr/>
        </p:nvSpPr>
        <p:spPr>
          <a:xfrm>
            <a:off x="7939315" y="4122055"/>
            <a:ext cx="4252685" cy="1323439"/>
          </a:xfrm>
          <a:prstGeom prst="rect">
            <a:avLst/>
          </a:prstGeom>
          <a:noFill/>
        </p:spPr>
        <p:txBody>
          <a:bodyPr wrap="square" rtlCol="0">
            <a:spAutoFit/>
          </a:bodyPr>
          <a:lstStyle/>
          <a:p>
            <a:r>
              <a:rPr lang="fr-FR" sz="4000" b="1" i="1" dirty="0">
                <a:latin typeface="FrankRuehl" panose="020E0503060101010101" pitchFamily="34" charset="-79"/>
                <a:cs typeface="FrankRuehl" panose="020E0503060101010101" pitchFamily="34" charset="-79"/>
              </a:rPr>
              <a:t>Et si tout le monde le faisait ? </a:t>
            </a:r>
          </a:p>
        </p:txBody>
      </p:sp>
    </p:spTree>
    <p:extLst>
      <p:ext uri="{BB962C8B-B14F-4D97-AF65-F5344CB8AC3E}">
        <p14:creationId xmlns="" xmlns:p14="http://schemas.microsoft.com/office/powerpoint/2010/main" val="345186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ZoneTexte 2"/>
          <p:cNvSpPr txBox="1"/>
          <p:nvPr/>
        </p:nvSpPr>
        <p:spPr>
          <a:xfrm>
            <a:off x="8519886" y="5283198"/>
            <a:ext cx="4746171" cy="1323439"/>
          </a:xfrm>
          <a:prstGeom prst="rect">
            <a:avLst/>
          </a:prstGeom>
          <a:noFill/>
        </p:spPr>
        <p:txBody>
          <a:bodyPr wrap="square" rtlCol="0">
            <a:spAutoFit/>
          </a:bodyPr>
          <a:lstStyle/>
          <a:p>
            <a:r>
              <a:rPr lang="fr-FR" sz="4000" b="1" i="1" dirty="0">
                <a:solidFill>
                  <a:schemeClr val="bg1"/>
                </a:solidFill>
                <a:latin typeface="FrankRuehl" panose="020E0503060101010101" pitchFamily="34" charset="-79"/>
                <a:cs typeface="FrankRuehl" panose="020E0503060101010101" pitchFamily="34" charset="-79"/>
              </a:rPr>
              <a:t>Et si personne ne remboursait ? </a:t>
            </a:r>
          </a:p>
        </p:txBody>
      </p:sp>
      <p:sp>
        <p:nvSpPr>
          <p:cNvPr id="4" name="ZoneTexte 3"/>
          <p:cNvSpPr txBox="1"/>
          <p:nvPr/>
        </p:nvSpPr>
        <p:spPr>
          <a:xfrm>
            <a:off x="5036458" y="217714"/>
            <a:ext cx="6720114" cy="584775"/>
          </a:xfrm>
          <a:prstGeom prst="rect">
            <a:avLst/>
          </a:prstGeom>
          <a:solidFill>
            <a:schemeClr val="bg1"/>
          </a:solidFill>
        </p:spPr>
        <p:txBody>
          <a:bodyPr wrap="square" rtlCol="0">
            <a:spAutoFit/>
          </a:bodyPr>
          <a:lstStyle/>
          <a:p>
            <a:pPr algn="ctr"/>
            <a:r>
              <a:rPr lang="fr-FR" sz="3200" b="1" dirty="0"/>
              <a:t>formulation générale de la </a:t>
            </a:r>
            <a:r>
              <a:rPr lang="fr-FR" sz="3200" b="1" dirty="0">
                <a:solidFill>
                  <a:srgbClr val="0070C0"/>
                </a:solidFill>
              </a:rPr>
              <a:t>loi morale</a:t>
            </a:r>
          </a:p>
        </p:txBody>
      </p:sp>
    </p:spTree>
    <p:extLst>
      <p:ext uri="{BB962C8B-B14F-4D97-AF65-F5344CB8AC3E}">
        <p14:creationId xmlns="" xmlns:p14="http://schemas.microsoft.com/office/powerpoint/2010/main" val="12494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934258">
            <a:off x="1486864" y="494203"/>
            <a:ext cx="3240785" cy="5056742"/>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a:off x="5183940" y="229623"/>
            <a:ext cx="7008060" cy="1091177"/>
          </a:xfrm>
          <a:prstGeom prst="rect">
            <a:avLst/>
          </a:prstGeom>
        </p:spPr>
      </p:pic>
      <p:sp>
        <p:nvSpPr>
          <p:cNvPr id="4" name="ZoneTexte 3"/>
          <p:cNvSpPr txBox="1"/>
          <p:nvPr/>
        </p:nvSpPr>
        <p:spPr>
          <a:xfrm>
            <a:off x="5959284" y="452045"/>
            <a:ext cx="5457372" cy="646331"/>
          </a:xfrm>
          <a:prstGeom prst="rect">
            <a:avLst/>
          </a:prstGeom>
          <a:noFill/>
        </p:spPr>
        <p:txBody>
          <a:bodyPr wrap="square" rtlCol="0">
            <a:spAutoFit/>
          </a:bodyPr>
          <a:lstStyle/>
          <a:p>
            <a:pPr algn="ctr"/>
            <a:r>
              <a:rPr lang="fr-FR" sz="3600" b="1" dirty="0"/>
              <a:t>2. Le respect</a:t>
            </a:r>
          </a:p>
        </p:txBody>
      </p:sp>
      <p:sp>
        <p:nvSpPr>
          <p:cNvPr id="5" name="ZoneTexte 4"/>
          <p:cNvSpPr txBox="1"/>
          <p:nvPr/>
        </p:nvSpPr>
        <p:spPr>
          <a:xfrm>
            <a:off x="5959284" y="1741714"/>
            <a:ext cx="5579574" cy="1754326"/>
          </a:xfrm>
          <a:prstGeom prst="rect">
            <a:avLst/>
          </a:prstGeom>
          <a:noFill/>
        </p:spPr>
        <p:txBody>
          <a:bodyPr wrap="square" rtlCol="0">
            <a:spAutoFit/>
          </a:bodyPr>
          <a:lstStyle/>
          <a:p>
            <a:r>
              <a:rPr lang="fr-FR" sz="3600" dirty="0">
                <a:latin typeface="Aharoni" panose="02010803020104030203" pitchFamily="2" charset="-79"/>
                <a:cs typeface="Aharoni" panose="02010803020104030203" pitchFamily="2" charset="-79"/>
              </a:rPr>
              <a:t>L’action doit traiter autrui avec respect et dignité.</a:t>
            </a:r>
          </a:p>
        </p:txBody>
      </p:sp>
      <p:sp>
        <p:nvSpPr>
          <p:cNvPr id="6" name="ZoneTexte 5"/>
          <p:cNvSpPr txBox="1"/>
          <p:nvPr/>
        </p:nvSpPr>
        <p:spPr>
          <a:xfrm>
            <a:off x="5734312" y="1799772"/>
            <a:ext cx="5849257" cy="2308324"/>
          </a:xfrm>
          <a:prstGeom prst="rect">
            <a:avLst/>
          </a:prstGeom>
          <a:solidFill>
            <a:schemeClr val="bg1"/>
          </a:solidFill>
        </p:spPr>
        <p:txBody>
          <a:bodyPr wrap="square" rtlCol="0">
            <a:spAutoFit/>
          </a:bodyPr>
          <a:lstStyle/>
          <a:p>
            <a:r>
              <a:rPr lang="fr-FR" sz="3600" dirty="0">
                <a:latin typeface="Aharoni" panose="02010803020104030203" pitchFamily="2" charset="-79"/>
                <a:cs typeface="Aharoni" panose="02010803020104030203" pitchFamily="2" charset="-79"/>
              </a:rPr>
              <a:t>Ne traite jamais simplement autrui comme un </a:t>
            </a:r>
            <a:r>
              <a:rPr lang="fr-FR" sz="3600" dirty="0">
                <a:solidFill>
                  <a:srgbClr val="0070C0"/>
                </a:solidFill>
                <a:latin typeface="Aharoni" panose="02010803020104030203" pitchFamily="2" charset="-79"/>
                <a:cs typeface="Aharoni" panose="02010803020104030203" pitchFamily="2" charset="-79"/>
              </a:rPr>
              <a:t>moyen</a:t>
            </a:r>
            <a:r>
              <a:rPr lang="fr-FR" sz="3600" dirty="0">
                <a:latin typeface="Aharoni" panose="02010803020104030203" pitchFamily="2" charset="-79"/>
                <a:cs typeface="Aharoni" panose="02010803020104030203" pitchFamily="2" charset="-79"/>
              </a:rPr>
              <a:t>, mais toujours aussi comme une </a:t>
            </a:r>
            <a:r>
              <a:rPr lang="fr-FR" sz="3600" dirty="0">
                <a:solidFill>
                  <a:srgbClr val="0070C0"/>
                </a:solidFill>
                <a:latin typeface="Aharoni" panose="02010803020104030203" pitchFamily="2" charset="-79"/>
                <a:cs typeface="Aharoni" panose="02010803020104030203" pitchFamily="2" charset="-79"/>
              </a:rPr>
              <a:t>fin</a:t>
            </a:r>
            <a:r>
              <a:rPr lang="fr-FR" sz="3600" dirty="0">
                <a:latin typeface="Aharoni" panose="02010803020104030203" pitchFamily="2" charset="-79"/>
                <a:cs typeface="Aharoni" panose="02010803020104030203" pitchFamily="2" charset="-79"/>
              </a:rPr>
              <a:t>.</a:t>
            </a:r>
          </a:p>
        </p:txBody>
      </p:sp>
    </p:spTree>
    <p:extLst>
      <p:ext uri="{BB962C8B-B14F-4D97-AF65-F5344CB8AC3E}">
        <p14:creationId xmlns="" xmlns:p14="http://schemas.microsoft.com/office/powerpoint/2010/main" val="391340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85141"/>
          </a:xfrm>
          <a:prstGeom prst="rect">
            <a:avLst/>
          </a:prstGeom>
        </p:spPr>
      </p:pic>
      <p:sp>
        <p:nvSpPr>
          <p:cNvPr id="3" name="ZoneTexte 2"/>
          <p:cNvSpPr txBox="1"/>
          <p:nvPr/>
        </p:nvSpPr>
        <p:spPr>
          <a:xfrm>
            <a:off x="6096000" y="5534561"/>
            <a:ext cx="6008913" cy="1323439"/>
          </a:xfrm>
          <a:prstGeom prst="rect">
            <a:avLst/>
          </a:prstGeom>
          <a:noFill/>
        </p:spPr>
        <p:txBody>
          <a:bodyPr wrap="square" rtlCol="0">
            <a:spAutoFit/>
          </a:bodyPr>
          <a:lstStyle/>
          <a:p>
            <a:r>
              <a:rPr lang="fr-FR" sz="4000" b="1" i="1" dirty="0">
                <a:solidFill>
                  <a:schemeClr val="bg1"/>
                </a:solidFill>
                <a:latin typeface="FrankRuehl" panose="020E0503060101010101" pitchFamily="34" charset="-79"/>
                <a:cs typeface="FrankRuehl" panose="020E0503060101010101" pitchFamily="34" charset="-79"/>
              </a:rPr>
              <a:t>On ne peut traiter une personne comme un objet !</a:t>
            </a:r>
          </a:p>
        </p:txBody>
      </p:sp>
    </p:spTree>
    <p:extLst>
      <p:ext uri="{BB962C8B-B14F-4D97-AF65-F5344CB8AC3E}">
        <p14:creationId xmlns="" xmlns:p14="http://schemas.microsoft.com/office/powerpoint/2010/main" val="1614580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4876" b="6567"/>
          <a:stretch/>
        </p:blipFill>
        <p:spPr>
          <a:xfrm>
            <a:off x="0" y="1870301"/>
            <a:ext cx="2831592" cy="4987699"/>
          </a:xfrm>
          <a:prstGeom prst="rect">
            <a:avLst/>
          </a:prstGeom>
        </p:spPr>
      </p:pic>
      <p:sp>
        <p:nvSpPr>
          <p:cNvPr id="3" name="ZoneTexte 2"/>
          <p:cNvSpPr txBox="1"/>
          <p:nvPr/>
        </p:nvSpPr>
        <p:spPr>
          <a:xfrm>
            <a:off x="2162629" y="740229"/>
            <a:ext cx="4180114" cy="830997"/>
          </a:xfrm>
          <a:prstGeom prst="rect">
            <a:avLst/>
          </a:prstGeom>
          <a:noFill/>
        </p:spPr>
        <p:txBody>
          <a:bodyPr wrap="square" rtlCol="0">
            <a:spAutoFit/>
          </a:bodyPr>
          <a:lstStyle/>
          <a:p>
            <a:r>
              <a:rPr lang="fr-FR" sz="4800" dirty="0">
                <a:latin typeface="Aharoni" panose="02010803020104030203" pitchFamily="2" charset="-79"/>
                <a:cs typeface="Aharoni" panose="02010803020104030203" pitchFamily="2" charset="-79"/>
              </a:rPr>
              <a:t>La</a:t>
            </a:r>
          </a:p>
        </p:txBody>
      </p:sp>
      <p:sp>
        <p:nvSpPr>
          <p:cNvPr id="4" name="ZoneTexte 3"/>
          <p:cNvSpPr txBox="1"/>
          <p:nvPr/>
        </p:nvSpPr>
        <p:spPr>
          <a:xfrm>
            <a:off x="3091543" y="179111"/>
            <a:ext cx="7358743" cy="1569660"/>
          </a:xfrm>
          <a:prstGeom prst="rect">
            <a:avLst/>
          </a:prstGeom>
          <a:noFill/>
        </p:spPr>
        <p:txBody>
          <a:bodyPr wrap="square" rtlCol="0">
            <a:spAutoFit/>
          </a:bodyPr>
          <a:lstStyle/>
          <a:p>
            <a:r>
              <a:rPr lang="fr-FR" sz="9600" b="1" dirty="0">
                <a:solidFill>
                  <a:srgbClr val="0070C0"/>
                </a:solidFill>
              </a:rPr>
              <a:t>RAISON</a:t>
            </a:r>
          </a:p>
        </p:txBody>
      </p:sp>
      <p:sp>
        <p:nvSpPr>
          <p:cNvPr id="5" name="ZoneTexte 4"/>
          <p:cNvSpPr txBox="1"/>
          <p:nvPr/>
        </p:nvSpPr>
        <p:spPr>
          <a:xfrm>
            <a:off x="3091543" y="1571226"/>
            <a:ext cx="4673600" cy="830997"/>
          </a:xfrm>
          <a:prstGeom prst="rect">
            <a:avLst/>
          </a:prstGeom>
          <a:noFill/>
        </p:spPr>
        <p:txBody>
          <a:bodyPr wrap="square" rtlCol="0">
            <a:spAutoFit/>
          </a:bodyPr>
          <a:lstStyle/>
          <a:p>
            <a:r>
              <a:rPr lang="fr-FR" sz="4800" dirty="0">
                <a:latin typeface="Aharoni" panose="02010803020104030203" pitchFamily="2" charset="-79"/>
                <a:cs typeface="Aharoni" panose="02010803020104030203" pitchFamily="2" charset="-79"/>
              </a:rPr>
              <a:t>dicte le devoir</a:t>
            </a:r>
          </a:p>
        </p:txBody>
      </p:sp>
      <p:pic>
        <p:nvPicPr>
          <p:cNvPr id="6" name="Image 5"/>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08358">
            <a:off x="5093166" y="2978026"/>
            <a:ext cx="7008060" cy="1091177"/>
          </a:xfrm>
          <a:prstGeom prst="rect">
            <a:avLst/>
          </a:prstGeom>
        </p:spPr>
      </p:pic>
      <p:sp>
        <p:nvSpPr>
          <p:cNvPr id="7" name="ZoneTexte 6"/>
          <p:cNvSpPr txBox="1"/>
          <p:nvPr/>
        </p:nvSpPr>
        <p:spPr>
          <a:xfrm rot="21323354">
            <a:off x="5766910" y="3157317"/>
            <a:ext cx="5660571" cy="646331"/>
          </a:xfrm>
          <a:prstGeom prst="rect">
            <a:avLst/>
          </a:prstGeom>
          <a:noFill/>
        </p:spPr>
        <p:txBody>
          <a:bodyPr wrap="square" rtlCol="0">
            <a:spAutoFit/>
          </a:bodyPr>
          <a:lstStyle/>
          <a:p>
            <a:pPr algn="ctr"/>
            <a:r>
              <a:rPr lang="fr-FR" sz="3600" dirty="0"/>
              <a:t>Morale </a:t>
            </a:r>
            <a:r>
              <a:rPr lang="fr-FR" sz="3600" b="1" dirty="0"/>
              <a:t>rationnelle</a:t>
            </a:r>
          </a:p>
        </p:txBody>
      </p:sp>
      <p:pic>
        <p:nvPicPr>
          <p:cNvPr id="8" name="Image 7"/>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13447">
            <a:off x="5093168" y="4081785"/>
            <a:ext cx="7008060" cy="2472762"/>
          </a:xfrm>
          <a:prstGeom prst="rect">
            <a:avLst/>
          </a:prstGeom>
        </p:spPr>
      </p:pic>
      <p:sp>
        <p:nvSpPr>
          <p:cNvPr id="9" name="ZoneTexte 8"/>
          <p:cNvSpPr txBox="1"/>
          <p:nvPr/>
        </p:nvSpPr>
        <p:spPr>
          <a:xfrm rot="21205069">
            <a:off x="5851739" y="4627476"/>
            <a:ext cx="5490907" cy="1200329"/>
          </a:xfrm>
          <a:prstGeom prst="rect">
            <a:avLst/>
          </a:prstGeom>
          <a:noFill/>
        </p:spPr>
        <p:txBody>
          <a:bodyPr wrap="square" rtlCol="0">
            <a:spAutoFit/>
          </a:bodyPr>
          <a:lstStyle/>
          <a:p>
            <a:pPr algn="ctr"/>
            <a:r>
              <a:rPr lang="fr-FR" sz="3600" dirty="0"/>
              <a:t>L’universel (le </a:t>
            </a:r>
            <a:r>
              <a:rPr lang="fr-FR" sz="3600" b="1" dirty="0"/>
              <a:t>devoir</a:t>
            </a:r>
            <a:r>
              <a:rPr lang="fr-FR" sz="3600" dirty="0"/>
              <a:t>) se trouve en chacun (la </a:t>
            </a:r>
            <a:r>
              <a:rPr lang="fr-FR" sz="3600" b="1" dirty="0"/>
              <a:t>raison</a:t>
            </a:r>
            <a:r>
              <a:rPr lang="fr-FR" sz="3600" dirty="0"/>
              <a:t>)</a:t>
            </a:r>
          </a:p>
        </p:txBody>
      </p:sp>
    </p:spTree>
    <p:extLst>
      <p:ext uri="{BB962C8B-B14F-4D97-AF65-F5344CB8AC3E}">
        <p14:creationId xmlns="" xmlns:p14="http://schemas.microsoft.com/office/powerpoint/2010/main" val="38468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4876" b="6567"/>
          <a:stretch/>
        </p:blipFill>
        <p:spPr>
          <a:xfrm>
            <a:off x="0" y="1870301"/>
            <a:ext cx="2831592" cy="4987699"/>
          </a:xfrm>
          <a:prstGeom prst="rect">
            <a:avLst/>
          </a:prstGeom>
        </p:spPr>
      </p:pic>
      <p:sp>
        <p:nvSpPr>
          <p:cNvPr id="3" name="ZoneTexte 2"/>
          <p:cNvSpPr txBox="1"/>
          <p:nvPr/>
        </p:nvSpPr>
        <p:spPr>
          <a:xfrm>
            <a:off x="3091543" y="179111"/>
            <a:ext cx="7358743" cy="1569660"/>
          </a:xfrm>
          <a:prstGeom prst="rect">
            <a:avLst/>
          </a:prstGeom>
          <a:noFill/>
        </p:spPr>
        <p:txBody>
          <a:bodyPr wrap="square" rtlCol="0">
            <a:spAutoFit/>
          </a:bodyPr>
          <a:lstStyle/>
          <a:p>
            <a:r>
              <a:rPr lang="fr-FR" sz="9600" b="1" dirty="0">
                <a:solidFill>
                  <a:srgbClr val="0070C0"/>
                </a:solidFill>
              </a:rPr>
              <a:t>RAISON</a:t>
            </a:r>
          </a:p>
        </p:txBody>
      </p:sp>
      <p:sp>
        <p:nvSpPr>
          <p:cNvPr id="4" name="ZoneTexte 3"/>
          <p:cNvSpPr txBox="1"/>
          <p:nvPr/>
        </p:nvSpPr>
        <p:spPr>
          <a:xfrm>
            <a:off x="4697761" y="3579320"/>
            <a:ext cx="7358743" cy="1569660"/>
          </a:xfrm>
          <a:prstGeom prst="rect">
            <a:avLst/>
          </a:prstGeom>
          <a:noFill/>
        </p:spPr>
        <p:txBody>
          <a:bodyPr wrap="square" rtlCol="0">
            <a:spAutoFit/>
          </a:bodyPr>
          <a:lstStyle/>
          <a:p>
            <a:r>
              <a:rPr lang="fr-FR" sz="9600" b="1" dirty="0">
                <a:solidFill>
                  <a:srgbClr val="0070C0"/>
                </a:solidFill>
              </a:rPr>
              <a:t>VOLONTÉ</a:t>
            </a:r>
          </a:p>
        </p:txBody>
      </p:sp>
      <p:sp>
        <p:nvSpPr>
          <p:cNvPr id="5" name="Flèche vers le bas 4"/>
          <p:cNvSpPr/>
          <p:nvPr/>
        </p:nvSpPr>
        <p:spPr>
          <a:xfrm rot="19406959">
            <a:off x="6893391" y="1515354"/>
            <a:ext cx="965200" cy="21791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944369" y="2125436"/>
            <a:ext cx="4999520" cy="1077218"/>
          </a:xfrm>
          <a:prstGeom prst="rect">
            <a:avLst/>
          </a:prstGeom>
          <a:noFill/>
        </p:spPr>
        <p:txBody>
          <a:bodyPr wrap="square" rtlCol="0">
            <a:spAutoFit/>
          </a:bodyPr>
          <a:lstStyle/>
          <a:p>
            <a:r>
              <a:rPr lang="fr-FR" sz="3200" dirty="0">
                <a:latin typeface="Forte" panose="03060902040502070203" pitchFamily="66" charset="0"/>
                <a:cs typeface="Aharoni" panose="02010803020104030203" pitchFamily="2" charset="-79"/>
              </a:rPr>
              <a:t>Détermine intérieurement en représentant la loi morale </a:t>
            </a:r>
          </a:p>
        </p:txBody>
      </p:sp>
      <p:sp>
        <p:nvSpPr>
          <p:cNvPr id="8" name="Flèche en arc 7"/>
          <p:cNvSpPr/>
          <p:nvPr/>
        </p:nvSpPr>
        <p:spPr>
          <a:xfrm rot="5167942" flipH="1">
            <a:off x="6236898" y="-445944"/>
            <a:ext cx="4280469" cy="6219979"/>
          </a:xfrm>
          <a:prstGeom prst="circularArrow">
            <a:avLst>
              <a:gd name="adj1" fmla="val 12500"/>
              <a:gd name="adj2" fmla="val 1142319"/>
              <a:gd name="adj3" fmla="val 20457681"/>
              <a:gd name="adj4" fmla="val 1362490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ZoneTexte 8"/>
          <p:cNvSpPr txBox="1"/>
          <p:nvPr/>
        </p:nvSpPr>
        <p:spPr>
          <a:xfrm>
            <a:off x="6798746" y="5147721"/>
            <a:ext cx="4972316" cy="1077218"/>
          </a:xfrm>
          <a:prstGeom prst="rect">
            <a:avLst/>
          </a:prstGeom>
          <a:noFill/>
        </p:spPr>
        <p:txBody>
          <a:bodyPr wrap="square" rtlCol="0">
            <a:spAutoFit/>
          </a:bodyPr>
          <a:lstStyle/>
          <a:p>
            <a:r>
              <a:rPr lang="fr-FR" sz="3200" dirty="0">
                <a:latin typeface="Forte" panose="03060902040502070203" pitchFamily="66" charset="0"/>
                <a:cs typeface="Aharoni" panose="02010803020104030203" pitchFamily="2" charset="-79"/>
              </a:rPr>
              <a:t>Choisit le devoir </a:t>
            </a:r>
            <a:r>
              <a:rPr lang="fr-FR" sz="3200" dirty="0">
                <a:solidFill>
                  <a:srgbClr val="0070C0"/>
                </a:solidFill>
                <a:latin typeface="Forte" panose="03060902040502070203" pitchFamily="66" charset="0"/>
                <a:cs typeface="Aharoni" panose="02010803020104030203" pitchFamily="2" charset="-79"/>
              </a:rPr>
              <a:t>par respect</a:t>
            </a:r>
            <a:r>
              <a:rPr lang="fr-FR" sz="3200" dirty="0">
                <a:latin typeface="Forte" panose="03060902040502070203" pitchFamily="66" charset="0"/>
                <a:cs typeface="Aharoni" panose="02010803020104030203" pitchFamily="2" charset="-79"/>
              </a:rPr>
              <a:t> pour la loi morale</a:t>
            </a:r>
          </a:p>
        </p:txBody>
      </p:sp>
      <p:sp>
        <p:nvSpPr>
          <p:cNvPr id="10" name="ZoneTexte 9"/>
          <p:cNvSpPr txBox="1"/>
          <p:nvPr/>
        </p:nvSpPr>
        <p:spPr>
          <a:xfrm>
            <a:off x="6567714" y="5156668"/>
            <a:ext cx="5285590" cy="1077218"/>
          </a:xfrm>
          <a:prstGeom prst="rect">
            <a:avLst/>
          </a:prstGeom>
          <a:solidFill>
            <a:schemeClr val="bg1"/>
          </a:solidFill>
        </p:spPr>
        <p:txBody>
          <a:bodyPr wrap="square" rtlCol="0">
            <a:spAutoFit/>
          </a:bodyPr>
          <a:lstStyle/>
          <a:p>
            <a:pPr algn="ctr"/>
            <a:r>
              <a:rPr lang="fr-FR" sz="3200" dirty="0">
                <a:latin typeface="Forte" panose="03060902040502070203" pitchFamily="66" charset="0"/>
              </a:rPr>
              <a:t>Choisit le devoir </a:t>
            </a:r>
            <a:r>
              <a:rPr lang="fr-FR" sz="3200" dirty="0">
                <a:solidFill>
                  <a:srgbClr val="0070C0"/>
                </a:solidFill>
                <a:latin typeface="Forte" panose="03060902040502070203" pitchFamily="66" charset="0"/>
              </a:rPr>
              <a:t>librement</a:t>
            </a:r>
          </a:p>
          <a:p>
            <a:pPr algn="ctr"/>
            <a:r>
              <a:rPr lang="fr-FR" sz="3200" dirty="0">
                <a:latin typeface="Forte" panose="03060902040502070203" pitchFamily="66" charset="0"/>
              </a:rPr>
              <a:t>(autonomie)</a:t>
            </a:r>
          </a:p>
        </p:txBody>
      </p:sp>
      <p:pic>
        <p:nvPicPr>
          <p:cNvPr id="11" name="Image 10"/>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13447">
            <a:off x="2840408" y="3865715"/>
            <a:ext cx="4113925" cy="2472762"/>
          </a:xfrm>
          <a:prstGeom prst="rect">
            <a:avLst/>
          </a:prstGeom>
        </p:spPr>
      </p:pic>
      <p:sp>
        <p:nvSpPr>
          <p:cNvPr id="7" name="ZoneTexte 6"/>
          <p:cNvSpPr txBox="1"/>
          <p:nvPr/>
        </p:nvSpPr>
        <p:spPr>
          <a:xfrm rot="21271552">
            <a:off x="3534691" y="4360950"/>
            <a:ext cx="2725357" cy="1446550"/>
          </a:xfrm>
          <a:prstGeom prst="rect">
            <a:avLst/>
          </a:prstGeom>
          <a:noFill/>
        </p:spPr>
        <p:txBody>
          <a:bodyPr wrap="square" rtlCol="0">
            <a:spAutoFit/>
          </a:bodyPr>
          <a:lstStyle/>
          <a:p>
            <a:pPr algn="ctr"/>
            <a:r>
              <a:rPr lang="fr-FR" sz="4400" b="1" dirty="0">
                <a:solidFill>
                  <a:srgbClr val="00B050"/>
                </a:solidFill>
              </a:rPr>
              <a:t>Volonté bonne</a:t>
            </a:r>
          </a:p>
        </p:txBody>
      </p:sp>
    </p:spTree>
    <p:extLst>
      <p:ext uri="{BB962C8B-B14F-4D97-AF65-F5344CB8AC3E}">
        <p14:creationId xmlns="" xmlns:p14="http://schemas.microsoft.com/office/powerpoint/2010/main" val="2550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P spid="10"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64228" y="4194629"/>
            <a:ext cx="7663543" cy="584775"/>
          </a:xfrm>
          <a:prstGeom prst="rect">
            <a:avLst/>
          </a:prstGeom>
          <a:noFill/>
        </p:spPr>
        <p:txBody>
          <a:bodyPr wrap="square" rtlCol="0">
            <a:spAutoFit/>
          </a:bodyPr>
          <a:lstStyle/>
          <a:p>
            <a:pPr algn="ctr"/>
            <a:r>
              <a:rPr lang="fr-FR" sz="3200" i="1" dirty="0">
                <a:latin typeface="Eras Demi ITC" panose="020B0805030504020804" pitchFamily="34" charset="0"/>
              </a:rPr>
              <a:t>Introduction</a:t>
            </a:r>
          </a:p>
        </p:txBody>
      </p:sp>
      <p:sp>
        <p:nvSpPr>
          <p:cNvPr id="7" name="ZoneTexte 3"/>
          <p:cNvSpPr txBox="1"/>
          <p:nvPr/>
        </p:nvSpPr>
        <p:spPr>
          <a:xfrm>
            <a:off x="408250" y="3013502"/>
            <a:ext cx="11375500" cy="830997"/>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effectLst/>
                <a:uLnTx/>
                <a:uFillTx/>
                <a:latin typeface="Eras Bold ITC" pitchFamily="34" charset="0"/>
              </a:rPr>
              <a:t>I.</a:t>
            </a:r>
            <a:r>
              <a:rPr kumimoji="0" lang="fr-FR" sz="4800" b="0" i="0" u="none" strike="noStrike" kern="1200" cap="none" spc="0" normalizeH="0" noProof="0" dirty="0">
                <a:ln>
                  <a:noFill/>
                </a:ln>
                <a:effectLst/>
                <a:uLnTx/>
                <a:uFillTx/>
                <a:latin typeface="Eras Bold ITC" pitchFamily="34" charset="0"/>
              </a:rPr>
              <a:t> </a:t>
            </a:r>
            <a:r>
              <a:rPr lang="fr-FR" sz="4800" noProof="0" dirty="0">
                <a:latin typeface="Eras Bold ITC" pitchFamily="34" charset="0"/>
              </a:rPr>
              <a:t>Qu’est-ce que la</a:t>
            </a:r>
            <a:r>
              <a:rPr lang="fr-FR" sz="4800" dirty="0">
                <a:latin typeface="Eras Bold ITC" pitchFamily="34" charset="0"/>
              </a:rPr>
              <a:t> politique ? </a:t>
            </a:r>
            <a:endParaRPr kumimoji="0" lang="fr-FR" sz="8800" b="0" i="0" u="none" strike="noStrike" kern="1200" cap="none" spc="0" normalizeH="0" baseline="0" noProof="0" dirty="0">
              <a:ln>
                <a:noFill/>
              </a:ln>
              <a:effectLst/>
              <a:uLnTx/>
              <a:uFillTx/>
              <a:latin typeface="Eras Bold ITC" pitchFamily="34" charset="0"/>
              <a:ea typeface="+mn-ea"/>
              <a:cs typeface="+mn-cs"/>
            </a:endParaRPr>
          </a:p>
        </p:txBody>
      </p:sp>
    </p:spTree>
    <p:extLst>
      <p:ext uri="{BB962C8B-B14F-4D97-AF65-F5344CB8AC3E}">
        <p14:creationId xmlns="" xmlns:p14="http://schemas.microsoft.com/office/powerpoint/2010/main" val="1793664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4876" b="6567"/>
          <a:stretch/>
        </p:blipFill>
        <p:spPr>
          <a:xfrm>
            <a:off x="0" y="1870301"/>
            <a:ext cx="2831592" cy="4987699"/>
          </a:xfrm>
          <a:prstGeom prst="rect">
            <a:avLst/>
          </a:prstGeom>
        </p:spPr>
      </p:pic>
      <p:sp>
        <p:nvSpPr>
          <p:cNvPr id="3" name="ZoneTexte 2"/>
          <p:cNvSpPr txBox="1"/>
          <p:nvPr/>
        </p:nvSpPr>
        <p:spPr>
          <a:xfrm>
            <a:off x="3091542" y="-245677"/>
            <a:ext cx="7358743" cy="1569660"/>
          </a:xfrm>
          <a:prstGeom prst="rect">
            <a:avLst/>
          </a:prstGeom>
          <a:noFill/>
        </p:spPr>
        <p:txBody>
          <a:bodyPr wrap="square" rtlCol="0">
            <a:spAutoFit/>
          </a:bodyPr>
          <a:lstStyle/>
          <a:p>
            <a:r>
              <a:rPr lang="fr-FR" sz="9600" b="1" dirty="0">
                <a:solidFill>
                  <a:srgbClr val="0070C0"/>
                </a:solidFill>
              </a:rPr>
              <a:t>autonomie</a:t>
            </a:r>
          </a:p>
        </p:txBody>
      </p:sp>
      <p:sp>
        <p:nvSpPr>
          <p:cNvPr id="4" name="ZoneTexte 3"/>
          <p:cNvSpPr txBox="1"/>
          <p:nvPr/>
        </p:nvSpPr>
        <p:spPr>
          <a:xfrm>
            <a:off x="3998686" y="3517811"/>
            <a:ext cx="8193314" cy="1569660"/>
          </a:xfrm>
          <a:prstGeom prst="rect">
            <a:avLst/>
          </a:prstGeom>
          <a:noFill/>
        </p:spPr>
        <p:txBody>
          <a:bodyPr wrap="square" rtlCol="0">
            <a:spAutoFit/>
          </a:bodyPr>
          <a:lstStyle/>
          <a:p>
            <a:r>
              <a:rPr lang="fr-FR" sz="9600" b="1" dirty="0">
                <a:solidFill>
                  <a:srgbClr val="0070C0"/>
                </a:solidFill>
              </a:rPr>
              <a:t>≠ hétéronomie</a:t>
            </a:r>
          </a:p>
        </p:txBody>
      </p:sp>
      <p:pic>
        <p:nvPicPr>
          <p:cNvPr id="5" name="Image 4"/>
          <p:cNvPicPr>
            <a:picLocks noChangeAspect="1"/>
          </p:cNvPicPr>
          <p:nvPr/>
        </p:nvPicPr>
        <p:blipFill rotWithShape="1">
          <a:blip r:embed="rId3" cstate="print">
            <a:extLst>
              <a:ext uri="{28A0092B-C50C-407E-A947-70E740481C1C}">
                <a14:useLocalDpi xmlns="" xmlns:a14="http://schemas.microsoft.com/office/drawing/2010/main" val="0"/>
              </a:ext>
            </a:extLst>
          </a:blip>
          <a:srcRect l="4481" r="3869" b="3026"/>
          <a:stretch/>
        </p:blipFill>
        <p:spPr>
          <a:xfrm>
            <a:off x="2808877" y="1159111"/>
            <a:ext cx="3664494" cy="2748980"/>
          </a:xfrm>
          <a:prstGeom prst="rect">
            <a:avLst/>
          </a:prstGeom>
        </p:spPr>
      </p:pic>
      <p:sp>
        <p:nvSpPr>
          <p:cNvPr id="6" name="ZoneTexte 5"/>
          <p:cNvSpPr txBox="1"/>
          <p:nvPr/>
        </p:nvSpPr>
        <p:spPr>
          <a:xfrm>
            <a:off x="2997851" y="1941885"/>
            <a:ext cx="3164115" cy="1200329"/>
          </a:xfrm>
          <a:prstGeom prst="rect">
            <a:avLst/>
          </a:prstGeom>
          <a:noFill/>
        </p:spPr>
        <p:txBody>
          <a:bodyPr wrap="square" rtlCol="0">
            <a:spAutoFit/>
          </a:bodyPr>
          <a:lstStyle/>
          <a:p>
            <a:pPr algn="ctr"/>
            <a:r>
              <a:rPr lang="fr-FR" sz="3600" dirty="0">
                <a:latin typeface="Iskoola Pota" panose="020B0502040204020203" pitchFamily="34" charset="0"/>
                <a:cs typeface="Iskoola Pota" panose="020B0502040204020203" pitchFamily="34" charset="0"/>
              </a:rPr>
              <a:t>Se donner à soi-même sa loi</a:t>
            </a:r>
          </a:p>
        </p:txBody>
      </p:sp>
      <p:pic>
        <p:nvPicPr>
          <p:cNvPr id="7" name="Image 6"/>
          <p:cNvPicPr>
            <a:picLocks noChangeAspect="1"/>
          </p:cNvPicPr>
          <p:nvPr/>
        </p:nvPicPr>
        <p:blipFill rotWithShape="1">
          <a:blip r:embed="rId3" cstate="print">
            <a:extLst>
              <a:ext uri="{28A0092B-C50C-407E-A947-70E740481C1C}">
                <a14:useLocalDpi xmlns="" xmlns:a14="http://schemas.microsoft.com/office/drawing/2010/main" val="0"/>
              </a:ext>
            </a:extLst>
          </a:blip>
          <a:srcRect l="4481" r="3869" b="3026"/>
          <a:stretch/>
        </p:blipFill>
        <p:spPr>
          <a:xfrm>
            <a:off x="8258993" y="1046407"/>
            <a:ext cx="3000175" cy="2748980"/>
          </a:xfrm>
          <a:prstGeom prst="rect">
            <a:avLst/>
          </a:prstGeom>
        </p:spPr>
      </p:pic>
      <p:sp>
        <p:nvSpPr>
          <p:cNvPr id="8" name="ZoneTexte 7"/>
          <p:cNvSpPr txBox="1"/>
          <p:nvPr/>
        </p:nvSpPr>
        <p:spPr>
          <a:xfrm>
            <a:off x="8353334" y="1905296"/>
            <a:ext cx="2811492" cy="1200329"/>
          </a:xfrm>
          <a:prstGeom prst="rect">
            <a:avLst/>
          </a:prstGeom>
          <a:noFill/>
        </p:spPr>
        <p:txBody>
          <a:bodyPr wrap="square" rtlCol="0">
            <a:spAutoFit/>
          </a:bodyPr>
          <a:lstStyle/>
          <a:p>
            <a:pPr algn="ctr"/>
            <a:r>
              <a:rPr lang="fr-FR" sz="3600" dirty="0">
                <a:latin typeface="Iskoola Pota" panose="020B0502040204020203" pitchFamily="34" charset="0"/>
                <a:cs typeface="Iskoola Pota" panose="020B0502040204020203" pitchFamily="34" charset="0"/>
              </a:rPr>
              <a:t>Suivre la raison</a:t>
            </a:r>
          </a:p>
        </p:txBody>
      </p:sp>
      <p:pic>
        <p:nvPicPr>
          <p:cNvPr id="9" name="Image 8"/>
          <p:cNvPicPr>
            <a:picLocks noChangeAspect="1"/>
          </p:cNvPicPr>
          <p:nvPr/>
        </p:nvPicPr>
        <p:blipFill rotWithShape="1">
          <a:blip r:embed="rId4" cstate="print">
            <a:extLst>
              <a:ext uri="{28A0092B-C50C-407E-A947-70E740481C1C}">
                <a14:useLocalDpi xmlns="" xmlns:a14="http://schemas.microsoft.com/office/drawing/2010/main" val="0"/>
              </a:ext>
            </a:extLst>
          </a:blip>
          <a:srcRect l="3316" t="11381" r="4805" b="7110"/>
          <a:stretch/>
        </p:blipFill>
        <p:spPr>
          <a:xfrm>
            <a:off x="2831592" y="4878167"/>
            <a:ext cx="5811645" cy="1619019"/>
          </a:xfrm>
          <a:prstGeom prst="rect">
            <a:avLst/>
          </a:prstGeom>
        </p:spPr>
      </p:pic>
      <p:sp>
        <p:nvSpPr>
          <p:cNvPr id="10" name="ZoneTexte 9"/>
          <p:cNvSpPr txBox="1"/>
          <p:nvPr/>
        </p:nvSpPr>
        <p:spPr>
          <a:xfrm>
            <a:off x="3963876" y="5087511"/>
            <a:ext cx="3547076" cy="1200329"/>
          </a:xfrm>
          <a:prstGeom prst="rect">
            <a:avLst/>
          </a:prstGeom>
          <a:noFill/>
        </p:spPr>
        <p:txBody>
          <a:bodyPr wrap="square" rtlCol="0">
            <a:spAutoFit/>
          </a:bodyPr>
          <a:lstStyle/>
          <a:p>
            <a:pPr algn="ctr"/>
            <a:r>
              <a:rPr lang="fr-FR" sz="3600" dirty="0">
                <a:latin typeface="Iskoola Pota" panose="020B0502040204020203" pitchFamily="34" charset="0"/>
                <a:cs typeface="Iskoola Pota" panose="020B0502040204020203" pitchFamily="34" charset="0"/>
              </a:rPr>
              <a:t>Recevoir sa loi de l’extérieur</a:t>
            </a:r>
          </a:p>
        </p:txBody>
      </p:sp>
      <p:pic>
        <p:nvPicPr>
          <p:cNvPr id="11" name="Image 10"/>
          <p:cNvPicPr>
            <a:picLocks noChangeAspect="1"/>
          </p:cNvPicPr>
          <p:nvPr/>
        </p:nvPicPr>
        <p:blipFill rotWithShape="1">
          <a:blip r:embed="rId4" cstate="print">
            <a:extLst>
              <a:ext uri="{28A0092B-C50C-407E-A947-70E740481C1C}">
                <a14:useLocalDpi xmlns="" xmlns:a14="http://schemas.microsoft.com/office/drawing/2010/main" val="0"/>
              </a:ext>
            </a:extLst>
          </a:blip>
          <a:srcRect l="3316" t="11381" r="4805" b="7110"/>
          <a:stretch/>
        </p:blipFill>
        <p:spPr>
          <a:xfrm>
            <a:off x="8643236" y="4763289"/>
            <a:ext cx="3345563" cy="1848771"/>
          </a:xfrm>
          <a:prstGeom prst="rect">
            <a:avLst/>
          </a:prstGeom>
        </p:spPr>
      </p:pic>
      <p:sp>
        <p:nvSpPr>
          <p:cNvPr id="12" name="ZoneTexte 11"/>
          <p:cNvSpPr txBox="1"/>
          <p:nvPr/>
        </p:nvSpPr>
        <p:spPr>
          <a:xfrm>
            <a:off x="8810534" y="5047610"/>
            <a:ext cx="2811492" cy="1200329"/>
          </a:xfrm>
          <a:prstGeom prst="rect">
            <a:avLst/>
          </a:prstGeom>
          <a:noFill/>
        </p:spPr>
        <p:txBody>
          <a:bodyPr wrap="square" rtlCol="0">
            <a:spAutoFit/>
          </a:bodyPr>
          <a:lstStyle/>
          <a:p>
            <a:pPr algn="ctr"/>
            <a:r>
              <a:rPr lang="fr-FR" sz="3600" dirty="0">
                <a:latin typeface="Iskoola Pota" panose="020B0502040204020203" pitchFamily="34" charset="0"/>
                <a:cs typeface="Iskoola Pota" panose="020B0502040204020203" pitchFamily="34" charset="0"/>
              </a:rPr>
              <a:t>Ne pas suivre la raison</a:t>
            </a:r>
          </a:p>
        </p:txBody>
      </p:sp>
    </p:spTree>
    <p:extLst>
      <p:ext uri="{BB962C8B-B14F-4D97-AF65-F5344CB8AC3E}">
        <p14:creationId xmlns="" xmlns:p14="http://schemas.microsoft.com/office/powerpoint/2010/main" val="250738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4876" b="6567"/>
          <a:stretch/>
        </p:blipFill>
        <p:spPr>
          <a:xfrm>
            <a:off x="0" y="1870301"/>
            <a:ext cx="2831592" cy="4987699"/>
          </a:xfrm>
          <a:prstGeom prst="rect">
            <a:avLst/>
          </a:prstGeom>
        </p:spPr>
      </p:pic>
      <p:sp>
        <p:nvSpPr>
          <p:cNvPr id="4" name="ZoneTexte 3"/>
          <p:cNvSpPr txBox="1"/>
          <p:nvPr/>
        </p:nvSpPr>
        <p:spPr>
          <a:xfrm>
            <a:off x="2162629" y="754743"/>
            <a:ext cx="3381828" cy="830997"/>
          </a:xfrm>
          <a:prstGeom prst="rect">
            <a:avLst/>
          </a:prstGeom>
          <a:noFill/>
        </p:spPr>
        <p:txBody>
          <a:bodyPr wrap="square" rtlCol="0">
            <a:spAutoFit/>
          </a:bodyPr>
          <a:lstStyle/>
          <a:p>
            <a:r>
              <a:rPr lang="fr-FR" sz="4800" dirty="0">
                <a:latin typeface="Aharoni" panose="02010803020104030203" pitchFamily="2" charset="-79"/>
                <a:cs typeface="Aharoni" panose="02010803020104030203" pitchFamily="2" charset="-79"/>
              </a:rPr>
              <a:t>La</a:t>
            </a:r>
          </a:p>
        </p:txBody>
      </p:sp>
      <p:sp>
        <p:nvSpPr>
          <p:cNvPr id="5" name="ZoneTexte 4"/>
          <p:cNvSpPr txBox="1"/>
          <p:nvPr/>
        </p:nvSpPr>
        <p:spPr>
          <a:xfrm>
            <a:off x="3149600" y="570077"/>
            <a:ext cx="7416800" cy="1015663"/>
          </a:xfrm>
          <a:prstGeom prst="rect">
            <a:avLst/>
          </a:prstGeom>
          <a:noFill/>
        </p:spPr>
        <p:txBody>
          <a:bodyPr wrap="square" rtlCol="0">
            <a:spAutoFit/>
          </a:bodyPr>
          <a:lstStyle/>
          <a:p>
            <a:r>
              <a:rPr lang="fr-FR" sz="6000" dirty="0">
                <a:solidFill>
                  <a:schemeClr val="tx1">
                    <a:lumMod val="75000"/>
                    <a:lumOff val="25000"/>
                  </a:schemeClr>
                </a:solidFill>
                <a:latin typeface="Rockwell Extra Bold" panose="02060903040505020403" pitchFamily="18" charset="0"/>
              </a:rPr>
              <a:t>morale</a:t>
            </a:r>
          </a:p>
        </p:txBody>
      </p:sp>
      <p:sp>
        <p:nvSpPr>
          <p:cNvPr id="7" name="ZoneTexte 6"/>
          <p:cNvSpPr txBox="1"/>
          <p:nvPr/>
        </p:nvSpPr>
        <p:spPr>
          <a:xfrm>
            <a:off x="4151087" y="1870301"/>
            <a:ext cx="3381828" cy="830997"/>
          </a:xfrm>
          <a:prstGeom prst="rect">
            <a:avLst/>
          </a:prstGeom>
          <a:noFill/>
        </p:spPr>
        <p:txBody>
          <a:bodyPr wrap="square" rtlCol="0">
            <a:spAutoFit/>
          </a:bodyPr>
          <a:lstStyle/>
          <a:p>
            <a:r>
              <a:rPr lang="fr-FR" sz="4800" dirty="0">
                <a:latin typeface="Aharoni" panose="02010803020104030203" pitchFamily="2" charset="-79"/>
                <a:cs typeface="Aharoni" panose="02010803020104030203" pitchFamily="2" charset="-79"/>
              </a:rPr>
              <a:t>suppose la </a:t>
            </a:r>
          </a:p>
        </p:txBody>
      </p:sp>
      <p:sp>
        <p:nvSpPr>
          <p:cNvPr id="8" name="ZoneTexte 7"/>
          <p:cNvSpPr txBox="1"/>
          <p:nvPr/>
        </p:nvSpPr>
        <p:spPr>
          <a:xfrm>
            <a:off x="6640286" y="2701298"/>
            <a:ext cx="7416800" cy="1015663"/>
          </a:xfrm>
          <a:prstGeom prst="rect">
            <a:avLst/>
          </a:prstGeom>
          <a:noFill/>
        </p:spPr>
        <p:txBody>
          <a:bodyPr wrap="square" rtlCol="0">
            <a:spAutoFit/>
          </a:bodyPr>
          <a:lstStyle/>
          <a:p>
            <a:r>
              <a:rPr lang="fr-FR" sz="6000" dirty="0">
                <a:solidFill>
                  <a:schemeClr val="accent2">
                    <a:lumMod val="75000"/>
                  </a:schemeClr>
                </a:solidFill>
                <a:latin typeface="Rockwell Extra Bold" panose="02060903040505020403" pitchFamily="18" charset="0"/>
              </a:rPr>
              <a:t>liberté</a:t>
            </a:r>
          </a:p>
        </p:txBody>
      </p:sp>
      <p:sp>
        <p:nvSpPr>
          <p:cNvPr id="9" name="ZoneTexte 8"/>
          <p:cNvSpPr txBox="1"/>
          <p:nvPr/>
        </p:nvSpPr>
        <p:spPr>
          <a:xfrm>
            <a:off x="3381827" y="4547958"/>
            <a:ext cx="8273143" cy="1569660"/>
          </a:xfrm>
          <a:prstGeom prst="rect">
            <a:avLst/>
          </a:prstGeom>
          <a:noFill/>
        </p:spPr>
        <p:txBody>
          <a:bodyPr wrap="square" rtlCol="0">
            <a:spAutoFit/>
          </a:bodyPr>
          <a:lstStyle/>
          <a:p>
            <a:pPr algn="just"/>
            <a:r>
              <a:rPr lang="fr-FR" sz="4800" dirty="0">
                <a:latin typeface="Forte" panose="03060902040502070203" pitchFamily="66" charset="0"/>
              </a:rPr>
              <a:t>Même s’il s’agit d’une </a:t>
            </a:r>
            <a:r>
              <a:rPr lang="fr-FR" sz="4800" dirty="0">
                <a:solidFill>
                  <a:srgbClr val="FF0000"/>
                </a:solidFill>
                <a:latin typeface="Forte" panose="03060902040502070203" pitchFamily="66" charset="0"/>
              </a:rPr>
              <a:t>liberté paradoxale</a:t>
            </a:r>
            <a:r>
              <a:rPr lang="fr-FR" sz="4800" dirty="0">
                <a:latin typeface="Forte" panose="03060902040502070203" pitchFamily="66" charset="0"/>
              </a:rPr>
              <a:t> !</a:t>
            </a:r>
          </a:p>
        </p:txBody>
      </p:sp>
    </p:spTree>
    <p:extLst>
      <p:ext uri="{BB962C8B-B14F-4D97-AF65-F5344CB8AC3E}">
        <p14:creationId xmlns="" xmlns:p14="http://schemas.microsoft.com/office/powerpoint/2010/main" val="9860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heckerboard(across)">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1850" y="476024"/>
            <a:ext cx="10515600" cy="2852737"/>
          </a:xfrm>
          <a:solidFill>
            <a:srgbClr val="FFC000"/>
          </a:solidFill>
        </p:spPr>
        <p:txBody>
          <a:bodyPr/>
          <a:lstStyle/>
          <a:p>
            <a:pPr algn="ctr"/>
            <a:r>
              <a:rPr lang="fr-FR" dirty="0">
                <a:latin typeface="Showcard Gothic" panose="04020904020102020604" pitchFamily="82" charset="0"/>
              </a:rPr>
              <a:t>RETOUR À LA Définition générale de la morale</a:t>
            </a:r>
          </a:p>
        </p:txBody>
      </p:sp>
      <p:sp>
        <p:nvSpPr>
          <p:cNvPr id="5" name="ZoneTexte 4"/>
          <p:cNvSpPr txBox="1"/>
          <p:nvPr/>
        </p:nvSpPr>
        <p:spPr>
          <a:xfrm>
            <a:off x="1314450" y="3846285"/>
            <a:ext cx="9550400" cy="1446550"/>
          </a:xfrm>
          <a:prstGeom prst="rect">
            <a:avLst/>
          </a:prstGeom>
          <a:noFill/>
        </p:spPr>
        <p:txBody>
          <a:bodyPr wrap="square" rtlCol="0">
            <a:spAutoFit/>
          </a:bodyPr>
          <a:lstStyle/>
          <a:p>
            <a:pPr algn="ctr"/>
            <a:r>
              <a:rPr lang="fr-FR" sz="4400" b="1" dirty="0">
                <a:solidFill>
                  <a:srgbClr val="FF0000"/>
                </a:solidFill>
              </a:rPr>
              <a:t>La morale n’est pas la seule à répondre à la question : « que dois-je faire ? »</a:t>
            </a:r>
          </a:p>
        </p:txBody>
      </p:sp>
    </p:spTree>
    <p:extLst>
      <p:ext uri="{BB962C8B-B14F-4D97-AF65-F5344CB8AC3E}">
        <p14:creationId xmlns="" xmlns:p14="http://schemas.microsoft.com/office/powerpoint/2010/main" val="380770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9658" y="333830"/>
            <a:ext cx="11742056" cy="1323439"/>
          </a:xfrm>
          <a:prstGeom prst="rect">
            <a:avLst/>
          </a:prstGeom>
          <a:noFill/>
        </p:spPr>
        <p:txBody>
          <a:bodyPr wrap="square" rtlCol="0">
            <a:spAutoFit/>
          </a:bodyPr>
          <a:lstStyle/>
          <a:p>
            <a:pPr algn="ctr"/>
            <a:r>
              <a:rPr lang="fr-FR" sz="4000" b="1" dirty="0">
                <a:effectLst>
                  <a:outerShdw blurRad="50800" dist="50800" dir="5400000" algn="ctr" rotWithShape="0">
                    <a:srgbClr val="000000">
                      <a:alpha val="39000"/>
                    </a:srgbClr>
                  </a:outerShdw>
                </a:effectLst>
              </a:rPr>
              <a:t>Le </a:t>
            </a:r>
            <a:r>
              <a:rPr lang="fr-FR" sz="4000" b="1" dirty="0">
                <a:solidFill>
                  <a:srgbClr val="0070C0"/>
                </a:solidFill>
                <a:effectLst>
                  <a:outerShdw blurRad="50800" dist="50800" dir="5400000" algn="ctr" rotWithShape="0">
                    <a:srgbClr val="000000">
                      <a:alpha val="39000"/>
                    </a:srgbClr>
                  </a:outerShdw>
                </a:effectLst>
              </a:rPr>
              <a:t>droit </a:t>
            </a:r>
            <a:r>
              <a:rPr lang="fr-FR" sz="4000" b="1" dirty="0">
                <a:effectLst>
                  <a:outerShdw blurRad="50800" dist="50800" dir="5400000" algn="ctr" rotWithShape="0">
                    <a:srgbClr val="000000">
                      <a:alpha val="39000"/>
                    </a:srgbClr>
                  </a:outerShdw>
                </a:effectLst>
              </a:rPr>
              <a:t>prétend lui aussi dire aux individus ce qu’ils </a:t>
            </a:r>
            <a:r>
              <a:rPr lang="fr-FR" sz="4000" b="1" i="1" dirty="0">
                <a:effectLst>
                  <a:outerShdw blurRad="50800" dist="50800" dir="5400000" algn="ctr" rotWithShape="0">
                    <a:srgbClr val="000000">
                      <a:alpha val="39000"/>
                    </a:srgbClr>
                  </a:outerShdw>
                </a:effectLst>
              </a:rPr>
              <a:t>doivent</a:t>
            </a:r>
            <a:r>
              <a:rPr lang="fr-FR" sz="4000" b="1" dirty="0">
                <a:effectLst>
                  <a:outerShdw blurRad="50800" dist="50800" dir="5400000" algn="ctr" rotWithShape="0">
                    <a:srgbClr val="000000">
                      <a:alpha val="39000"/>
                    </a:srgbClr>
                  </a:outerShdw>
                </a:effectLst>
              </a:rPr>
              <a:t> faire…</a:t>
            </a:r>
          </a:p>
        </p:txBody>
      </p:sp>
      <p:sp>
        <p:nvSpPr>
          <p:cNvPr id="4" name="ZoneTexte 3"/>
          <p:cNvSpPr txBox="1"/>
          <p:nvPr/>
        </p:nvSpPr>
        <p:spPr>
          <a:xfrm>
            <a:off x="587829" y="1742235"/>
            <a:ext cx="10885714" cy="646331"/>
          </a:xfrm>
          <a:prstGeom prst="rect">
            <a:avLst/>
          </a:prstGeom>
          <a:noFill/>
        </p:spPr>
        <p:txBody>
          <a:bodyPr wrap="square" rtlCol="0">
            <a:spAutoFit/>
          </a:bodyPr>
          <a:lstStyle/>
          <a:p>
            <a:pPr algn="ctr"/>
            <a:r>
              <a:rPr lang="fr-FR" sz="3600" b="1" dirty="0">
                <a:solidFill>
                  <a:srgbClr val="FF0000"/>
                </a:solidFill>
                <a:latin typeface="Eras Medium ITC" panose="020B0602030504020804" pitchFamily="34" charset="0"/>
              </a:rPr>
              <a:t>Comment alors distinguer morale et droit ? </a:t>
            </a:r>
          </a:p>
        </p:txBody>
      </p:sp>
      <p:pic>
        <p:nvPicPr>
          <p:cNvPr id="5" name="Image 4"/>
          <p:cNvPicPr>
            <a:picLocks noChangeAspect="1"/>
          </p:cNvPicPr>
          <p:nvPr/>
        </p:nvPicPr>
        <p:blipFill>
          <a:blip r:embed="rId2" cstate="print"/>
          <a:stretch>
            <a:fillRect/>
          </a:stretch>
        </p:blipFill>
        <p:spPr>
          <a:xfrm flipH="1">
            <a:off x="0" y="2786623"/>
            <a:ext cx="2830285" cy="4071377"/>
          </a:xfrm>
          <a:prstGeom prst="rect">
            <a:avLst/>
          </a:prstGeom>
        </p:spPr>
      </p:pic>
      <p:sp>
        <p:nvSpPr>
          <p:cNvPr id="6" name="ZoneTexte 5"/>
          <p:cNvSpPr txBox="1"/>
          <p:nvPr/>
        </p:nvSpPr>
        <p:spPr>
          <a:xfrm>
            <a:off x="3265714" y="2638251"/>
            <a:ext cx="7924800" cy="523220"/>
          </a:xfrm>
          <a:prstGeom prst="rect">
            <a:avLst/>
          </a:prstGeom>
          <a:noFill/>
        </p:spPr>
        <p:txBody>
          <a:bodyPr wrap="square" rtlCol="0">
            <a:spAutoFit/>
          </a:bodyPr>
          <a:lstStyle/>
          <a:p>
            <a:pPr algn="ctr"/>
            <a:r>
              <a:rPr lang="fr-FR" sz="2800" smtClean="0">
                <a:latin typeface="Eras Demi ITC" panose="020B0805030504020804" pitchFamily="34" charset="0"/>
              </a:rPr>
              <a:t>Les critères kantiens </a:t>
            </a:r>
            <a:r>
              <a:rPr lang="fr-FR" sz="2800" dirty="0">
                <a:latin typeface="Eras Demi ITC" panose="020B0805030504020804" pitchFamily="34" charset="0"/>
              </a:rPr>
              <a:t>(légalité et moralité)</a:t>
            </a:r>
          </a:p>
        </p:txBody>
      </p:sp>
      <p:sp>
        <p:nvSpPr>
          <p:cNvPr id="3" name="Pensées 2"/>
          <p:cNvSpPr/>
          <p:nvPr/>
        </p:nvSpPr>
        <p:spPr>
          <a:xfrm>
            <a:off x="3741057" y="3363625"/>
            <a:ext cx="6974114" cy="2917371"/>
          </a:xfrm>
          <a:prstGeom prst="cloudCallout">
            <a:avLst>
              <a:gd name="adj1" fmla="val -68284"/>
              <a:gd name="adj2" fmla="val -141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Morale et droit n’ont pas les mêmes attentes, ni le même fonctionnement, ni la même extension.</a:t>
            </a:r>
          </a:p>
        </p:txBody>
      </p:sp>
    </p:spTree>
    <p:extLst>
      <p:ext uri="{BB962C8B-B14F-4D97-AF65-F5344CB8AC3E}">
        <p14:creationId xmlns="" xmlns:p14="http://schemas.microsoft.com/office/powerpoint/2010/main" val="320724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heckerboard(across)">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 xmlns:p14="http://schemas.microsoft.com/office/powerpoint/2010/main" val="3181948365"/>
              </p:ext>
            </p:extLst>
          </p:nvPr>
        </p:nvGraphicFramePr>
        <p:xfrm>
          <a:off x="898073" y="609600"/>
          <a:ext cx="10395855" cy="5370286"/>
        </p:xfrm>
        <a:graphic>
          <a:graphicData uri="http://schemas.openxmlformats.org/drawingml/2006/table">
            <a:tbl>
              <a:tblPr firstRow="1" bandRow="1">
                <a:tableStyleId>{5940675A-B579-460E-94D1-54222C63F5DA}</a:tableStyleId>
              </a:tblPr>
              <a:tblGrid>
                <a:gridCol w="4648681">
                  <a:extLst>
                    <a:ext uri="{9D8B030D-6E8A-4147-A177-3AD203B41FA5}">
                      <a16:colId xmlns="" xmlns:a16="http://schemas.microsoft.com/office/drawing/2014/main" val="20000"/>
                    </a:ext>
                  </a:extLst>
                </a:gridCol>
                <a:gridCol w="3123745">
                  <a:extLst>
                    <a:ext uri="{9D8B030D-6E8A-4147-A177-3AD203B41FA5}">
                      <a16:colId xmlns="" xmlns:a16="http://schemas.microsoft.com/office/drawing/2014/main" val="20001"/>
                    </a:ext>
                  </a:extLst>
                </a:gridCol>
                <a:gridCol w="2623429">
                  <a:extLst>
                    <a:ext uri="{9D8B030D-6E8A-4147-A177-3AD203B41FA5}">
                      <a16:colId xmlns="" xmlns:a16="http://schemas.microsoft.com/office/drawing/2014/main" val="20002"/>
                    </a:ext>
                  </a:extLst>
                </a:gridCol>
              </a:tblGrid>
              <a:tr h="843324">
                <a:tc>
                  <a:txBody>
                    <a:bodyPr/>
                    <a:lstStyle/>
                    <a:p>
                      <a:endParaRPr lang="fr-FR" sz="1400" dirty="0"/>
                    </a:p>
                  </a:txBody>
                  <a:tcPr/>
                </a:tc>
                <a:tc>
                  <a:txBody>
                    <a:bodyPr/>
                    <a:lstStyle/>
                    <a:p>
                      <a:pPr algn="ctr"/>
                      <a:r>
                        <a:rPr lang="fr-FR" sz="3600" dirty="0">
                          <a:latin typeface="Aharoni" panose="02010803020104030203" pitchFamily="2" charset="-79"/>
                          <a:cs typeface="Aharoni" panose="02010803020104030203" pitchFamily="2" charset="-79"/>
                        </a:rPr>
                        <a:t>Le droit</a:t>
                      </a:r>
                    </a:p>
                  </a:txBody>
                  <a:tcPr>
                    <a:solidFill>
                      <a:srgbClr val="FFC000"/>
                    </a:solidFill>
                  </a:tcPr>
                </a:tc>
                <a:tc>
                  <a:txBody>
                    <a:bodyPr/>
                    <a:lstStyle/>
                    <a:p>
                      <a:pPr algn="ctr"/>
                      <a:r>
                        <a:rPr lang="fr-FR" sz="3600" dirty="0">
                          <a:latin typeface="Aharoni" panose="02010803020104030203" pitchFamily="2" charset="-79"/>
                          <a:cs typeface="Aharoni" panose="02010803020104030203" pitchFamily="2" charset="-79"/>
                        </a:rPr>
                        <a:t>La morale</a:t>
                      </a:r>
                    </a:p>
                  </a:txBody>
                  <a:tcPr>
                    <a:solidFill>
                      <a:srgbClr val="FFC000"/>
                    </a:solidFill>
                  </a:tcPr>
                </a:tc>
                <a:extLst>
                  <a:ext uri="{0D108BD9-81ED-4DB2-BD59-A6C34878D82A}">
                    <a16:rowId xmlns="" xmlns:a16="http://schemas.microsoft.com/office/drawing/2014/main" val="10000"/>
                  </a:ext>
                </a:extLst>
              </a:tr>
              <a:tr h="1887439">
                <a:tc>
                  <a:txBody>
                    <a:bodyPr/>
                    <a:lstStyle/>
                    <a:p>
                      <a:pPr algn="ctr"/>
                      <a:endParaRPr lang="fr-FR" sz="3200" dirty="0"/>
                    </a:p>
                    <a:p>
                      <a:pPr algn="ctr"/>
                      <a:r>
                        <a:rPr lang="fr-FR" sz="3200" dirty="0">
                          <a:latin typeface="Rockwell Extra Bold" panose="02060903040505020403" pitchFamily="18" charset="0"/>
                        </a:rPr>
                        <a:t>Attentes</a:t>
                      </a:r>
                    </a:p>
                    <a:p>
                      <a:pPr algn="ctr"/>
                      <a:endParaRPr lang="fr-FR" dirty="0"/>
                    </a:p>
                  </a:txBody>
                  <a:tcPr>
                    <a:solidFill>
                      <a:schemeClr val="accent2">
                        <a:lumMod val="40000"/>
                        <a:lumOff val="60000"/>
                      </a:schemeClr>
                    </a:solidFill>
                  </a:tcPr>
                </a:tc>
                <a:tc>
                  <a:txBody>
                    <a:bodyPr/>
                    <a:lstStyle/>
                    <a:p>
                      <a:pPr algn="ctr"/>
                      <a:r>
                        <a:rPr lang="fr-FR" sz="3200" dirty="0"/>
                        <a:t> </a:t>
                      </a:r>
                    </a:p>
                    <a:p>
                      <a:pPr algn="ctr"/>
                      <a:r>
                        <a:rPr lang="fr-FR" sz="2800" dirty="0"/>
                        <a:t>simple conformité</a:t>
                      </a:r>
                      <a:r>
                        <a:rPr lang="fr-FR" sz="2800" baseline="0" dirty="0"/>
                        <a:t> extérieure à la loi</a:t>
                      </a:r>
                      <a:endParaRPr lang="fr-FR" sz="2800" dirty="0"/>
                    </a:p>
                  </a:txBody>
                  <a:tcPr/>
                </a:tc>
                <a:tc>
                  <a:txBody>
                    <a:bodyPr/>
                    <a:lstStyle/>
                    <a:p>
                      <a:pPr algn="ctr"/>
                      <a:endParaRPr lang="fr-FR" sz="2800" dirty="0"/>
                    </a:p>
                    <a:p>
                      <a:pPr algn="ctr"/>
                      <a:r>
                        <a:rPr lang="fr-FR" sz="2800" dirty="0"/>
                        <a:t>adhésion intérieure</a:t>
                      </a:r>
                      <a:r>
                        <a:rPr lang="fr-FR" sz="2800" baseline="0" dirty="0"/>
                        <a:t> à la loi  </a:t>
                      </a:r>
                      <a:endParaRPr lang="fr-FR" sz="2800" dirty="0"/>
                    </a:p>
                  </a:txBody>
                  <a:tcPr/>
                </a:tc>
                <a:extLst>
                  <a:ext uri="{0D108BD9-81ED-4DB2-BD59-A6C34878D82A}">
                    <a16:rowId xmlns="" xmlns:a16="http://schemas.microsoft.com/office/drawing/2014/main" val="10001"/>
                  </a:ext>
                </a:extLst>
              </a:tr>
              <a:tr h="763007">
                <a:tc>
                  <a:txBody>
                    <a:bodyPr/>
                    <a:lstStyle/>
                    <a:p>
                      <a:pPr algn="ctr"/>
                      <a:r>
                        <a:rPr lang="fr-FR" sz="3200" dirty="0">
                          <a:latin typeface="Rockwell Extra Bold" panose="02060903040505020403" pitchFamily="18" charset="0"/>
                        </a:rPr>
                        <a:t>Fonctionnement</a:t>
                      </a:r>
                      <a:endParaRPr lang="fr-FR" sz="3600" dirty="0">
                        <a:latin typeface="Rockwell Extra Bold" panose="02060903040505020403" pitchFamily="18" charset="0"/>
                      </a:endParaRPr>
                    </a:p>
                  </a:txBody>
                  <a:tcPr>
                    <a:solidFill>
                      <a:schemeClr val="accent2">
                        <a:lumMod val="40000"/>
                        <a:lumOff val="60000"/>
                      </a:schemeClr>
                    </a:solidFill>
                  </a:tcPr>
                </a:tc>
                <a:tc>
                  <a:txBody>
                    <a:bodyPr/>
                    <a:lstStyle/>
                    <a:p>
                      <a:pPr algn="ctr"/>
                      <a:r>
                        <a:rPr lang="fr-FR" sz="2800" dirty="0"/>
                        <a:t>contrainte</a:t>
                      </a:r>
                    </a:p>
                  </a:txBody>
                  <a:tcPr/>
                </a:tc>
                <a:tc>
                  <a:txBody>
                    <a:bodyPr/>
                    <a:lstStyle/>
                    <a:p>
                      <a:pPr algn="ctr"/>
                      <a:r>
                        <a:rPr lang="fr-FR" sz="2800" dirty="0"/>
                        <a:t>obligation</a:t>
                      </a:r>
                    </a:p>
                  </a:txBody>
                  <a:tcPr/>
                </a:tc>
                <a:extLst>
                  <a:ext uri="{0D108BD9-81ED-4DB2-BD59-A6C34878D82A}">
                    <a16:rowId xmlns="" xmlns:a16="http://schemas.microsoft.com/office/drawing/2014/main" val="10002"/>
                  </a:ext>
                </a:extLst>
              </a:tr>
              <a:tr h="1876516">
                <a:tc>
                  <a:txBody>
                    <a:bodyPr/>
                    <a:lstStyle/>
                    <a:p>
                      <a:pPr algn="ctr"/>
                      <a:endParaRPr lang="fr-FR" sz="3200" dirty="0">
                        <a:latin typeface="Rockwell Extra Bold" panose="02060903040505020403" pitchFamily="18" charset="0"/>
                      </a:endParaRPr>
                    </a:p>
                    <a:p>
                      <a:pPr algn="ctr"/>
                      <a:r>
                        <a:rPr lang="fr-FR" sz="3200" dirty="0">
                          <a:latin typeface="Rockwell Extra Bold" panose="02060903040505020403" pitchFamily="18" charset="0"/>
                        </a:rPr>
                        <a:t>Extension</a:t>
                      </a:r>
                      <a:endParaRPr lang="fr-FR" sz="3600" dirty="0">
                        <a:latin typeface="Rockwell Extra Bold" panose="02060903040505020403" pitchFamily="18" charset="0"/>
                      </a:endParaRPr>
                    </a:p>
                  </a:txBody>
                  <a:tcPr>
                    <a:solidFill>
                      <a:schemeClr val="accent2">
                        <a:lumMod val="40000"/>
                        <a:lumOff val="60000"/>
                      </a:schemeClr>
                    </a:solidFill>
                  </a:tcPr>
                </a:tc>
                <a:tc>
                  <a:txBody>
                    <a:bodyPr/>
                    <a:lstStyle/>
                    <a:p>
                      <a:pPr algn="ctr"/>
                      <a:endParaRPr lang="fr-FR" sz="2800" dirty="0"/>
                    </a:p>
                    <a:p>
                      <a:pPr algn="ctr"/>
                      <a:r>
                        <a:rPr lang="fr-FR" sz="2800" dirty="0"/>
                        <a:t>varie</a:t>
                      </a:r>
                      <a:r>
                        <a:rPr lang="fr-FR" sz="2800" baseline="0" dirty="0"/>
                        <a:t> d’une société à une autre</a:t>
                      </a:r>
                      <a:endParaRPr lang="fr-FR" sz="2800" dirty="0"/>
                    </a:p>
                  </a:txBody>
                  <a:tcPr/>
                </a:tc>
                <a:tc>
                  <a:txBody>
                    <a:bodyPr/>
                    <a:lstStyle/>
                    <a:p>
                      <a:pPr algn="ctr"/>
                      <a:endParaRPr lang="fr-FR" sz="2800" dirty="0"/>
                    </a:p>
                    <a:p>
                      <a:pPr algn="ctr"/>
                      <a:r>
                        <a:rPr lang="fr-FR" sz="2800" dirty="0"/>
                        <a:t>validité</a:t>
                      </a:r>
                      <a:r>
                        <a:rPr lang="fr-FR" sz="2800" baseline="0" dirty="0"/>
                        <a:t> universelle </a:t>
                      </a:r>
                      <a:endParaRPr lang="fr-FR" sz="28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 xmlns:p14="http://schemas.microsoft.com/office/powerpoint/2010/main" val="8444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314" y="290287"/>
            <a:ext cx="10493829" cy="954107"/>
          </a:xfrm>
          <a:prstGeom prst="rect">
            <a:avLst/>
          </a:prstGeom>
          <a:noFill/>
        </p:spPr>
        <p:txBody>
          <a:bodyPr wrap="square" rtlCol="0">
            <a:spAutoFit/>
          </a:bodyPr>
          <a:lstStyle/>
          <a:p>
            <a:r>
              <a:rPr lang="fr-FR" sz="2800" b="1" dirty="0">
                <a:solidFill>
                  <a:srgbClr val="FF0000"/>
                </a:solidFill>
              </a:rPr>
              <a:t>Mais n’est-ce pas la conception du juste et du bien qui varie elle aussi d’une société à une autre (relativisme moral) ? </a:t>
            </a: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58793" y="1772173"/>
            <a:ext cx="3562350" cy="3838575"/>
          </a:xfrm>
          <a:prstGeom prst="rect">
            <a:avLst/>
          </a:prstGeom>
        </p:spPr>
      </p:pic>
      <p:sp>
        <p:nvSpPr>
          <p:cNvPr id="5" name="Bulle ronde 4"/>
          <p:cNvSpPr/>
          <p:nvPr/>
        </p:nvSpPr>
        <p:spPr>
          <a:xfrm>
            <a:off x="1303112" y="1596572"/>
            <a:ext cx="6037942" cy="3149600"/>
          </a:xfrm>
          <a:prstGeom prst="wedgeEllipseCallout">
            <a:avLst>
              <a:gd name="adj1" fmla="val 74698"/>
              <a:gd name="adj2" fmla="val 3903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dirty="0">
                <a:effectLst>
                  <a:outerShdw blurRad="38100" dist="38100" dir="2700000" algn="tl">
                    <a:srgbClr val="000000">
                      <a:alpha val="43137"/>
                    </a:srgbClr>
                  </a:outerShdw>
                </a:effectLst>
                <a:latin typeface="Rockwell Extra Bold" panose="02060903040505020403" pitchFamily="18" charset="0"/>
              </a:rPr>
              <a:t>« Plaisante justice qu’une rivière borne : vérité au-deçà des Pyrénées, erreur au-delà » </a:t>
            </a:r>
          </a:p>
        </p:txBody>
      </p:sp>
      <p:sp>
        <p:nvSpPr>
          <p:cNvPr id="6" name="ZoneTexte 5"/>
          <p:cNvSpPr txBox="1"/>
          <p:nvPr/>
        </p:nvSpPr>
        <p:spPr>
          <a:xfrm>
            <a:off x="1303112" y="4964417"/>
            <a:ext cx="6415314" cy="646331"/>
          </a:xfrm>
          <a:prstGeom prst="rect">
            <a:avLst/>
          </a:prstGeom>
          <a:noFill/>
        </p:spPr>
        <p:txBody>
          <a:bodyPr wrap="square" rtlCol="0">
            <a:spAutoFit/>
          </a:bodyPr>
          <a:lstStyle/>
          <a:p>
            <a:pPr algn="ctr"/>
            <a:r>
              <a:rPr lang="fr-FR" sz="3600" b="1" i="1" dirty="0">
                <a:latin typeface="Calisto MT" panose="02040603050505030304" pitchFamily="18" charset="0"/>
              </a:rPr>
              <a:t>Pensées</a:t>
            </a:r>
            <a:r>
              <a:rPr lang="fr-FR" sz="3600" dirty="0">
                <a:latin typeface="Calisto MT" panose="02040603050505030304" pitchFamily="18" charset="0"/>
              </a:rPr>
              <a:t>, § 60</a:t>
            </a:r>
          </a:p>
        </p:txBody>
      </p:sp>
      <p:sp>
        <p:nvSpPr>
          <p:cNvPr id="7" name="ZoneTexte 6"/>
          <p:cNvSpPr txBox="1"/>
          <p:nvPr/>
        </p:nvSpPr>
        <p:spPr>
          <a:xfrm>
            <a:off x="8059510" y="5610748"/>
            <a:ext cx="2960915" cy="646331"/>
          </a:xfrm>
          <a:prstGeom prst="rect">
            <a:avLst/>
          </a:prstGeom>
          <a:noFill/>
        </p:spPr>
        <p:txBody>
          <a:bodyPr wrap="square" rtlCol="0">
            <a:spAutoFit/>
          </a:bodyPr>
          <a:lstStyle/>
          <a:p>
            <a:pPr algn="ctr"/>
            <a:r>
              <a:rPr lang="fr-FR" sz="3600" b="1" dirty="0">
                <a:latin typeface="Calisto MT" panose="02040603050505030304" pitchFamily="18" charset="0"/>
              </a:rPr>
              <a:t>Pascal</a:t>
            </a:r>
          </a:p>
        </p:txBody>
      </p:sp>
    </p:spTree>
    <p:extLst>
      <p:ext uri="{BB962C8B-B14F-4D97-AF65-F5344CB8AC3E}">
        <p14:creationId xmlns="" xmlns:p14="http://schemas.microsoft.com/office/powerpoint/2010/main" val="94471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solidFill>
            <a:srgbClr val="FFC000"/>
          </a:solidFill>
        </p:spPr>
        <p:txBody>
          <a:bodyPr/>
          <a:lstStyle/>
          <a:p>
            <a:pPr algn="ctr"/>
            <a:r>
              <a:rPr lang="fr-FR" dirty="0">
                <a:latin typeface="Showcard Gothic" panose="04020904020102020604" pitchFamily="82" charset="0"/>
              </a:rPr>
              <a:t>Retour à la question : « Morale et politique »</a:t>
            </a:r>
          </a:p>
        </p:txBody>
      </p:sp>
      <p:sp>
        <p:nvSpPr>
          <p:cNvPr id="4" name="Espace réservé du texte 3"/>
          <p:cNvSpPr>
            <a:spLocks noGrp="1"/>
          </p:cNvSpPr>
          <p:nvPr>
            <p:ph type="body" idx="1"/>
          </p:nvPr>
        </p:nvSpPr>
        <p:spPr>
          <a:xfrm>
            <a:off x="831850" y="4734605"/>
            <a:ext cx="10515600" cy="1500187"/>
          </a:xfrm>
        </p:spPr>
        <p:txBody>
          <a:bodyPr>
            <a:normAutofit fontScale="92500"/>
          </a:bodyPr>
          <a:lstStyle/>
          <a:p>
            <a:pPr algn="ctr"/>
            <a:r>
              <a:rPr lang="fr-FR" sz="4000" b="1" dirty="0">
                <a:solidFill>
                  <a:srgbClr val="FF0000"/>
                </a:solidFill>
              </a:rPr>
              <a:t>Peut-on assimiler la morale et la politique ou visent-elles des choses différentes voire inconciliables ? </a:t>
            </a:r>
          </a:p>
        </p:txBody>
      </p:sp>
    </p:spTree>
    <p:extLst>
      <p:ext uri="{BB962C8B-B14F-4D97-AF65-F5344CB8AC3E}">
        <p14:creationId xmlns="" xmlns:p14="http://schemas.microsoft.com/office/powerpoint/2010/main" val="37005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220803"/>
            <a:ext cx="11375500" cy="584775"/>
          </a:xfrm>
          <a:prstGeom prst="rect">
            <a:avLst/>
          </a:prstGeom>
          <a:solidFill>
            <a:schemeClr val="accent1">
              <a:lumMod val="20000"/>
              <a:lumOff val="8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a. Identité entre morale et politique</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pic>
        <p:nvPicPr>
          <p:cNvPr id="3" name="Image 2"/>
          <p:cNvPicPr>
            <a:picLocks noChangeAspect="1"/>
          </p:cNvPicPr>
          <p:nvPr/>
        </p:nvPicPr>
        <p:blipFill>
          <a:blip r:embed="rId2" cstate="print"/>
          <a:stretch>
            <a:fillRect/>
          </a:stretch>
        </p:blipFill>
        <p:spPr>
          <a:xfrm>
            <a:off x="408250" y="1643760"/>
            <a:ext cx="2688900" cy="3500462"/>
          </a:xfrm>
          <a:prstGeom prst="rect">
            <a:avLst/>
          </a:prstGeom>
          <a:ln>
            <a:noFill/>
          </a:ln>
          <a:effectLst>
            <a:outerShdw blurRad="292100" dist="139700" dir="2700000" algn="tl" rotWithShape="0">
              <a:srgbClr val="333333">
                <a:alpha val="65000"/>
              </a:srgbClr>
            </a:outerShdw>
          </a:effectLst>
        </p:spPr>
      </p:pic>
      <p:sp>
        <p:nvSpPr>
          <p:cNvPr id="4" name="Bulle ronde 3"/>
          <p:cNvSpPr/>
          <p:nvPr/>
        </p:nvSpPr>
        <p:spPr>
          <a:xfrm>
            <a:off x="3788229" y="1244599"/>
            <a:ext cx="7561942" cy="3995058"/>
          </a:xfrm>
          <a:prstGeom prst="wedgeEllipseCallout">
            <a:avLst>
              <a:gd name="adj1" fmla="val -72551"/>
              <a:gd name="adj2" fmla="val 12004"/>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a:solidFill>
                  <a:schemeClr val="tx1"/>
                </a:solidFill>
              </a:rPr>
              <a:t>La politique est la </a:t>
            </a:r>
            <a:r>
              <a:rPr lang="fr-FR" sz="3600" b="1" dirty="0">
                <a:solidFill>
                  <a:schemeClr val="tx1"/>
                </a:solidFill>
              </a:rPr>
              <a:t>science du Bien</a:t>
            </a:r>
            <a:r>
              <a:rPr lang="fr-FR" sz="3600" dirty="0">
                <a:solidFill>
                  <a:schemeClr val="tx1"/>
                </a:solidFill>
              </a:rPr>
              <a:t>.</a:t>
            </a:r>
          </a:p>
          <a:p>
            <a:pPr algn="ctr"/>
            <a:r>
              <a:rPr lang="fr-FR" sz="3600" dirty="0">
                <a:solidFill>
                  <a:schemeClr val="tx1"/>
                </a:solidFill>
              </a:rPr>
              <a:t>Elle a pour objectif de nous dire comment connaître et atteindre le </a:t>
            </a:r>
            <a:r>
              <a:rPr lang="fr-FR" sz="3600" b="1" dirty="0">
                <a:solidFill>
                  <a:schemeClr val="tx1"/>
                </a:solidFill>
              </a:rPr>
              <a:t>bonheur</a:t>
            </a:r>
            <a:r>
              <a:rPr lang="fr-FR" sz="3600" dirty="0">
                <a:solidFill>
                  <a:schemeClr val="tx1"/>
                </a:solidFill>
              </a:rPr>
              <a:t>.</a:t>
            </a:r>
          </a:p>
        </p:txBody>
      </p:sp>
      <p:sp>
        <p:nvSpPr>
          <p:cNvPr id="5" name="ZoneTexte 4"/>
          <p:cNvSpPr txBox="1"/>
          <p:nvPr/>
        </p:nvSpPr>
        <p:spPr>
          <a:xfrm>
            <a:off x="3468914" y="5459185"/>
            <a:ext cx="7692571" cy="584775"/>
          </a:xfrm>
          <a:prstGeom prst="rect">
            <a:avLst/>
          </a:prstGeom>
          <a:noFill/>
        </p:spPr>
        <p:txBody>
          <a:bodyPr wrap="square" rtlCol="0">
            <a:spAutoFit/>
          </a:bodyPr>
          <a:lstStyle/>
          <a:p>
            <a:pPr algn="ctr"/>
            <a:r>
              <a:rPr lang="fr-FR" sz="3200" i="1" dirty="0">
                <a:latin typeface="Calisto MT" panose="02040603050505030304" pitchFamily="18" charset="0"/>
              </a:rPr>
              <a:t>Éthique à </a:t>
            </a:r>
            <a:r>
              <a:rPr lang="fr-FR" sz="3200" i="1" dirty="0" err="1">
                <a:latin typeface="Calisto MT" panose="02040603050505030304" pitchFamily="18" charset="0"/>
              </a:rPr>
              <a:t>Nicomaque</a:t>
            </a:r>
            <a:r>
              <a:rPr lang="fr-FR" sz="3200" dirty="0">
                <a:latin typeface="Calisto MT" panose="02040603050505030304" pitchFamily="18" charset="0"/>
              </a:rPr>
              <a:t>, I, 2</a:t>
            </a:r>
          </a:p>
        </p:txBody>
      </p:sp>
      <p:sp>
        <p:nvSpPr>
          <p:cNvPr id="7" name="ZoneTexte 6"/>
          <p:cNvSpPr txBox="1"/>
          <p:nvPr/>
        </p:nvSpPr>
        <p:spPr>
          <a:xfrm>
            <a:off x="656871" y="5144222"/>
            <a:ext cx="2191657" cy="584775"/>
          </a:xfrm>
          <a:prstGeom prst="rect">
            <a:avLst/>
          </a:prstGeom>
          <a:noFill/>
        </p:spPr>
        <p:txBody>
          <a:bodyPr wrap="square" rtlCol="0">
            <a:spAutoFit/>
          </a:bodyPr>
          <a:lstStyle/>
          <a:p>
            <a:pPr algn="ctr"/>
            <a:r>
              <a:rPr lang="fr-FR" sz="3200" b="1" dirty="0">
                <a:latin typeface="Calisto MT" panose="02040603050505030304" pitchFamily="18" charset="0"/>
              </a:rPr>
              <a:t>Aristote</a:t>
            </a:r>
          </a:p>
        </p:txBody>
      </p:sp>
    </p:spTree>
    <p:extLst>
      <p:ext uri="{BB962C8B-B14F-4D97-AF65-F5344CB8AC3E}">
        <p14:creationId xmlns="" xmlns:p14="http://schemas.microsoft.com/office/powerpoint/2010/main" val="291007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220803"/>
            <a:ext cx="11375500" cy="1077218"/>
          </a:xfrm>
          <a:prstGeom prst="rect">
            <a:avLst/>
          </a:prstGeom>
          <a:solidFill>
            <a:schemeClr val="accent1">
              <a:lumMod val="20000"/>
              <a:lumOff val="8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b. Hétérogénéité de ces deux ordres : la politique se distingue de la morale</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graphicFrame>
        <p:nvGraphicFramePr>
          <p:cNvPr id="21" name="Tableau 20"/>
          <p:cNvGraphicFramePr>
            <a:graphicFrameLocks noGrp="1"/>
          </p:cNvGraphicFramePr>
          <p:nvPr>
            <p:extLst>
              <p:ext uri="{D42A27DB-BD31-4B8C-83A1-F6EECF244321}">
                <p14:modId xmlns="" xmlns:p14="http://schemas.microsoft.com/office/powerpoint/2010/main" val="3413320003"/>
              </p:ext>
            </p:extLst>
          </p:nvPr>
        </p:nvGraphicFramePr>
        <p:xfrm>
          <a:off x="711200" y="1669143"/>
          <a:ext cx="11072549" cy="4925065"/>
        </p:xfrm>
        <a:graphic>
          <a:graphicData uri="http://schemas.openxmlformats.org/drawingml/2006/table">
            <a:tbl>
              <a:tblPr firstRow="1" bandRow="1">
                <a:tableStyleId>{5940675A-B579-460E-94D1-54222C63F5DA}</a:tableStyleId>
              </a:tblPr>
              <a:tblGrid>
                <a:gridCol w="2496457">
                  <a:extLst>
                    <a:ext uri="{9D8B030D-6E8A-4147-A177-3AD203B41FA5}">
                      <a16:colId xmlns="" xmlns:a16="http://schemas.microsoft.com/office/drawing/2014/main" val="20000"/>
                    </a:ext>
                  </a:extLst>
                </a:gridCol>
                <a:gridCol w="4412343">
                  <a:extLst>
                    <a:ext uri="{9D8B030D-6E8A-4147-A177-3AD203B41FA5}">
                      <a16:colId xmlns="" xmlns:a16="http://schemas.microsoft.com/office/drawing/2014/main" val="20001"/>
                    </a:ext>
                  </a:extLst>
                </a:gridCol>
                <a:gridCol w="4163749">
                  <a:extLst>
                    <a:ext uri="{9D8B030D-6E8A-4147-A177-3AD203B41FA5}">
                      <a16:colId xmlns="" xmlns:a16="http://schemas.microsoft.com/office/drawing/2014/main" val="20002"/>
                    </a:ext>
                  </a:extLst>
                </a:gridCol>
              </a:tblGrid>
              <a:tr h="769257">
                <a:tc>
                  <a:txBody>
                    <a:bodyPr/>
                    <a:lstStyle/>
                    <a:p>
                      <a:endParaRPr lang="fr-FR" sz="2800" dirty="0"/>
                    </a:p>
                  </a:txBody>
                  <a:tcPr/>
                </a:tc>
                <a:tc>
                  <a:txBody>
                    <a:bodyPr/>
                    <a:lstStyle/>
                    <a:p>
                      <a:pPr algn="ctr"/>
                      <a:r>
                        <a:rPr lang="fr-FR" sz="4000" dirty="0">
                          <a:latin typeface="Rockwell Extra Bold" panose="02060903040505020403" pitchFamily="18" charset="0"/>
                        </a:rPr>
                        <a:t>Morale</a:t>
                      </a:r>
                    </a:p>
                  </a:txBody>
                  <a:tcPr>
                    <a:solidFill>
                      <a:schemeClr val="accent2">
                        <a:lumMod val="60000"/>
                        <a:lumOff val="40000"/>
                      </a:schemeClr>
                    </a:solidFill>
                  </a:tcPr>
                </a:tc>
                <a:tc>
                  <a:txBody>
                    <a:bodyPr/>
                    <a:lstStyle/>
                    <a:p>
                      <a:pPr algn="ctr"/>
                      <a:r>
                        <a:rPr lang="fr-FR" sz="4000" dirty="0">
                          <a:latin typeface="Rockwell Extra Bold" panose="02060903040505020403" pitchFamily="18" charset="0"/>
                        </a:rPr>
                        <a:t>Politique</a:t>
                      </a:r>
                    </a:p>
                  </a:txBody>
                  <a:tcPr>
                    <a:solidFill>
                      <a:schemeClr val="accent2">
                        <a:lumMod val="60000"/>
                        <a:lumOff val="40000"/>
                      </a:schemeClr>
                    </a:solidFill>
                  </a:tcPr>
                </a:tc>
                <a:extLst>
                  <a:ext uri="{0D108BD9-81ED-4DB2-BD59-A6C34878D82A}">
                    <a16:rowId xmlns="" xmlns:a16="http://schemas.microsoft.com/office/drawing/2014/main" val="10000"/>
                  </a:ext>
                </a:extLst>
              </a:tr>
              <a:tr h="1930768">
                <a:tc>
                  <a:txBody>
                    <a:bodyPr/>
                    <a:lstStyle/>
                    <a:p>
                      <a:pPr algn="ctr"/>
                      <a:endParaRPr lang="fr-FR" sz="2800" dirty="0">
                        <a:latin typeface="Rockwell Extra Bold" panose="02060903040505020403" pitchFamily="18" charset="0"/>
                      </a:endParaRPr>
                    </a:p>
                    <a:p>
                      <a:pPr algn="ctr"/>
                      <a:r>
                        <a:rPr lang="fr-FR" sz="2800" dirty="0">
                          <a:latin typeface="Rockwell Extra Bold" panose="02060903040505020403" pitchFamily="18" charset="0"/>
                        </a:rPr>
                        <a:t>Du point de vue de la </a:t>
                      </a:r>
                      <a:r>
                        <a:rPr lang="fr-FR" sz="2800" dirty="0">
                          <a:solidFill>
                            <a:srgbClr val="0070C0"/>
                          </a:solidFill>
                          <a:latin typeface="Rockwell Extra Bold" panose="02060903040505020403" pitchFamily="18" charset="0"/>
                        </a:rPr>
                        <a:t>fin</a:t>
                      </a:r>
                    </a:p>
                  </a:txBody>
                  <a:tcPr>
                    <a:solidFill>
                      <a:srgbClr val="FFFF00"/>
                    </a:solidFill>
                  </a:tcPr>
                </a:tc>
                <a:tc>
                  <a:txBody>
                    <a:bodyPr/>
                    <a:lstStyle/>
                    <a:p>
                      <a:pPr algn="ctr"/>
                      <a:r>
                        <a:rPr lang="fr-FR" sz="2800" dirty="0"/>
                        <a:t>Développement</a:t>
                      </a:r>
                      <a:r>
                        <a:rPr lang="fr-FR" sz="2800" baseline="0" dirty="0"/>
                        <a:t> de la vertu </a:t>
                      </a:r>
                      <a:r>
                        <a:rPr lang="fr-FR" sz="2800" b="1" i="1" baseline="0" dirty="0"/>
                        <a:t>chez l’individu</a:t>
                      </a:r>
                    </a:p>
                    <a:p>
                      <a:pPr algn="ctr"/>
                      <a:endParaRPr lang="fr-FR" sz="2800" baseline="0" dirty="0"/>
                    </a:p>
                    <a:p>
                      <a:pPr algn="ctr"/>
                      <a:r>
                        <a:rPr lang="fr-FR" sz="2800" baseline="0" dirty="0"/>
                        <a:t>Liberté </a:t>
                      </a:r>
                      <a:r>
                        <a:rPr lang="fr-FR" sz="2800" b="1" i="1" baseline="0" dirty="0"/>
                        <a:t>dans son rapport à elle-même </a:t>
                      </a:r>
                      <a:r>
                        <a:rPr lang="fr-FR" sz="2800" i="1" baseline="0" dirty="0"/>
                        <a:t>(autonomie)</a:t>
                      </a:r>
                      <a:endParaRPr lang="fr-FR" sz="2800" i="1" dirty="0"/>
                    </a:p>
                  </a:txBody>
                  <a:tcPr/>
                </a:tc>
                <a:tc>
                  <a:txBody>
                    <a:bodyPr/>
                    <a:lstStyle/>
                    <a:p>
                      <a:pPr algn="ctr"/>
                      <a:r>
                        <a:rPr lang="fr-FR" sz="2800" dirty="0"/>
                        <a:t>Recherche du </a:t>
                      </a:r>
                      <a:r>
                        <a:rPr lang="fr-FR" sz="2800" b="1" i="1" dirty="0"/>
                        <a:t>bien</a:t>
                      </a:r>
                      <a:r>
                        <a:rPr lang="fr-FR" sz="2800" i="1" dirty="0"/>
                        <a:t> </a:t>
                      </a:r>
                      <a:r>
                        <a:rPr lang="fr-FR" sz="2800" b="1" i="1" dirty="0"/>
                        <a:t>collectif</a:t>
                      </a:r>
                    </a:p>
                    <a:p>
                      <a:pPr algn="ctr"/>
                      <a:endParaRPr lang="fr-FR" sz="2800" dirty="0"/>
                    </a:p>
                    <a:p>
                      <a:pPr algn="ctr"/>
                      <a:endParaRPr lang="fr-FR" sz="2800" dirty="0"/>
                    </a:p>
                    <a:p>
                      <a:pPr algn="ctr"/>
                      <a:r>
                        <a:rPr lang="fr-FR" sz="2800" dirty="0"/>
                        <a:t>Faire coexister </a:t>
                      </a:r>
                      <a:r>
                        <a:rPr lang="fr-FR" sz="2800" b="1" i="1" dirty="0"/>
                        <a:t>des</a:t>
                      </a:r>
                      <a:r>
                        <a:rPr lang="fr-FR" sz="2800" dirty="0"/>
                        <a:t> libertés sous des lois communes</a:t>
                      </a:r>
                    </a:p>
                  </a:txBody>
                  <a:tcPr/>
                </a:tc>
                <a:extLst>
                  <a:ext uri="{0D108BD9-81ED-4DB2-BD59-A6C34878D82A}">
                    <a16:rowId xmlns="" xmlns:a16="http://schemas.microsoft.com/office/drawing/2014/main" val="10001"/>
                  </a:ext>
                </a:extLst>
              </a:tr>
              <a:tr h="1930768">
                <a:tc>
                  <a:txBody>
                    <a:bodyPr/>
                    <a:lstStyle/>
                    <a:p>
                      <a:pPr algn="ctr"/>
                      <a:endParaRPr lang="fr-FR" sz="2800" dirty="0">
                        <a:latin typeface="Rockwell Extra Bold" panose="02060903040505020403" pitchFamily="18" charset="0"/>
                      </a:endParaRPr>
                    </a:p>
                    <a:p>
                      <a:pPr algn="ctr"/>
                      <a:r>
                        <a:rPr lang="fr-FR" sz="2800" dirty="0">
                          <a:latin typeface="Rockwell Extra Bold" panose="02060903040505020403" pitchFamily="18" charset="0"/>
                        </a:rPr>
                        <a:t>Du point de</a:t>
                      </a:r>
                      <a:r>
                        <a:rPr lang="fr-FR" sz="2800" baseline="0" dirty="0">
                          <a:latin typeface="Rockwell Extra Bold" panose="02060903040505020403" pitchFamily="18" charset="0"/>
                        </a:rPr>
                        <a:t> vue des </a:t>
                      </a:r>
                      <a:r>
                        <a:rPr lang="fr-FR" sz="2800" baseline="0" dirty="0">
                          <a:solidFill>
                            <a:srgbClr val="0070C0"/>
                          </a:solidFill>
                          <a:latin typeface="Rockwell Extra Bold" panose="02060903040505020403" pitchFamily="18" charset="0"/>
                        </a:rPr>
                        <a:t>moyens</a:t>
                      </a:r>
                      <a:endParaRPr lang="fr-FR" sz="2800" dirty="0">
                        <a:solidFill>
                          <a:srgbClr val="0070C0"/>
                        </a:solidFill>
                        <a:latin typeface="Rockwell Extra Bold" panose="02060903040505020403" pitchFamily="18" charset="0"/>
                      </a:endParaRPr>
                    </a:p>
                  </a:txBody>
                  <a:tcPr>
                    <a:solidFill>
                      <a:srgbClr val="FFFF00"/>
                    </a:solidFill>
                  </a:tcPr>
                </a:tc>
                <a:tc>
                  <a:txBody>
                    <a:bodyPr/>
                    <a:lstStyle/>
                    <a:p>
                      <a:pPr algn="ctr"/>
                      <a:endParaRPr lang="fr-FR" sz="2800" dirty="0"/>
                    </a:p>
                    <a:p>
                      <a:pPr algn="ctr"/>
                      <a:endParaRPr lang="fr-FR" sz="2800" dirty="0"/>
                    </a:p>
                    <a:p>
                      <a:pPr algn="ctr"/>
                      <a:r>
                        <a:rPr lang="fr-FR" sz="2800" b="1" dirty="0"/>
                        <a:t>Bonté</a:t>
                      </a:r>
                    </a:p>
                  </a:txBody>
                  <a:tcPr/>
                </a:tc>
                <a:tc>
                  <a:txBody>
                    <a:bodyPr/>
                    <a:lstStyle/>
                    <a:p>
                      <a:pPr algn="ctr"/>
                      <a:endParaRPr lang="fr-FR" dirty="0"/>
                    </a:p>
                    <a:p>
                      <a:pPr algn="ctr"/>
                      <a:endParaRPr lang="fr-FR" dirty="0"/>
                    </a:p>
                    <a:p>
                      <a:pPr algn="ctr"/>
                      <a:endParaRPr lang="fr-FR" dirty="0"/>
                    </a:p>
                    <a:p>
                      <a:pPr algn="ctr"/>
                      <a:r>
                        <a:rPr lang="fr-FR" sz="2800" b="1" dirty="0"/>
                        <a:t>Efficacité</a:t>
                      </a:r>
                    </a:p>
                  </a:txBody>
                  <a:tcPr/>
                </a:tc>
                <a:extLst>
                  <a:ext uri="{0D108BD9-81ED-4DB2-BD59-A6C34878D82A}">
                    <a16:rowId xmlns="" xmlns:a16="http://schemas.microsoft.com/office/drawing/2014/main" val="10002"/>
                  </a:ext>
                </a:extLst>
              </a:tr>
            </a:tbl>
          </a:graphicData>
        </a:graphic>
      </p:graphicFrame>
      <p:cxnSp>
        <p:nvCxnSpPr>
          <p:cNvPr id="23" name="Connecteur droit 22"/>
          <p:cNvCxnSpPr/>
          <p:nvPr/>
        </p:nvCxnSpPr>
        <p:spPr>
          <a:xfrm flipV="1">
            <a:off x="3193143" y="3497943"/>
            <a:ext cx="8590607" cy="43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41370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C000"/>
          </a:solidFill>
        </p:spPr>
        <p:txBody>
          <a:bodyPr/>
          <a:lstStyle/>
          <a:p>
            <a:pPr algn="ctr"/>
            <a:r>
              <a:rPr lang="fr-FR" dirty="0">
                <a:latin typeface="Showcard Gothic" panose="04020904020102020604" pitchFamily="82" charset="0"/>
              </a:rPr>
              <a:t>Focus. </a:t>
            </a:r>
            <a:br>
              <a:rPr lang="fr-FR" dirty="0">
                <a:latin typeface="Showcard Gothic" panose="04020904020102020604" pitchFamily="82" charset="0"/>
              </a:rPr>
            </a:br>
            <a:r>
              <a:rPr lang="fr-FR" dirty="0">
                <a:latin typeface="Showcard Gothic" panose="04020904020102020604" pitchFamily="82" charset="0"/>
              </a:rPr>
              <a:t>Machiavel et la politique</a:t>
            </a:r>
          </a:p>
        </p:txBody>
      </p:sp>
    </p:spTree>
    <p:extLst>
      <p:ext uri="{BB962C8B-B14F-4D97-AF65-F5344CB8AC3E}">
        <p14:creationId xmlns="" xmlns:p14="http://schemas.microsoft.com/office/powerpoint/2010/main" val="359254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15198" y="561651"/>
            <a:ext cx="4702630" cy="3164160"/>
          </a:xfrm>
          <a:prstGeom prst="rect">
            <a:avLst/>
          </a:prstGeom>
        </p:spPr>
      </p:pic>
      <p:pic>
        <p:nvPicPr>
          <p:cNvPr id="4" name="Image 3"/>
          <p:cNvPicPr>
            <a:picLocks noChangeAspect="1"/>
          </p:cNvPicPr>
          <p:nvPr/>
        </p:nvPicPr>
        <p:blipFill>
          <a:blip r:embed="rId3" cstate="print"/>
          <a:stretch>
            <a:fillRect/>
          </a:stretch>
        </p:blipFill>
        <p:spPr>
          <a:xfrm>
            <a:off x="299357" y="590829"/>
            <a:ext cx="3918858" cy="3120319"/>
          </a:xfrm>
          <a:prstGeom prst="rect">
            <a:avLst/>
          </a:prstGeom>
        </p:spPr>
      </p:pic>
      <p:pic>
        <p:nvPicPr>
          <p:cNvPr id="7" name="Image 6"/>
          <p:cNvPicPr>
            <a:picLocks noChangeAspect="1"/>
          </p:cNvPicPr>
          <p:nvPr/>
        </p:nvPicPr>
        <p:blipFill>
          <a:blip r:embed="rId4" cstate="print"/>
          <a:stretch>
            <a:fillRect/>
          </a:stretch>
        </p:blipFill>
        <p:spPr>
          <a:xfrm>
            <a:off x="8960757" y="3711149"/>
            <a:ext cx="3057071" cy="3146851"/>
          </a:xfrm>
          <a:prstGeom prst="rect">
            <a:avLst/>
          </a:prstGeom>
        </p:spPr>
      </p:pic>
      <p:pic>
        <p:nvPicPr>
          <p:cNvPr id="9" name="Image 8"/>
          <p:cNvPicPr>
            <a:picLocks noChangeAspect="1"/>
          </p:cNvPicPr>
          <p:nvPr/>
        </p:nvPicPr>
        <p:blipFill>
          <a:blip r:embed="rId5" cstate="print"/>
          <a:stretch>
            <a:fillRect/>
          </a:stretch>
        </p:blipFill>
        <p:spPr>
          <a:xfrm>
            <a:off x="3933371" y="561651"/>
            <a:ext cx="3790780" cy="2953779"/>
          </a:xfrm>
          <a:prstGeom prst="rect">
            <a:avLst/>
          </a:prstGeom>
        </p:spPr>
      </p:pic>
      <p:pic>
        <p:nvPicPr>
          <p:cNvPr id="5" name="Image 4"/>
          <p:cNvPicPr>
            <a:picLocks noChangeAspect="1"/>
          </p:cNvPicPr>
          <p:nvPr/>
        </p:nvPicPr>
        <p:blipFill>
          <a:blip r:embed="rId6" cstate="print"/>
          <a:stretch>
            <a:fillRect/>
          </a:stretch>
        </p:blipFill>
        <p:spPr>
          <a:xfrm>
            <a:off x="4383316" y="3510902"/>
            <a:ext cx="4702630" cy="3356155"/>
          </a:xfrm>
          <a:prstGeom prst="rect">
            <a:avLst/>
          </a:prstGeom>
        </p:spPr>
      </p:pic>
      <p:sp>
        <p:nvSpPr>
          <p:cNvPr id="10" name="ZoneTexte 9"/>
          <p:cNvSpPr txBox="1"/>
          <p:nvPr/>
        </p:nvSpPr>
        <p:spPr>
          <a:xfrm>
            <a:off x="299357" y="41079"/>
            <a:ext cx="11718471" cy="523220"/>
          </a:xfrm>
          <a:prstGeom prst="rect">
            <a:avLst/>
          </a:prstGeom>
          <a:noFill/>
        </p:spPr>
        <p:txBody>
          <a:bodyPr wrap="square" rtlCol="0">
            <a:spAutoFit/>
          </a:bodyPr>
          <a:lstStyle/>
          <a:p>
            <a:pPr algn="ctr"/>
            <a:r>
              <a:rPr lang="fr-FR" sz="2800" dirty="0">
                <a:latin typeface="Eras Demi ITC" panose="020B0805030504020804" pitchFamily="34" charset="0"/>
              </a:rPr>
              <a:t>La politique, dimension essentielle de notre existence… </a:t>
            </a:r>
          </a:p>
        </p:txBody>
      </p:sp>
      <p:pic>
        <p:nvPicPr>
          <p:cNvPr id="2" name="Image 1"/>
          <p:cNvPicPr>
            <a:picLocks noChangeAspect="1"/>
          </p:cNvPicPr>
          <p:nvPr/>
        </p:nvPicPr>
        <p:blipFill>
          <a:blip r:embed="rId7" cstate="print"/>
          <a:stretch>
            <a:fillRect/>
          </a:stretch>
        </p:blipFill>
        <p:spPr>
          <a:xfrm>
            <a:off x="313196" y="3711148"/>
            <a:ext cx="4070120" cy="3146852"/>
          </a:xfrm>
          <a:prstGeom prst="rect">
            <a:avLst/>
          </a:prstGeom>
        </p:spPr>
      </p:pic>
    </p:spTree>
    <p:extLst>
      <p:ext uri="{BB962C8B-B14F-4D97-AF65-F5344CB8AC3E}">
        <p14:creationId xmlns="" xmlns:p14="http://schemas.microsoft.com/office/powerpoint/2010/main" val="13833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par>
                                <p:cTn id="11" presetID="5" presetClass="entr" presetSubtype="10" fill="hold" nodeType="withEffect">
                                  <p:stCondLst>
                                    <p:cond delay="110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par>
                          <p:cTn id="14" fill="hold">
                            <p:stCondLst>
                              <p:cond delay="1600"/>
                            </p:stCondLst>
                            <p:childTnLst>
                              <p:par>
                                <p:cTn id="15" presetID="4"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par>
                          <p:cTn id="18" fill="hold">
                            <p:stCondLst>
                              <p:cond delay="2100"/>
                            </p:stCondLst>
                            <p:childTnLst>
                              <p:par>
                                <p:cTn id="19" presetID="5"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 xmlns:a14="http://schemas.microsoft.com/office/drawing/2010/main" val="0"/>
              </a:ext>
            </a:extLst>
          </a:blip>
          <a:srcRect b="12289"/>
          <a:stretch/>
        </p:blipFill>
        <p:spPr>
          <a:xfrm>
            <a:off x="508000" y="1320800"/>
            <a:ext cx="3483428" cy="4039906"/>
          </a:xfrm>
          <a:prstGeom prst="rect">
            <a:avLst/>
          </a:prstGeom>
          <a:ln>
            <a:noFill/>
          </a:ln>
          <a:effectLst>
            <a:outerShdw blurRad="292100" dist="139700" dir="2700000" algn="tl" rotWithShape="0">
              <a:srgbClr val="333333">
                <a:alpha val="65000"/>
              </a:srgbClr>
            </a:outerShdw>
          </a:effectLst>
        </p:spPr>
      </p:pic>
      <p:sp>
        <p:nvSpPr>
          <p:cNvPr id="5" name="ZoneTexte 4"/>
          <p:cNvSpPr txBox="1"/>
          <p:nvPr/>
        </p:nvSpPr>
        <p:spPr>
          <a:xfrm>
            <a:off x="283028" y="5360706"/>
            <a:ext cx="3933371" cy="1138773"/>
          </a:xfrm>
          <a:prstGeom prst="rect">
            <a:avLst/>
          </a:prstGeom>
          <a:noFill/>
        </p:spPr>
        <p:txBody>
          <a:bodyPr wrap="square" rtlCol="0">
            <a:spAutoFit/>
          </a:bodyPr>
          <a:lstStyle/>
          <a:p>
            <a:r>
              <a:rPr lang="fr-FR" sz="3600" dirty="0">
                <a:latin typeface="Calisto MT" panose="02040603050505030304" pitchFamily="18" charset="0"/>
              </a:rPr>
              <a:t>Nicolas </a:t>
            </a:r>
            <a:r>
              <a:rPr lang="fr-FR" sz="3600" b="1" dirty="0">
                <a:latin typeface="Calisto MT" panose="02040603050505030304" pitchFamily="18" charset="0"/>
              </a:rPr>
              <a:t>Machiavel</a:t>
            </a:r>
          </a:p>
          <a:p>
            <a:pPr algn="ctr"/>
            <a:r>
              <a:rPr lang="fr-FR" sz="3200" dirty="0">
                <a:latin typeface="Calisto MT" panose="02040603050505030304" pitchFamily="18" charset="0"/>
              </a:rPr>
              <a:t>(1469-1527)</a:t>
            </a:r>
          </a:p>
        </p:txBody>
      </p:sp>
      <p:sp>
        <p:nvSpPr>
          <p:cNvPr id="6" name="ZoneTexte 5"/>
          <p:cNvSpPr txBox="1"/>
          <p:nvPr/>
        </p:nvSpPr>
        <p:spPr>
          <a:xfrm>
            <a:off x="507999" y="380868"/>
            <a:ext cx="11219543" cy="646331"/>
          </a:xfrm>
          <a:prstGeom prst="rect">
            <a:avLst/>
          </a:prstGeom>
          <a:noFill/>
        </p:spPr>
        <p:txBody>
          <a:bodyPr wrap="square" rtlCol="0">
            <a:spAutoFit/>
          </a:bodyPr>
          <a:lstStyle/>
          <a:p>
            <a:r>
              <a:rPr lang="fr-FR" sz="3600" dirty="0">
                <a:latin typeface="Rockwell Extra Bold" panose="02060903040505020403" pitchFamily="18" charset="0"/>
              </a:rPr>
              <a:t>Irréductibilité de la </a:t>
            </a:r>
          </a:p>
        </p:txBody>
      </p:sp>
      <p:sp>
        <p:nvSpPr>
          <p:cNvPr id="7" name="ZoneTexte 6"/>
          <p:cNvSpPr txBox="1"/>
          <p:nvPr/>
        </p:nvSpPr>
        <p:spPr>
          <a:xfrm>
            <a:off x="6117770" y="257758"/>
            <a:ext cx="5457371" cy="769441"/>
          </a:xfrm>
          <a:prstGeom prst="rect">
            <a:avLst/>
          </a:prstGeom>
          <a:noFill/>
        </p:spPr>
        <p:txBody>
          <a:bodyPr wrap="square" rtlCol="0">
            <a:spAutoFit/>
          </a:bodyPr>
          <a:lstStyle/>
          <a:p>
            <a:r>
              <a:rPr lang="fr-FR" sz="4400" dirty="0">
                <a:solidFill>
                  <a:schemeClr val="accent2">
                    <a:lumMod val="60000"/>
                    <a:lumOff val="40000"/>
                  </a:schemeClr>
                </a:solidFill>
                <a:latin typeface="Rockwell Extra Bold" panose="02060903040505020403" pitchFamily="18" charset="0"/>
              </a:rPr>
              <a:t>POLITIQUE</a:t>
            </a:r>
          </a:p>
        </p:txBody>
      </p:sp>
      <p:sp>
        <p:nvSpPr>
          <p:cNvPr id="8" name="ZoneTexte 7"/>
          <p:cNvSpPr txBox="1"/>
          <p:nvPr/>
        </p:nvSpPr>
        <p:spPr>
          <a:xfrm>
            <a:off x="4288970" y="1150309"/>
            <a:ext cx="7286171" cy="707886"/>
          </a:xfrm>
          <a:prstGeom prst="rect">
            <a:avLst/>
          </a:prstGeom>
          <a:noFill/>
        </p:spPr>
        <p:txBody>
          <a:bodyPr wrap="square" rtlCol="0">
            <a:spAutoFit/>
          </a:bodyPr>
          <a:lstStyle/>
          <a:p>
            <a:r>
              <a:rPr lang="fr-FR" sz="4000" dirty="0">
                <a:latin typeface="Rockwell Extra Bold" panose="02060903040505020403" pitchFamily="18" charset="0"/>
              </a:rPr>
              <a:t>à l’égard de la </a:t>
            </a:r>
          </a:p>
        </p:txBody>
      </p:sp>
      <p:sp>
        <p:nvSpPr>
          <p:cNvPr id="9" name="ZoneTexte 8"/>
          <p:cNvSpPr txBox="1"/>
          <p:nvPr/>
        </p:nvSpPr>
        <p:spPr>
          <a:xfrm>
            <a:off x="8846455" y="1150309"/>
            <a:ext cx="5457371" cy="769441"/>
          </a:xfrm>
          <a:prstGeom prst="rect">
            <a:avLst/>
          </a:prstGeom>
          <a:noFill/>
        </p:spPr>
        <p:txBody>
          <a:bodyPr wrap="square" rtlCol="0">
            <a:spAutoFit/>
          </a:bodyPr>
          <a:lstStyle/>
          <a:p>
            <a:r>
              <a:rPr lang="fr-FR" sz="4400" dirty="0">
                <a:solidFill>
                  <a:schemeClr val="accent1">
                    <a:lumMod val="75000"/>
                  </a:schemeClr>
                </a:solidFill>
                <a:latin typeface="Rockwell Extra Bold" panose="02060903040505020403" pitchFamily="18" charset="0"/>
              </a:rPr>
              <a:t>MORALE</a:t>
            </a:r>
          </a:p>
        </p:txBody>
      </p:sp>
      <p:pic>
        <p:nvPicPr>
          <p:cNvPr id="10" name="Image 9"/>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63908">
            <a:off x="5170102" y="1938502"/>
            <a:ext cx="5750628" cy="1931773"/>
          </a:xfrm>
          <a:prstGeom prst="rect">
            <a:avLst/>
          </a:prstGeom>
        </p:spPr>
      </p:pic>
      <p:sp>
        <p:nvSpPr>
          <p:cNvPr id="12" name="ZoneTexte 11"/>
          <p:cNvSpPr txBox="1"/>
          <p:nvPr/>
        </p:nvSpPr>
        <p:spPr>
          <a:xfrm rot="21267637">
            <a:off x="5869297" y="2414059"/>
            <a:ext cx="4567716" cy="707886"/>
          </a:xfrm>
          <a:prstGeom prst="rect">
            <a:avLst/>
          </a:prstGeom>
          <a:noFill/>
        </p:spPr>
        <p:txBody>
          <a:bodyPr wrap="square" rtlCol="0">
            <a:spAutoFit/>
          </a:bodyPr>
          <a:lstStyle/>
          <a:p>
            <a:r>
              <a:rPr lang="fr-FR" sz="4000" b="1" dirty="0">
                <a:latin typeface="Calisto MT" panose="02040603050505030304" pitchFamily="18" charset="0"/>
              </a:rPr>
              <a:t>Réalisme politique</a:t>
            </a:r>
          </a:p>
        </p:txBody>
      </p:sp>
      <p:pic>
        <p:nvPicPr>
          <p:cNvPr id="13" name="Image 12"/>
          <p:cNvPicPr>
            <a:picLocks noChangeAspect="1"/>
          </p:cNvPicPr>
          <p:nvPr/>
        </p:nvPicPr>
        <p:blipFill rotWithShape="1">
          <a:blip r:embed="rId3" cstate="print">
            <a:extLst>
              <a:ext uri="{28A0092B-C50C-407E-A947-70E740481C1C}">
                <a14:useLocalDpi xmlns="" xmlns:a14="http://schemas.microsoft.com/office/drawing/2010/main" val="0"/>
              </a:ext>
            </a:extLst>
          </a:blip>
          <a:srcRect l="6436" t="16283" r="6655" b="10226"/>
          <a:stretch/>
        </p:blipFill>
        <p:spPr>
          <a:xfrm rot="21321766">
            <a:off x="6483707" y="3006374"/>
            <a:ext cx="5469205" cy="1741714"/>
          </a:xfrm>
          <a:prstGeom prst="rect">
            <a:avLst/>
          </a:prstGeom>
        </p:spPr>
      </p:pic>
      <p:sp>
        <p:nvSpPr>
          <p:cNvPr id="14" name="ZoneTexte 13"/>
          <p:cNvSpPr txBox="1"/>
          <p:nvPr/>
        </p:nvSpPr>
        <p:spPr>
          <a:xfrm rot="21283112">
            <a:off x="6699087" y="3408982"/>
            <a:ext cx="4898424" cy="707886"/>
          </a:xfrm>
          <a:prstGeom prst="rect">
            <a:avLst/>
          </a:prstGeom>
          <a:noFill/>
        </p:spPr>
        <p:txBody>
          <a:bodyPr wrap="square" rtlCol="0">
            <a:spAutoFit/>
          </a:bodyPr>
          <a:lstStyle/>
          <a:p>
            <a:r>
              <a:rPr lang="fr-FR" sz="4000" b="1" dirty="0">
                <a:solidFill>
                  <a:srgbClr val="FF0000"/>
                </a:solidFill>
                <a:latin typeface="Calisto MT" panose="02040603050505030304" pitchFamily="18" charset="0"/>
              </a:rPr>
              <a:t>≠ Idéalisme politique</a:t>
            </a:r>
          </a:p>
        </p:txBody>
      </p:sp>
      <p:sp>
        <p:nvSpPr>
          <p:cNvPr id="15" name="Bulle ronde 14"/>
          <p:cNvSpPr/>
          <p:nvPr/>
        </p:nvSpPr>
        <p:spPr>
          <a:xfrm>
            <a:off x="4569622" y="4246605"/>
            <a:ext cx="7096655" cy="2438400"/>
          </a:xfrm>
          <a:prstGeom prst="wedgeEllipseCallout">
            <a:avLst>
              <a:gd name="adj1" fmla="val -81372"/>
              <a:gd name="adj2" fmla="val -51786"/>
            </a:avLst>
          </a:prstGeom>
          <a:gradFill>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a:solidFill>
                  <a:schemeClr val="tx1"/>
                </a:solidFill>
                <a:latin typeface="Calisto MT" panose="02040603050505030304" pitchFamily="18" charset="0"/>
              </a:rPr>
              <a:t>« Les hommes sont tous méchants et toujours prêts à manquer à leurs paroles »</a:t>
            </a:r>
          </a:p>
        </p:txBody>
      </p:sp>
    </p:spTree>
    <p:extLst>
      <p:ext uri="{BB962C8B-B14F-4D97-AF65-F5344CB8AC3E}">
        <p14:creationId xmlns="" xmlns:p14="http://schemas.microsoft.com/office/powerpoint/2010/main" val="28173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heckerboard(across)">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4"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409895">
            <a:off x="1131945" y="309185"/>
            <a:ext cx="3512792" cy="5250386"/>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1770741" y="5652637"/>
            <a:ext cx="2235200" cy="1015663"/>
          </a:xfrm>
          <a:prstGeom prst="rect">
            <a:avLst/>
          </a:prstGeom>
          <a:noFill/>
        </p:spPr>
        <p:txBody>
          <a:bodyPr wrap="square" rtlCol="0">
            <a:spAutoFit/>
          </a:bodyPr>
          <a:lstStyle/>
          <a:p>
            <a:pPr algn="ctr"/>
            <a:r>
              <a:rPr lang="fr-FR" sz="6000" dirty="0">
                <a:latin typeface="Rockwell Condensed" panose="02060603050405020104" pitchFamily="18" charset="0"/>
              </a:rPr>
              <a:t>1532</a:t>
            </a:r>
          </a:p>
        </p:txBody>
      </p:sp>
      <p:sp>
        <p:nvSpPr>
          <p:cNvPr id="4" name="ZoneTexte 3"/>
          <p:cNvSpPr txBox="1"/>
          <p:nvPr/>
        </p:nvSpPr>
        <p:spPr>
          <a:xfrm>
            <a:off x="5080001" y="216119"/>
            <a:ext cx="6691085" cy="1015663"/>
          </a:xfrm>
          <a:prstGeom prst="rect">
            <a:avLst/>
          </a:prstGeom>
          <a:noFill/>
        </p:spPr>
        <p:txBody>
          <a:bodyPr wrap="square" rtlCol="0">
            <a:spAutoFit/>
          </a:bodyPr>
          <a:lstStyle/>
          <a:p>
            <a:pPr algn="ctr"/>
            <a:r>
              <a:rPr lang="fr-FR" sz="6000" dirty="0">
                <a:latin typeface="Rockwell Condensed" panose="02060603050405020104" pitchFamily="18" charset="0"/>
              </a:rPr>
              <a:t>Manuel de gouvernement</a:t>
            </a:r>
          </a:p>
        </p:txBody>
      </p:sp>
      <p:sp>
        <p:nvSpPr>
          <p:cNvPr id="5" name="ZoneTexte 4"/>
          <p:cNvSpPr txBox="1"/>
          <p:nvPr/>
        </p:nvSpPr>
        <p:spPr>
          <a:xfrm>
            <a:off x="4787150" y="1662670"/>
            <a:ext cx="6691085"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La fin que doit viser le Prince</a:t>
            </a:r>
          </a:p>
        </p:txBody>
      </p:sp>
      <p:sp>
        <p:nvSpPr>
          <p:cNvPr id="6" name="ZoneTexte 5"/>
          <p:cNvSpPr txBox="1"/>
          <p:nvPr/>
        </p:nvSpPr>
        <p:spPr>
          <a:xfrm>
            <a:off x="5283200" y="2247445"/>
            <a:ext cx="6691086" cy="830997"/>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a:t>
            </a:r>
            <a:r>
              <a:rPr lang="fr-FR" sz="3200" dirty="0">
                <a:latin typeface="Calibri" panose="020F0502020204030204" pitchFamily="34" charset="0"/>
                <a:cs typeface="Aharoni" panose="02010803020104030203" pitchFamily="2" charset="-79"/>
              </a:rPr>
              <a:t> </a:t>
            </a:r>
            <a:r>
              <a:rPr lang="fr-FR" sz="3200" dirty="0">
                <a:latin typeface="Aharoni" panose="02010803020104030203" pitchFamily="2" charset="-79"/>
                <a:cs typeface="Aharoni" panose="02010803020104030203" pitchFamily="2" charset="-79"/>
              </a:rPr>
              <a:t>maintenir la</a:t>
            </a:r>
            <a:r>
              <a:rPr lang="fr-FR" sz="4400" dirty="0">
                <a:latin typeface="Aharoni" panose="02010803020104030203" pitchFamily="2" charset="-79"/>
                <a:cs typeface="Aharoni" panose="02010803020104030203" pitchFamily="2" charset="-79"/>
              </a:rPr>
              <a:t> </a:t>
            </a:r>
            <a:r>
              <a:rPr lang="fr-FR" sz="4800" dirty="0">
                <a:solidFill>
                  <a:srgbClr val="0070C0"/>
                </a:solidFill>
                <a:latin typeface="Rockwell Condensed" panose="02060603050405020104" pitchFamily="18" charset="0"/>
                <a:cs typeface="Aharoni" panose="02010803020104030203" pitchFamily="2" charset="-79"/>
              </a:rPr>
              <a:t>stabilité de l’Etat</a:t>
            </a:r>
          </a:p>
        </p:txBody>
      </p:sp>
      <p:pic>
        <p:nvPicPr>
          <p:cNvPr id="7" name="Image 6"/>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63908">
            <a:off x="5396389" y="3132341"/>
            <a:ext cx="6386632" cy="2139458"/>
          </a:xfrm>
          <a:prstGeom prst="rect">
            <a:avLst/>
          </a:prstGeom>
        </p:spPr>
      </p:pic>
      <p:sp>
        <p:nvSpPr>
          <p:cNvPr id="8" name="ZoneTexte 7"/>
          <p:cNvSpPr txBox="1"/>
          <p:nvPr/>
        </p:nvSpPr>
        <p:spPr>
          <a:xfrm rot="21365375">
            <a:off x="6310962" y="3785066"/>
            <a:ext cx="4557486" cy="646331"/>
          </a:xfrm>
          <a:prstGeom prst="rect">
            <a:avLst/>
          </a:prstGeom>
          <a:noFill/>
        </p:spPr>
        <p:txBody>
          <a:bodyPr wrap="square" rtlCol="0">
            <a:spAutoFit/>
          </a:bodyPr>
          <a:lstStyle/>
          <a:p>
            <a:r>
              <a:rPr lang="fr-FR" sz="3600" dirty="0">
                <a:latin typeface="Rockwell Condensed" panose="02060603050405020104" pitchFamily="18" charset="0"/>
              </a:rPr>
              <a:t>Concept de </a:t>
            </a:r>
            <a:r>
              <a:rPr lang="fr-FR" sz="3600" b="1" dirty="0">
                <a:solidFill>
                  <a:srgbClr val="FF0000"/>
                </a:solidFill>
                <a:latin typeface="Rockwell Condensed" panose="02060603050405020104" pitchFamily="18" charset="0"/>
              </a:rPr>
              <a:t>Raison d’État</a:t>
            </a:r>
          </a:p>
        </p:txBody>
      </p:sp>
    </p:spTree>
    <p:extLst>
      <p:ext uri="{BB962C8B-B14F-4D97-AF65-F5344CB8AC3E}">
        <p14:creationId xmlns="" xmlns:p14="http://schemas.microsoft.com/office/powerpoint/2010/main" val="14292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 xmlns:a14="http://schemas.microsoft.com/office/drawing/2010/main" val="0"/>
              </a:ext>
            </a:extLst>
          </a:blip>
          <a:srcRect l="16583"/>
          <a:stretch/>
        </p:blipFill>
        <p:spPr>
          <a:xfrm>
            <a:off x="7189143" y="1575743"/>
            <a:ext cx="3043428" cy="3648456"/>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rotWithShape="1">
          <a:blip r:embed="rId3" cstate="print">
            <a:extLst>
              <a:ext uri="{28A0092B-C50C-407E-A947-70E740481C1C}">
                <a14:useLocalDpi xmlns="" xmlns:a14="http://schemas.microsoft.com/office/drawing/2010/main" val="0"/>
              </a:ext>
            </a:extLst>
          </a:blip>
          <a:srcRect b="12289"/>
          <a:stretch/>
        </p:blipFill>
        <p:spPr>
          <a:xfrm>
            <a:off x="1591165" y="1575743"/>
            <a:ext cx="3145899" cy="3648457"/>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3069772" y="537029"/>
            <a:ext cx="9361714" cy="923330"/>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ne veut pas dire </a:t>
            </a:r>
            <a:r>
              <a:rPr lang="fr-FR" sz="5400" dirty="0">
                <a:latin typeface="Rockwell Condensed" panose="02060603050405020104" pitchFamily="18" charset="0"/>
                <a:cs typeface="Aharoni" panose="02010803020104030203" pitchFamily="2" charset="-79"/>
              </a:rPr>
              <a:t>machiavélique</a:t>
            </a:r>
            <a:r>
              <a:rPr lang="fr-FR" sz="4400" dirty="0">
                <a:latin typeface="Rockwell Condensed" panose="02060603050405020104" pitchFamily="18" charset="0"/>
                <a:cs typeface="Aharoni" panose="02010803020104030203" pitchFamily="2" charset="-79"/>
              </a:rPr>
              <a:t> </a:t>
            </a:r>
          </a:p>
        </p:txBody>
      </p:sp>
      <p:sp>
        <p:nvSpPr>
          <p:cNvPr id="6" name="ZoneTexte 5"/>
          <p:cNvSpPr txBox="1"/>
          <p:nvPr/>
        </p:nvSpPr>
        <p:spPr>
          <a:xfrm>
            <a:off x="515256" y="5368397"/>
            <a:ext cx="5297715" cy="1200329"/>
          </a:xfrm>
          <a:prstGeom prst="rect">
            <a:avLst/>
          </a:prstGeom>
          <a:noFill/>
        </p:spPr>
        <p:txBody>
          <a:bodyPr wrap="square" rtlCol="0">
            <a:spAutoFit/>
          </a:bodyPr>
          <a:lstStyle/>
          <a:p>
            <a:pPr algn="ctr"/>
            <a:r>
              <a:rPr lang="fr-FR" sz="3600" b="1" dirty="0">
                <a:latin typeface="Tempus Sans ITC" panose="04020404030D07020202" pitchFamily="82" charset="0"/>
              </a:rPr>
              <a:t>Quand la fin est légitime, tous les moyens sont bons</a:t>
            </a:r>
          </a:p>
        </p:txBody>
      </p:sp>
      <p:sp>
        <p:nvSpPr>
          <p:cNvPr id="7" name="ZoneTexte 6"/>
          <p:cNvSpPr txBox="1"/>
          <p:nvPr/>
        </p:nvSpPr>
        <p:spPr>
          <a:xfrm>
            <a:off x="6061999" y="5368397"/>
            <a:ext cx="5297715" cy="1200329"/>
          </a:xfrm>
          <a:prstGeom prst="rect">
            <a:avLst/>
          </a:prstGeom>
          <a:noFill/>
        </p:spPr>
        <p:txBody>
          <a:bodyPr wrap="square" rtlCol="0">
            <a:spAutoFit/>
          </a:bodyPr>
          <a:lstStyle/>
          <a:p>
            <a:pPr algn="ctr"/>
            <a:r>
              <a:rPr lang="fr-FR" sz="3600" b="1" dirty="0">
                <a:latin typeface="Tempus Sans ITC" panose="04020404030D07020202" pitchFamily="82" charset="0"/>
              </a:rPr>
              <a:t>Peu importe la fin, tous les moyens sont bons </a:t>
            </a:r>
          </a:p>
        </p:txBody>
      </p:sp>
      <p:sp>
        <p:nvSpPr>
          <p:cNvPr id="8" name="ZoneTexte 7"/>
          <p:cNvSpPr txBox="1"/>
          <p:nvPr/>
        </p:nvSpPr>
        <p:spPr>
          <a:xfrm>
            <a:off x="5135789" y="2291975"/>
            <a:ext cx="1654629" cy="2215991"/>
          </a:xfrm>
          <a:prstGeom prst="rect">
            <a:avLst/>
          </a:prstGeom>
          <a:noFill/>
        </p:spPr>
        <p:txBody>
          <a:bodyPr wrap="square" rtlCol="0">
            <a:spAutoFit/>
          </a:bodyPr>
          <a:lstStyle/>
          <a:p>
            <a:pPr algn="ctr"/>
            <a:r>
              <a:rPr lang="fr-FR" sz="13800" b="1" dirty="0">
                <a:latin typeface="Aharoni" panose="02010803020104030203" pitchFamily="2" charset="-79"/>
                <a:cs typeface="Aharoni" panose="02010803020104030203" pitchFamily="2" charset="-79"/>
              </a:rPr>
              <a:t>≠</a:t>
            </a:r>
          </a:p>
        </p:txBody>
      </p:sp>
      <p:sp>
        <p:nvSpPr>
          <p:cNvPr id="9" name="Rectangle 8"/>
          <p:cNvSpPr/>
          <p:nvPr/>
        </p:nvSpPr>
        <p:spPr>
          <a:xfrm>
            <a:off x="1676704" y="588220"/>
            <a:ext cx="3060646" cy="923330"/>
          </a:xfrm>
          <a:prstGeom prst="rect">
            <a:avLst/>
          </a:prstGeom>
        </p:spPr>
        <p:txBody>
          <a:bodyPr wrap="none">
            <a:spAutoFit/>
          </a:bodyPr>
          <a:lstStyle/>
          <a:p>
            <a:r>
              <a:rPr lang="fr-FR" sz="5400" dirty="0">
                <a:latin typeface="Rockwell Condensed" panose="02060603050405020104" pitchFamily="18" charset="0"/>
                <a:cs typeface="Aharoni" panose="02010803020104030203" pitchFamily="2" charset="-79"/>
              </a:rPr>
              <a:t>Machiavélien</a:t>
            </a:r>
            <a:endParaRPr lang="fr-FR" sz="5400" dirty="0"/>
          </a:p>
        </p:txBody>
      </p:sp>
    </p:spTree>
    <p:extLst>
      <p:ext uri="{BB962C8B-B14F-4D97-AF65-F5344CB8AC3E}">
        <p14:creationId xmlns="" xmlns:p14="http://schemas.microsoft.com/office/powerpoint/2010/main" val="222558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cstate="print">
            <a:extLst>
              <a:ext uri="{28A0092B-C50C-407E-A947-70E740481C1C}">
                <a14:useLocalDpi xmlns="" xmlns:a14="http://schemas.microsoft.com/office/drawing/2010/main" val="0"/>
              </a:ext>
            </a:extLst>
          </a:blip>
          <a:srcRect b="12289"/>
          <a:stretch/>
        </p:blipFill>
        <p:spPr>
          <a:xfrm>
            <a:off x="0" y="0"/>
            <a:ext cx="3483428" cy="4039906"/>
          </a:xfrm>
          <a:prstGeom prst="rect">
            <a:avLst/>
          </a:prstGeom>
          <a:ln>
            <a:noFill/>
          </a:ln>
          <a:effectLst>
            <a:softEdge rad="112500"/>
          </a:effectLst>
        </p:spPr>
      </p:pic>
      <p:pic>
        <p:nvPicPr>
          <p:cNvPr id="4" name="Image 3"/>
          <p:cNvPicPr>
            <a:picLocks noChangeAspect="1"/>
          </p:cNvPicPr>
          <p:nvPr/>
        </p:nvPicPr>
        <p:blipFill rotWithShape="1">
          <a:blip r:embed="rId3" cstate="print"/>
          <a:srcRect l="9123" r="9607"/>
          <a:stretch/>
        </p:blipFill>
        <p:spPr>
          <a:xfrm>
            <a:off x="7315200" y="3357082"/>
            <a:ext cx="4876800" cy="3429000"/>
          </a:xfrm>
          <a:prstGeom prst="rect">
            <a:avLst/>
          </a:prstGeom>
        </p:spPr>
      </p:pic>
      <p:pic>
        <p:nvPicPr>
          <p:cNvPr id="5" name="Image 4"/>
          <p:cNvPicPr>
            <a:picLocks noChangeAspect="1"/>
          </p:cNvPicPr>
          <p:nvPr/>
        </p:nvPicPr>
        <p:blipFill rotWithShape="1">
          <a:blip r:embed="rId4" cstate="print">
            <a:extLst>
              <a:ext uri="{28A0092B-C50C-407E-A947-70E740481C1C}">
                <a14:useLocalDpi xmlns="" xmlns:a14="http://schemas.microsoft.com/office/drawing/2010/main" val="0"/>
              </a:ext>
            </a:extLst>
          </a:blip>
          <a:srcRect b="7766"/>
          <a:stretch/>
        </p:blipFill>
        <p:spPr>
          <a:xfrm rot="1248121">
            <a:off x="9914277" y="1728050"/>
            <a:ext cx="1433591" cy="1765199"/>
          </a:xfrm>
          <a:prstGeom prst="rect">
            <a:avLst/>
          </a:prstGeom>
        </p:spPr>
      </p:pic>
      <p:pic>
        <p:nvPicPr>
          <p:cNvPr id="6" name="Image 5"/>
          <p:cNvPicPr>
            <a:picLocks noChangeAspect="1"/>
          </p:cNvPicPr>
          <p:nvPr/>
        </p:nvPicPr>
        <p:blipFill rotWithShape="1">
          <a:blip r:embed="rId4" cstate="print">
            <a:extLst>
              <a:ext uri="{28A0092B-C50C-407E-A947-70E740481C1C}">
                <a14:useLocalDpi xmlns="" xmlns:a14="http://schemas.microsoft.com/office/drawing/2010/main" val="0"/>
              </a:ext>
            </a:extLst>
          </a:blip>
          <a:srcRect b="7766"/>
          <a:stretch/>
        </p:blipFill>
        <p:spPr>
          <a:xfrm rot="20826098">
            <a:off x="8542036" y="1668756"/>
            <a:ext cx="1433591" cy="1765199"/>
          </a:xfrm>
          <a:prstGeom prst="rect">
            <a:avLst/>
          </a:prstGeom>
        </p:spPr>
      </p:pic>
      <p:sp>
        <p:nvSpPr>
          <p:cNvPr id="7" name="ZoneTexte 6"/>
          <p:cNvSpPr txBox="1"/>
          <p:nvPr/>
        </p:nvSpPr>
        <p:spPr>
          <a:xfrm>
            <a:off x="4538591" y="870711"/>
            <a:ext cx="7649029" cy="830997"/>
          </a:xfrm>
          <a:prstGeom prst="rect">
            <a:avLst/>
          </a:prstGeom>
          <a:noFill/>
        </p:spPr>
        <p:txBody>
          <a:bodyPr wrap="square" rtlCol="0">
            <a:spAutoFit/>
          </a:bodyPr>
          <a:lstStyle/>
          <a:p>
            <a:pPr algn="ctr"/>
            <a:r>
              <a:rPr lang="fr-FR" sz="4800" dirty="0">
                <a:solidFill>
                  <a:schemeClr val="accent2">
                    <a:lumMod val="75000"/>
                  </a:schemeClr>
                </a:solidFill>
                <a:latin typeface="Forte" panose="03060902040502070203" pitchFamily="66" charset="0"/>
              </a:rPr>
              <a:t>« la fin justifie les moyens »</a:t>
            </a:r>
          </a:p>
        </p:txBody>
      </p:sp>
      <p:sp>
        <p:nvSpPr>
          <p:cNvPr id="8" name="ZoneTexte 7"/>
          <p:cNvSpPr txBox="1"/>
          <p:nvPr/>
        </p:nvSpPr>
        <p:spPr>
          <a:xfrm>
            <a:off x="1319580" y="4319682"/>
            <a:ext cx="6927411" cy="1569660"/>
          </a:xfrm>
          <a:prstGeom prst="rect">
            <a:avLst/>
          </a:prstGeom>
          <a:noFill/>
        </p:spPr>
        <p:txBody>
          <a:bodyPr wrap="square" rtlCol="0">
            <a:spAutoFit/>
          </a:bodyPr>
          <a:lstStyle/>
          <a:p>
            <a:pPr algn="ctr"/>
            <a:r>
              <a:rPr lang="fr-FR" sz="4800" dirty="0">
                <a:solidFill>
                  <a:srgbClr val="0070C0"/>
                </a:solidFill>
                <a:latin typeface="Forte" panose="03060902040502070203" pitchFamily="66" charset="0"/>
              </a:rPr>
              <a:t>La fin ne justifie jamais les moyens !</a:t>
            </a:r>
          </a:p>
        </p:txBody>
      </p:sp>
      <p:sp>
        <p:nvSpPr>
          <p:cNvPr id="9" name="ZoneTexte 8"/>
          <p:cNvSpPr txBox="1"/>
          <p:nvPr/>
        </p:nvSpPr>
        <p:spPr>
          <a:xfrm>
            <a:off x="3965560" y="87422"/>
            <a:ext cx="7649029" cy="830997"/>
          </a:xfrm>
          <a:prstGeom prst="rect">
            <a:avLst/>
          </a:prstGeom>
          <a:noFill/>
        </p:spPr>
        <p:txBody>
          <a:bodyPr wrap="square" rtlCol="0">
            <a:spAutoFit/>
          </a:bodyPr>
          <a:lstStyle/>
          <a:p>
            <a:r>
              <a:rPr lang="fr-FR" sz="4800" dirty="0">
                <a:latin typeface="Forte" panose="03060902040502070203" pitchFamily="66" charset="0"/>
              </a:rPr>
              <a:t>En politique, </a:t>
            </a:r>
          </a:p>
        </p:txBody>
      </p:sp>
      <p:sp>
        <p:nvSpPr>
          <p:cNvPr id="10" name="ZoneTexte 9"/>
          <p:cNvSpPr txBox="1"/>
          <p:nvPr/>
        </p:nvSpPr>
        <p:spPr>
          <a:xfrm>
            <a:off x="1319580" y="5889342"/>
            <a:ext cx="10294725" cy="830997"/>
          </a:xfrm>
          <a:prstGeom prst="rect">
            <a:avLst/>
          </a:prstGeom>
          <a:solidFill>
            <a:schemeClr val="bg1">
              <a:alpha val="56000"/>
            </a:schemeClr>
          </a:solidFill>
          <a:effectLst>
            <a:softEdge rad="165100"/>
          </a:effectLst>
        </p:spPr>
        <p:txBody>
          <a:bodyPr wrap="square" rtlCol="0">
            <a:spAutoFit/>
          </a:bodyPr>
          <a:lstStyle/>
          <a:p>
            <a:r>
              <a:rPr lang="fr-FR" sz="4800" dirty="0">
                <a:latin typeface="Forte" panose="03060902040502070203" pitchFamily="66" charset="0"/>
              </a:rPr>
              <a:t>Sinon, aucune morale n’est possible !</a:t>
            </a:r>
          </a:p>
        </p:txBody>
      </p:sp>
    </p:spTree>
    <p:extLst>
      <p:ext uri="{BB962C8B-B14F-4D97-AF65-F5344CB8AC3E}">
        <p14:creationId xmlns="" xmlns:p14="http://schemas.microsoft.com/office/powerpoint/2010/main" val="149600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1409895">
            <a:off x="1146460" y="555928"/>
            <a:ext cx="3512792" cy="5250386"/>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5239657" y="317719"/>
            <a:ext cx="6096000" cy="3693319"/>
          </a:xfrm>
          <a:prstGeom prst="rect">
            <a:avLst/>
          </a:prstGeom>
        </p:spPr>
        <p:txBody>
          <a:bodyPr>
            <a:spAutoFit/>
          </a:bodyPr>
          <a:lstStyle/>
          <a:p>
            <a:pPr algn="just"/>
            <a:r>
              <a:rPr lang="fr-FR" sz="2600" b="1" dirty="0"/>
              <a:t>« il y a deux manières de combattre, l’une avec des lois, l’autre avec la force. La première est propre aux hommes, l’autre nous est commune avec les bêtes ; mais lorsque les lois sont impuissantes, il faut bien recourir à la force ; un prince doit savoir combattre avec ces deux espèces d’armes (…) savoir bien user de la bête et de l’homme » </a:t>
            </a:r>
          </a:p>
        </p:txBody>
      </p:sp>
      <p:sp>
        <p:nvSpPr>
          <p:cNvPr id="4" name="Rectangle 3"/>
          <p:cNvSpPr/>
          <p:nvPr/>
        </p:nvSpPr>
        <p:spPr>
          <a:xfrm>
            <a:off x="5239657" y="4147508"/>
            <a:ext cx="6096000" cy="2092881"/>
          </a:xfrm>
          <a:prstGeom prst="rect">
            <a:avLst/>
          </a:prstGeom>
        </p:spPr>
        <p:txBody>
          <a:bodyPr>
            <a:spAutoFit/>
          </a:bodyPr>
          <a:lstStyle/>
          <a:p>
            <a:pPr algn="just"/>
            <a:r>
              <a:rPr lang="fr-FR" sz="2600" b="1" dirty="0"/>
              <a:t>« Le point est de bien jouer son rôle, et de savoir à propos feindre et dissimuler (…) Il n’est donc pas nécessaire d’avoir toutes les bonnes qualités, mais il est indispensable de paraître les avoir. »</a:t>
            </a:r>
          </a:p>
        </p:txBody>
      </p:sp>
      <p:pic>
        <p:nvPicPr>
          <p:cNvPr id="5" name="Image 4"/>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63908">
            <a:off x="5144109" y="214859"/>
            <a:ext cx="6386632" cy="3625458"/>
          </a:xfrm>
          <a:prstGeom prst="rect">
            <a:avLst/>
          </a:prstGeom>
        </p:spPr>
      </p:pic>
      <p:sp>
        <p:nvSpPr>
          <p:cNvPr id="6" name="ZoneTexte 5"/>
          <p:cNvSpPr txBox="1"/>
          <p:nvPr/>
        </p:nvSpPr>
        <p:spPr>
          <a:xfrm rot="21318947">
            <a:off x="5820113" y="824205"/>
            <a:ext cx="4830110" cy="2308324"/>
          </a:xfrm>
          <a:prstGeom prst="rect">
            <a:avLst/>
          </a:prstGeom>
          <a:noFill/>
        </p:spPr>
        <p:txBody>
          <a:bodyPr wrap="square" rtlCol="0">
            <a:spAutoFit/>
          </a:bodyPr>
          <a:lstStyle/>
          <a:p>
            <a:pPr algn="just"/>
            <a:r>
              <a:rPr lang="fr-FR" sz="3600" dirty="0">
                <a:latin typeface="Rockwell Condensed" panose="02060603050405020104" pitchFamily="18" charset="0"/>
              </a:rPr>
              <a:t>Quand le peuple n’obéit plus aux lois, le Prince peut utiliser la </a:t>
            </a:r>
            <a:r>
              <a:rPr lang="fr-FR" sz="3600" b="1" dirty="0">
                <a:solidFill>
                  <a:srgbClr val="0070C0"/>
                </a:solidFill>
                <a:latin typeface="Rockwell Condensed" panose="02060603050405020104" pitchFamily="18" charset="0"/>
              </a:rPr>
              <a:t>force</a:t>
            </a:r>
            <a:r>
              <a:rPr lang="fr-FR" sz="3600" dirty="0">
                <a:latin typeface="Rockwell Condensed" panose="02060603050405020104" pitchFamily="18" charset="0"/>
              </a:rPr>
              <a:t> pour maintenir l’ordre.</a:t>
            </a:r>
          </a:p>
        </p:txBody>
      </p:sp>
      <p:pic>
        <p:nvPicPr>
          <p:cNvPr id="7" name="Image 6"/>
          <p:cNvPicPr>
            <a:picLocks noChangeAspect="1"/>
          </p:cNvPicPr>
          <p:nvPr/>
        </p:nvPicPr>
        <p:blipFill rotWithShape="1">
          <a:blip r:embed="rId3" cstate="print">
            <a:extLst>
              <a:ext uri="{28A0092B-C50C-407E-A947-70E740481C1C}">
                <a14:useLocalDpi xmlns="" xmlns:a14="http://schemas.microsoft.com/office/drawing/2010/main" val="0"/>
              </a:ext>
            </a:extLst>
          </a:blip>
          <a:srcRect l="3316" t="11381" r="4805" b="7110"/>
          <a:stretch/>
        </p:blipFill>
        <p:spPr>
          <a:xfrm rot="21363908">
            <a:off x="5156197" y="3729619"/>
            <a:ext cx="6695545" cy="2902068"/>
          </a:xfrm>
          <a:prstGeom prst="rect">
            <a:avLst/>
          </a:prstGeom>
        </p:spPr>
      </p:pic>
      <p:sp>
        <p:nvSpPr>
          <p:cNvPr id="8" name="ZoneTexte 7"/>
          <p:cNvSpPr txBox="1"/>
          <p:nvPr/>
        </p:nvSpPr>
        <p:spPr>
          <a:xfrm rot="21347546">
            <a:off x="5762929" y="4014546"/>
            <a:ext cx="5510292" cy="2308324"/>
          </a:xfrm>
          <a:prstGeom prst="rect">
            <a:avLst/>
          </a:prstGeom>
          <a:noFill/>
        </p:spPr>
        <p:txBody>
          <a:bodyPr wrap="square" rtlCol="0">
            <a:spAutoFit/>
          </a:bodyPr>
          <a:lstStyle/>
          <a:p>
            <a:pPr algn="just"/>
            <a:r>
              <a:rPr lang="fr-FR" sz="3600" dirty="0">
                <a:latin typeface="Rockwell Condensed" panose="02060603050405020104" pitchFamily="18" charset="0"/>
              </a:rPr>
              <a:t>Le Prince doit savoir faire preuve de </a:t>
            </a:r>
            <a:r>
              <a:rPr lang="fr-FR" sz="3600" b="1" dirty="0">
                <a:solidFill>
                  <a:srgbClr val="0070C0"/>
                </a:solidFill>
                <a:latin typeface="Rockwell Condensed" panose="02060603050405020104" pitchFamily="18" charset="0"/>
              </a:rPr>
              <a:t>ruse</a:t>
            </a:r>
            <a:r>
              <a:rPr lang="fr-FR" sz="3600" dirty="0">
                <a:latin typeface="Rockwell Condensed" panose="02060603050405020104" pitchFamily="18" charset="0"/>
              </a:rPr>
              <a:t> et doit être capable de tromper le peuple quand c’est nécessaire.</a:t>
            </a:r>
          </a:p>
        </p:txBody>
      </p:sp>
    </p:spTree>
    <p:extLst>
      <p:ext uri="{BB962C8B-B14F-4D97-AF65-F5344CB8AC3E}">
        <p14:creationId xmlns="" xmlns:p14="http://schemas.microsoft.com/office/powerpoint/2010/main" val="378740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heckerboard(across)">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220803"/>
            <a:ext cx="11375500" cy="584775"/>
          </a:xfrm>
          <a:prstGeom prst="rect">
            <a:avLst/>
          </a:prstGeom>
          <a:solidFill>
            <a:schemeClr val="accent1">
              <a:lumMod val="20000"/>
              <a:lumOff val="8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c. Réconcilier morale et politique ?</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sp>
        <p:nvSpPr>
          <p:cNvPr id="3" name="ZoneTexte 2"/>
          <p:cNvSpPr txBox="1"/>
          <p:nvPr/>
        </p:nvSpPr>
        <p:spPr>
          <a:xfrm>
            <a:off x="1465941" y="3013649"/>
            <a:ext cx="10101943" cy="1384995"/>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Le pouvoir politique semble</a:t>
            </a:r>
            <a:r>
              <a:rPr lang="fr-FR" sz="2800" b="1" dirty="0">
                <a:latin typeface="Aharoni" panose="02010803020104030203" pitchFamily="2" charset="-79"/>
                <a:cs typeface="Aharoni" panose="02010803020104030203" pitchFamily="2" charset="-79"/>
              </a:rPr>
              <a:t> être </a:t>
            </a:r>
            <a:r>
              <a:rPr lang="fr-FR" sz="2800" dirty="0">
                <a:latin typeface="Aharoni" panose="02010803020104030203" pitchFamily="2" charset="-79"/>
                <a:cs typeface="Aharoni" panose="02010803020104030203" pitchFamily="2" charset="-79"/>
              </a:rPr>
              <a:t>le seul moyen d’instaurer des valeurs morales communes, de les diffuser et de les faire respecter</a:t>
            </a:r>
          </a:p>
        </p:txBody>
      </p:sp>
      <p:sp>
        <p:nvSpPr>
          <p:cNvPr id="4" name="ZoneTexte 3"/>
          <p:cNvSpPr txBox="1"/>
          <p:nvPr/>
        </p:nvSpPr>
        <p:spPr>
          <a:xfrm>
            <a:off x="1465941" y="1648003"/>
            <a:ext cx="10101943" cy="954107"/>
          </a:xfrm>
          <a:prstGeom prst="rect">
            <a:avLst/>
          </a:prstGeom>
          <a:noFill/>
        </p:spPr>
        <p:txBody>
          <a:bodyPr wrap="square" rtlCol="0">
            <a:spAutoFit/>
          </a:bodyPr>
          <a:lstStyle/>
          <a:p>
            <a:pPr algn="just"/>
            <a:r>
              <a:rPr lang="fr-FR" sz="2800" dirty="0">
                <a:latin typeface="Aharoni" panose="02010803020104030203" pitchFamily="2" charset="-79"/>
                <a:cs typeface="Aharoni" panose="02010803020104030203" pitchFamily="2" charset="-79"/>
              </a:rPr>
              <a:t>La raison d’</a:t>
            </a:r>
            <a:r>
              <a:rPr lang="fr-FR" sz="2800" b="1" dirty="0">
                <a:latin typeface="Aharoni" pitchFamily="2" charset="-79"/>
                <a:cs typeface="Aharoni" pitchFamily="2" charset="-79"/>
              </a:rPr>
              <a:t>É</a:t>
            </a:r>
            <a:r>
              <a:rPr lang="fr-FR" sz="2800" dirty="0">
                <a:latin typeface="Aharoni" pitchFamily="2" charset="-79"/>
                <a:cs typeface="Aharoni" pitchFamily="2" charset="-79"/>
              </a:rPr>
              <a:t>tat peut servir </a:t>
            </a:r>
            <a:r>
              <a:rPr lang="fr-FR" sz="2800" b="1" dirty="0">
                <a:latin typeface="Agency FB" pitchFamily="34" charset="0"/>
                <a:cs typeface="Aharoni" pitchFamily="2" charset="-79"/>
              </a:rPr>
              <a:t>à</a:t>
            </a:r>
            <a:r>
              <a:rPr lang="fr-FR" sz="2800" dirty="0">
                <a:latin typeface="Aharoni" pitchFamily="2" charset="-79"/>
                <a:cs typeface="Aharoni" pitchFamily="2" charset="-79"/>
              </a:rPr>
              <a:t> justifier tous les abus et toutes les atteintes aux droits individuels… </a:t>
            </a:r>
          </a:p>
        </p:txBody>
      </p:sp>
      <p:sp>
        <p:nvSpPr>
          <p:cNvPr id="5" name="Rectangle 4"/>
          <p:cNvSpPr/>
          <p:nvPr/>
        </p:nvSpPr>
        <p:spPr>
          <a:xfrm>
            <a:off x="1465941" y="4810183"/>
            <a:ext cx="10101943" cy="1200329"/>
          </a:xfrm>
          <a:prstGeom prst="rect">
            <a:avLst/>
          </a:prstGeom>
        </p:spPr>
        <p:txBody>
          <a:bodyPr wrap="square">
            <a:spAutoFit/>
          </a:bodyPr>
          <a:lstStyle/>
          <a:p>
            <a:pPr lvl="0" algn="ctr"/>
            <a:r>
              <a:rPr lang="fr-FR" sz="3600" b="1" dirty="0">
                <a:solidFill>
                  <a:srgbClr val="FF3300"/>
                </a:solidFill>
              </a:rPr>
              <a:t>À quelles conditions la politique menée par l’État peut-elle être juste ?  </a:t>
            </a:r>
          </a:p>
        </p:txBody>
      </p:sp>
    </p:spTree>
    <p:extLst>
      <p:ext uri="{BB962C8B-B14F-4D97-AF65-F5344CB8AC3E}">
        <p14:creationId xmlns="" xmlns:p14="http://schemas.microsoft.com/office/powerpoint/2010/main" val="23249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3013502"/>
            <a:ext cx="11375500" cy="830997"/>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fr-FR" sz="4800" b="0" i="0" u="none" strike="noStrike" kern="1200" cap="none" spc="0" normalizeH="0" baseline="0" noProof="0" dirty="0">
                <a:ln>
                  <a:noFill/>
                </a:ln>
                <a:effectLst/>
                <a:uLnTx/>
                <a:uFillTx/>
                <a:latin typeface="Eras Bold ITC" pitchFamily="34" charset="0"/>
              </a:rPr>
              <a:t>II.</a:t>
            </a:r>
            <a:r>
              <a:rPr kumimoji="0" lang="fr-FR" sz="4800" b="0" i="0" u="none" strike="noStrike" kern="1200" cap="none" spc="0" normalizeH="0" noProof="0" dirty="0">
                <a:ln>
                  <a:noFill/>
                </a:ln>
                <a:effectLst/>
                <a:uLnTx/>
                <a:uFillTx/>
                <a:latin typeface="Eras Bold ITC" pitchFamily="34" charset="0"/>
              </a:rPr>
              <a:t> </a:t>
            </a:r>
            <a:r>
              <a:rPr lang="fr-FR" sz="4800" dirty="0">
                <a:latin typeface="Eras Bold ITC" pitchFamily="34" charset="0"/>
              </a:rPr>
              <a:t>L’État</a:t>
            </a:r>
            <a:endParaRPr kumimoji="0" lang="fr-FR" sz="8800" b="0" i="0" u="none" strike="noStrike" kern="1200" cap="none" spc="0" normalizeH="0" baseline="0" noProof="0" dirty="0">
              <a:ln>
                <a:noFill/>
              </a:ln>
              <a:effectLst/>
              <a:uLnTx/>
              <a:uFillTx/>
              <a:latin typeface="Eras Bold ITC" pitchFamily="34" charset="0"/>
              <a:ea typeface="+mn-ea"/>
              <a:cs typeface="+mn-cs"/>
            </a:endParaRPr>
          </a:p>
        </p:txBody>
      </p:sp>
    </p:spTree>
    <p:extLst>
      <p:ext uri="{BB962C8B-B14F-4D97-AF65-F5344CB8AC3E}">
        <p14:creationId xmlns="" xmlns:p14="http://schemas.microsoft.com/office/powerpoint/2010/main" val="2033071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oogle.fr/url?source=imglanding&amp;ct=img&amp;q=http://www.jehsmith.com/.a/6a00d83453bcda69e201543412fc6c970c-800wi&amp;sa=X&amp;ei=9PdaVYnMGcz9Upr0gMAI&amp;ved=0CAsQ8wc&amp;usg=AFQjCNHFXWFgITTsSDJbhHXMoUa3K3kdKg"/>
          <p:cNvPicPr>
            <a:picLocks noChangeAspect="1" noChangeArrowheads="1"/>
          </p:cNvPicPr>
          <p:nvPr/>
        </p:nvPicPr>
        <p:blipFill>
          <a:blip r:embed="rId2" cstate="print"/>
          <a:srcRect/>
          <a:stretch>
            <a:fillRect/>
          </a:stretch>
        </p:blipFill>
        <p:spPr bwMode="auto">
          <a:xfrm>
            <a:off x="5065986" y="780228"/>
            <a:ext cx="6962775" cy="5534025"/>
          </a:xfrm>
          <a:prstGeom prst="rect">
            <a:avLst/>
          </a:prstGeom>
          <a:ln>
            <a:noFill/>
          </a:ln>
          <a:effectLst>
            <a:softEdge rad="112500"/>
          </a:effectLst>
        </p:spPr>
      </p:pic>
      <p:sp>
        <p:nvSpPr>
          <p:cNvPr id="5" name="ZoneTexte 4"/>
          <p:cNvSpPr txBox="1"/>
          <p:nvPr/>
        </p:nvSpPr>
        <p:spPr>
          <a:xfrm>
            <a:off x="325821" y="252248"/>
            <a:ext cx="4740165" cy="584775"/>
          </a:xfrm>
          <a:prstGeom prst="rect">
            <a:avLst/>
          </a:prstGeom>
          <a:noFill/>
        </p:spPr>
        <p:txBody>
          <a:bodyPr wrap="square" rtlCol="0">
            <a:spAutoFit/>
          </a:bodyPr>
          <a:lstStyle/>
          <a:p>
            <a:pPr algn="just"/>
            <a:r>
              <a:rPr lang="fr-FR" sz="3200" dirty="0">
                <a:latin typeface="Eras Bold ITC" pitchFamily="34" charset="0"/>
              </a:rPr>
              <a:t>1) Définition de l’</a:t>
            </a:r>
            <a:r>
              <a:rPr lang="fr-FR" sz="3200" b="1" dirty="0">
                <a:latin typeface="Eras Bold ITC" pitchFamily="34" charset="0"/>
              </a:rPr>
              <a:t>É</a:t>
            </a:r>
            <a:r>
              <a:rPr lang="fr-FR" sz="3200" dirty="0">
                <a:latin typeface="Eras Bold ITC" pitchFamily="34" charset="0"/>
              </a:rPr>
              <a:t>tat </a:t>
            </a:r>
          </a:p>
        </p:txBody>
      </p:sp>
      <p:sp>
        <p:nvSpPr>
          <p:cNvPr id="6" name="ZoneTexte 5"/>
          <p:cNvSpPr txBox="1"/>
          <p:nvPr/>
        </p:nvSpPr>
        <p:spPr>
          <a:xfrm>
            <a:off x="1219198" y="1145628"/>
            <a:ext cx="3184635" cy="1200329"/>
          </a:xfrm>
          <a:prstGeom prst="rect">
            <a:avLst/>
          </a:prstGeom>
          <a:noFill/>
        </p:spPr>
        <p:txBody>
          <a:bodyPr wrap="square" rtlCol="0">
            <a:spAutoFit/>
          </a:bodyPr>
          <a:lstStyle/>
          <a:p>
            <a:pPr algn="ctr"/>
            <a:r>
              <a:rPr lang="fr-FR" sz="3600" b="1" dirty="0">
                <a:ln w="10541" cmpd="sng">
                  <a:solidFill>
                    <a:srgbClr val="FF0000"/>
                  </a:solidFill>
                  <a:prstDash val="solid"/>
                </a:ln>
                <a:solidFill>
                  <a:srgbClr val="FF0000"/>
                </a:solidFill>
                <a:latin typeface="Calibri (Corps)"/>
              </a:rPr>
              <a:t>Peut-on vivre sans État </a:t>
            </a:r>
            <a:r>
              <a:rPr lang="fr-FR" sz="3600" b="1" dirty="0">
                <a:ln w="10541" cmpd="sng">
                  <a:solidFill>
                    <a:srgbClr val="FF0000"/>
                  </a:solidFill>
                  <a:prstDash val="solid"/>
                </a:ln>
                <a:solidFill>
                  <a:srgbClr val="FF0000"/>
                </a:solidFill>
              </a:rPr>
              <a:t>? </a:t>
            </a:r>
          </a:p>
        </p:txBody>
      </p:sp>
      <p:sp>
        <p:nvSpPr>
          <p:cNvPr id="7" name="ZoneTexte 6"/>
          <p:cNvSpPr txBox="1"/>
          <p:nvPr/>
        </p:nvSpPr>
        <p:spPr>
          <a:xfrm>
            <a:off x="1255984" y="3547241"/>
            <a:ext cx="3184635" cy="954107"/>
          </a:xfrm>
          <a:prstGeom prst="rect">
            <a:avLst/>
          </a:prstGeom>
          <a:noFill/>
        </p:spPr>
        <p:txBody>
          <a:bodyPr wrap="square" rtlCol="0">
            <a:spAutoFit/>
          </a:bodyPr>
          <a:lstStyle/>
          <a:p>
            <a:pPr algn="ctr"/>
            <a:r>
              <a:rPr lang="fr-FR" sz="2800" b="1" dirty="0">
                <a:ln w="10541" cmpd="sng">
                  <a:solidFill>
                    <a:srgbClr val="FF0000"/>
                  </a:solidFill>
                  <a:prstDash val="solid"/>
                </a:ln>
                <a:solidFill>
                  <a:srgbClr val="FF0000"/>
                </a:solidFill>
                <a:latin typeface="Calibri (Corps)"/>
              </a:rPr>
              <a:t>Nécessaire ?</a:t>
            </a:r>
          </a:p>
          <a:p>
            <a:pPr algn="ctr"/>
            <a:r>
              <a:rPr lang="fr-FR" sz="2800" b="1" dirty="0">
                <a:ln w="10541" cmpd="sng">
                  <a:solidFill>
                    <a:srgbClr val="FF0000"/>
                  </a:solidFill>
                  <a:prstDash val="solid"/>
                </a:ln>
                <a:solidFill>
                  <a:srgbClr val="FF0000"/>
                </a:solidFill>
                <a:latin typeface="Calibri (Corps)"/>
              </a:rPr>
              <a:t>À quoi ?  </a:t>
            </a:r>
            <a:endParaRPr lang="fr-FR" sz="2800" b="1" dirty="0">
              <a:ln w="10541" cmpd="sng">
                <a:solidFill>
                  <a:srgbClr val="FF0000"/>
                </a:solidFill>
                <a:prstDash val="solid"/>
              </a:ln>
              <a:solidFill>
                <a:srgbClr val="FF0000"/>
              </a:solidFill>
            </a:endParaRPr>
          </a:p>
        </p:txBody>
      </p:sp>
      <p:sp>
        <p:nvSpPr>
          <p:cNvPr id="8" name="Flèche vers le bas 7"/>
          <p:cNvSpPr/>
          <p:nvPr/>
        </p:nvSpPr>
        <p:spPr>
          <a:xfrm>
            <a:off x="2396358" y="2459418"/>
            <a:ext cx="641131" cy="1030015"/>
          </a:xfrm>
          <a:prstGeom prst="downArrow">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367862" y="4614042"/>
            <a:ext cx="3426373" cy="584775"/>
          </a:xfrm>
          <a:prstGeom prst="rect">
            <a:avLst/>
          </a:prstGeom>
          <a:noFill/>
        </p:spPr>
        <p:txBody>
          <a:bodyPr wrap="square" rtlCol="0">
            <a:spAutoFit/>
          </a:bodyPr>
          <a:lstStyle/>
          <a:p>
            <a:r>
              <a:rPr lang="fr-FR" sz="3200" dirty="0">
                <a:solidFill>
                  <a:srgbClr val="0070C0"/>
                </a:solidFill>
                <a:latin typeface="Rockwell Extra Bold" pitchFamily="18" charset="0"/>
              </a:rPr>
              <a:t>Sécurité ? </a:t>
            </a:r>
          </a:p>
        </p:txBody>
      </p:sp>
      <p:sp>
        <p:nvSpPr>
          <p:cNvPr id="10" name="ZoneTexte 9"/>
          <p:cNvSpPr txBox="1"/>
          <p:nvPr/>
        </p:nvSpPr>
        <p:spPr>
          <a:xfrm>
            <a:off x="562303" y="5554718"/>
            <a:ext cx="3426373" cy="584775"/>
          </a:xfrm>
          <a:prstGeom prst="rect">
            <a:avLst/>
          </a:prstGeom>
          <a:noFill/>
        </p:spPr>
        <p:txBody>
          <a:bodyPr wrap="square" rtlCol="0">
            <a:spAutoFit/>
          </a:bodyPr>
          <a:lstStyle/>
          <a:p>
            <a:r>
              <a:rPr lang="fr-FR" sz="3200" dirty="0">
                <a:solidFill>
                  <a:srgbClr val="7030A0"/>
                </a:solidFill>
                <a:latin typeface="Rockwell Extra Bold" pitchFamily="18" charset="0"/>
              </a:rPr>
              <a:t>Justice ? </a:t>
            </a:r>
          </a:p>
        </p:txBody>
      </p:sp>
      <p:sp>
        <p:nvSpPr>
          <p:cNvPr id="11" name="ZoneTexte 10"/>
          <p:cNvSpPr txBox="1"/>
          <p:nvPr/>
        </p:nvSpPr>
        <p:spPr>
          <a:xfrm>
            <a:off x="2653862" y="5102772"/>
            <a:ext cx="3426373" cy="584775"/>
          </a:xfrm>
          <a:prstGeom prst="rect">
            <a:avLst/>
          </a:prstGeom>
          <a:noFill/>
        </p:spPr>
        <p:txBody>
          <a:bodyPr wrap="square" rtlCol="0">
            <a:spAutoFit/>
          </a:bodyPr>
          <a:lstStyle/>
          <a:p>
            <a:r>
              <a:rPr lang="fr-FR" sz="3200" dirty="0">
                <a:solidFill>
                  <a:schemeClr val="accent2">
                    <a:lumMod val="75000"/>
                  </a:schemeClr>
                </a:solidFill>
                <a:latin typeface="Rockwell Extra Bold" pitchFamily="18" charset="0"/>
              </a:rPr>
              <a:t>Liberté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46234" y="262759"/>
            <a:ext cx="10657489" cy="707886"/>
          </a:xfrm>
          <a:prstGeom prst="rect">
            <a:avLst/>
          </a:prstGeom>
          <a:noFill/>
        </p:spPr>
        <p:txBody>
          <a:bodyPr wrap="square" rtlCol="0">
            <a:spAutoFit/>
          </a:bodyPr>
          <a:lstStyle/>
          <a:p>
            <a:pPr algn="ctr"/>
            <a:r>
              <a:rPr lang="fr-FR" sz="4000" dirty="0">
                <a:solidFill>
                  <a:srgbClr val="FF0000"/>
                </a:solidFill>
                <a:latin typeface="Rockwell Extra Bold" pitchFamily="18" charset="0"/>
              </a:rPr>
              <a:t>À quoi reconnaît-on l’</a:t>
            </a:r>
            <a:r>
              <a:rPr lang="fr-FR" sz="4000" b="1" dirty="0">
                <a:ln w="10541" cmpd="sng">
                  <a:solidFill>
                    <a:srgbClr val="FF0000"/>
                  </a:solidFill>
                  <a:prstDash val="solid"/>
                </a:ln>
                <a:solidFill>
                  <a:srgbClr val="FF0000"/>
                </a:solidFill>
                <a:latin typeface="Rockwell Extra Bold" pitchFamily="18" charset="0"/>
              </a:rPr>
              <a:t>É</a:t>
            </a:r>
            <a:r>
              <a:rPr lang="fr-FR" sz="4000" dirty="0">
                <a:solidFill>
                  <a:srgbClr val="FF0000"/>
                </a:solidFill>
                <a:latin typeface="Rockwell Extra Bold" pitchFamily="18" charset="0"/>
              </a:rPr>
              <a:t>tat ?</a:t>
            </a:r>
          </a:p>
        </p:txBody>
      </p:sp>
      <p:pic>
        <p:nvPicPr>
          <p:cNvPr id="57346" name="Picture 2" descr="http://jrdf.r.j.f.unblog.fr/files/2009/09/h2015252141241629665.jpg"/>
          <p:cNvPicPr>
            <a:picLocks noChangeAspect="1" noChangeArrowheads="1"/>
          </p:cNvPicPr>
          <p:nvPr/>
        </p:nvPicPr>
        <p:blipFill>
          <a:blip r:embed="rId2" cstate="print"/>
          <a:srcRect/>
          <a:stretch>
            <a:fillRect/>
          </a:stretch>
        </p:blipFill>
        <p:spPr bwMode="auto">
          <a:xfrm>
            <a:off x="383460" y="1313793"/>
            <a:ext cx="2706206" cy="2478580"/>
          </a:xfrm>
          <a:prstGeom prst="rect">
            <a:avLst/>
          </a:prstGeom>
          <a:noFill/>
        </p:spPr>
      </p:pic>
      <p:sp>
        <p:nvSpPr>
          <p:cNvPr id="57350" name="AutoShape 6" descr="Résultat de recherche d'images pour &quot;j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7352" name="AutoShape 8" descr="Résultat de recherche d'images pour &quot;ju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57356" name="Picture 12" descr="http://www.google.fr/url?source=imglanding&amp;ct=img&amp;q=http://img.over-blog-kiwi.com/1/36/06/43/20150213/ob_59765c_vigipirate.jpg&amp;sa=X&amp;ei=c_taVdPJEoroUs3WgfgI&amp;ved=0CAsQ8wc4GA&amp;usg=AFQjCNG_FaU3T6YY2dlCXbQp3XIKskWi_Q"/>
          <p:cNvPicPr>
            <a:picLocks noChangeAspect="1" noChangeArrowheads="1"/>
          </p:cNvPicPr>
          <p:nvPr/>
        </p:nvPicPr>
        <p:blipFill>
          <a:blip r:embed="rId3" cstate="print"/>
          <a:srcRect l="32965"/>
          <a:stretch>
            <a:fillRect/>
          </a:stretch>
        </p:blipFill>
        <p:spPr bwMode="auto">
          <a:xfrm>
            <a:off x="5105251" y="1187669"/>
            <a:ext cx="3419334" cy="2869216"/>
          </a:xfrm>
          <a:prstGeom prst="rect">
            <a:avLst/>
          </a:prstGeom>
          <a:noFill/>
        </p:spPr>
      </p:pic>
      <p:pic>
        <p:nvPicPr>
          <p:cNvPr id="57354" name="Picture 10" descr="http://www.google.fr/url?source=imglanding&amp;ct=img&amp;q=http://cache.magicmaman.com/data/photo/mh600_c18/juge.jpg&amp;sa=X&amp;ei=HftaVfLKEIHvUNedgKAJ&amp;ved=0CAsQ8wc&amp;usg=AFQjCNFUAd6TSHkXUcRacz6YjjVuPzEIDw"/>
          <p:cNvPicPr>
            <a:picLocks noChangeAspect="1" noChangeArrowheads="1"/>
          </p:cNvPicPr>
          <p:nvPr/>
        </p:nvPicPr>
        <p:blipFill>
          <a:blip r:embed="rId4" cstate="print"/>
          <a:srcRect/>
          <a:stretch>
            <a:fillRect/>
          </a:stretch>
        </p:blipFill>
        <p:spPr bwMode="auto">
          <a:xfrm>
            <a:off x="2691195" y="1873470"/>
            <a:ext cx="2866696" cy="2866696"/>
          </a:xfrm>
          <a:prstGeom prst="rect">
            <a:avLst/>
          </a:prstGeom>
          <a:noFill/>
        </p:spPr>
      </p:pic>
      <p:pic>
        <p:nvPicPr>
          <p:cNvPr id="57362" name="Picture 18" descr="http://www.google.fr/url?source=imglanding&amp;ct=img&amp;q=http://maliactu.net/wp-content/uploads/2013/08/hollande-mali-930_scalewidth_630.jpg&amp;sa=X&amp;ei=W_xaVcnGCseqUcWFgMgP&amp;ved=0CAsQ8wc4HQ&amp;usg=AFQjCNES1W7ytd5seV8ybzFGFoRr1wTxEA"/>
          <p:cNvPicPr>
            <a:picLocks noChangeAspect="1" noChangeArrowheads="1"/>
          </p:cNvPicPr>
          <p:nvPr/>
        </p:nvPicPr>
        <p:blipFill>
          <a:blip r:embed="rId5" cstate="print"/>
          <a:srcRect r="16317"/>
          <a:stretch>
            <a:fillRect/>
          </a:stretch>
        </p:blipFill>
        <p:spPr bwMode="auto">
          <a:xfrm>
            <a:off x="8233371" y="1643886"/>
            <a:ext cx="3596358" cy="2865052"/>
          </a:xfrm>
          <a:prstGeom prst="rect">
            <a:avLst/>
          </a:prstGeom>
          <a:noFill/>
        </p:spPr>
      </p:pic>
      <p:sp>
        <p:nvSpPr>
          <p:cNvPr id="15" name="ZoneTexte 14"/>
          <p:cNvSpPr txBox="1"/>
          <p:nvPr/>
        </p:nvSpPr>
        <p:spPr>
          <a:xfrm>
            <a:off x="1839309" y="5023945"/>
            <a:ext cx="8219091" cy="1077218"/>
          </a:xfrm>
          <a:prstGeom prst="rect">
            <a:avLst/>
          </a:prstGeom>
          <a:noFill/>
        </p:spPr>
        <p:txBody>
          <a:bodyPr wrap="square" rtlCol="0">
            <a:spAutoFit/>
          </a:bodyPr>
          <a:lstStyle/>
          <a:p>
            <a:pPr algn="ctr"/>
            <a:r>
              <a:rPr lang="fr-FR" sz="3200" dirty="0">
                <a:latin typeface="Bernard MT Condensed" pitchFamily="18" charset="0"/>
                <a:cs typeface="Aharoni" pitchFamily="2" charset="-79"/>
              </a:rPr>
              <a:t>Organisations et fonctionnaires qui veillent au respect des lois et des règlements…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6888" y="385520"/>
            <a:ext cx="6241580" cy="646331"/>
          </a:xfrm>
          <a:prstGeom prst="rect">
            <a:avLst/>
          </a:prstGeom>
        </p:spPr>
        <p:txBody>
          <a:bodyPr wrap="none">
            <a:spAutoFit/>
          </a:bodyPr>
          <a:lstStyle/>
          <a:p>
            <a:r>
              <a:rPr lang="fr-FR" sz="3600" dirty="0">
                <a:ln>
                  <a:solidFill>
                    <a:schemeClr val="tx1"/>
                  </a:solidFill>
                </a:ln>
                <a:latin typeface="Rockwell Extra Bold" pitchFamily="18" charset="0"/>
              </a:rPr>
              <a:t>L’</a:t>
            </a:r>
            <a:r>
              <a:rPr lang="fr-FR" sz="3600" b="1" dirty="0">
                <a:ln w="10541" cmpd="sng">
                  <a:solidFill>
                    <a:schemeClr val="tx1"/>
                  </a:solidFill>
                  <a:prstDash val="solid"/>
                </a:ln>
                <a:latin typeface="Rockwell Extra Bold" pitchFamily="18" charset="0"/>
              </a:rPr>
              <a:t>É</a:t>
            </a:r>
            <a:r>
              <a:rPr lang="fr-FR" sz="3600" dirty="0">
                <a:ln>
                  <a:solidFill>
                    <a:schemeClr val="tx1"/>
                  </a:solidFill>
                </a:ln>
                <a:latin typeface="Rockwell Extra Bold" pitchFamily="18" charset="0"/>
              </a:rPr>
              <a:t>tat </a:t>
            </a:r>
            <a:r>
              <a:rPr lang="fr-FR" sz="2400" dirty="0">
                <a:ln>
                  <a:solidFill>
                    <a:schemeClr val="tx1"/>
                  </a:solidFill>
                </a:ln>
                <a:latin typeface="Aharoni" pitchFamily="2" charset="-79"/>
                <a:cs typeface="Aharoni" pitchFamily="2" charset="-79"/>
              </a:rPr>
              <a:t>est une organisation politique</a:t>
            </a:r>
            <a:endParaRPr lang="fr-FR" sz="3600" dirty="0">
              <a:ln>
                <a:solidFill>
                  <a:schemeClr val="tx1"/>
                </a:solidFill>
              </a:ln>
              <a:latin typeface="Aharoni" pitchFamily="2" charset="-79"/>
              <a:cs typeface="Aharoni" pitchFamily="2" charset="-79"/>
            </a:endParaRPr>
          </a:p>
        </p:txBody>
      </p:sp>
      <p:sp>
        <p:nvSpPr>
          <p:cNvPr id="3" name="ZoneTexte 2"/>
          <p:cNvSpPr txBox="1"/>
          <p:nvPr/>
        </p:nvSpPr>
        <p:spPr>
          <a:xfrm>
            <a:off x="6379778" y="546536"/>
            <a:ext cx="3363310" cy="461665"/>
          </a:xfrm>
          <a:prstGeom prst="rect">
            <a:avLst/>
          </a:prstGeom>
          <a:noFill/>
        </p:spPr>
        <p:txBody>
          <a:bodyPr wrap="square" rtlCol="0">
            <a:spAutoFit/>
          </a:bodyPr>
          <a:lstStyle/>
          <a:p>
            <a:r>
              <a:rPr lang="fr-FR" sz="2400" b="1" dirty="0">
                <a:ln>
                  <a:solidFill>
                    <a:schemeClr val="tx1"/>
                  </a:solidFill>
                </a:ln>
                <a:latin typeface="Aharoni" pitchFamily="2" charset="-79"/>
                <a:cs typeface="Aharoni" pitchFamily="2" charset="-79"/>
              </a:rPr>
              <a:t>, caractérisée par :</a:t>
            </a:r>
          </a:p>
        </p:txBody>
      </p:sp>
      <p:sp>
        <p:nvSpPr>
          <p:cNvPr id="4" name="Rectangle 3"/>
          <p:cNvSpPr/>
          <p:nvPr/>
        </p:nvSpPr>
        <p:spPr>
          <a:xfrm>
            <a:off x="1408383" y="1201596"/>
            <a:ext cx="6432333" cy="1815882"/>
          </a:xfrm>
          <a:prstGeom prst="rect">
            <a:avLst/>
          </a:prstGeom>
        </p:spPr>
        <p:txBody>
          <a:bodyPr wrap="square">
            <a:spAutoFit/>
          </a:bodyPr>
          <a:lstStyle/>
          <a:p>
            <a:pPr algn="just">
              <a:buFontTx/>
              <a:buChar char="-"/>
            </a:pPr>
            <a:r>
              <a:rPr lang="fr-FR" sz="2800" dirty="0">
                <a:latin typeface="Rockwell Condensed" pitchFamily="18" charset="0"/>
              </a:rPr>
              <a:t>Un </a:t>
            </a:r>
            <a:r>
              <a:rPr lang="fr-FR" sz="2800" b="1" dirty="0">
                <a:latin typeface="Rockwell Condensed" pitchFamily="18" charset="0"/>
              </a:rPr>
              <a:t>territoire et une population déterminés</a:t>
            </a:r>
          </a:p>
          <a:p>
            <a:pPr>
              <a:buFontTx/>
              <a:buChar char="-"/>
            </a:pPr>
            <a:r>
              <a:rPr lang="fr-FR" sz="2800" dirty="0">
                <a:latin typeface="Rockwell Condensed" pitchFamily="18" charset="0"/>
              </a:rPr>
              <a:t> La </a:t>
            </a:r>
            <a:r>
              <a:rPr lang="fr-FR" sz="2800" b="1" dirty="0">
                <a:latin typeface="Rockwell Condensed" pitchFamily="18" charset="0"/>
              </a:rPr>
              <a:t>centralité</a:t>
            </a:r>
            <a:r>
              <a:rPr lang="fr-FR" sz="2800" dirty="0">
                <a:latin typeface="Rockwell Condensed" pitchFamily="18" charset="0"/>
              </a:rPr>
              <a:t> (concentration des pouvoirs politiques) </a:t>
            </a:r>
          </a:p>
          <a:p>
            <a:pPr algn="just"/>
            <a:r>
              <a:rPr lang="fr-FR" sz="2800" dirty="0">
                <a:latin typeface="Rockwell Condensed" pitchFamily="18" charset="0"/>
              </a:rPr>
              <a:t>-La </a:t>
            </a:r>
            <a:r>
              <a:rPr lang="fr-FR" sz="2800" b="1" dirty="0">
                <a:latin typeface="Rockwell Condensed" pitchFamily="18" charset="0"/>
              </a:rPr>
              <a:t>souveraineté</a:t>
            </a:r>
          </a:p>
        </p:txBody>
      </p:sp>
      <p:sp>
        <p:nvSpPr>
          <p:cNvPr id="5" name="Rectangle 4"/>
          <p:cNvSpPr/>
          <p:nvPr/>
        </p:nvSpPr>
        <p:spPr>
          <a:xfrm>
            <a:off x="3500299" y="3118211"/>
            <a:ext cx="3275705" cy="523220"/>
          </a:xfrm>
          <a:prstGeom prst="rect">
            <a:avLst/>
          </a:prstGeom>
        </p:spPr>
        <p:txBody>
          <a:bodyPr wrap="none">
            <a:spAutoFit/>
          </a:bodyPr>
          <a:lstStyle/>
          <a:p>
            <a:r>
              <a:rPr lang="fr-FR" sz="2800" dirty="0">
                <a:latin typeface="Rockwell Condensed" pitchFamily="18" charset="0"/>
              </a:rPr>
              <a:t>dans les pouvoirs</a:t>
            </a:r>
            <a:r>
              <a:rPr lang="fr-FR" sz="2800" dirty="0"/>
              <a:t> </a:t>
            </a:r>
            <a:r>
              <a:rPr lang="fr-FR" sz="2800" i="1" dirty="0">
                <a:latin typeface="Rockwell Condensed" pitchFamily="18" charset="0"/>
              </a:rPr>
              <a:t>législatif</a:t>
            </a:r>
          </a:p>
        </p:txBody>
      </p:sp>
      <p:sp>
        <p:nvSpPr>
          <p:cNvPr id="6" name="Rectangle 5"/>
          <p:cNvSpPr/>
          <p:nvPr/>
        </p:nvSpPr>
        <p:spPr>
          <a:xfrm>
            <a:off x="5638106" y="3696279"/>
            <a:ext cx="1071127" cy="523220"/>
          </a:xfrm>
          <a:prstGeom prst="rect">
            <a:avLst/>
          </a:prstGeom>
        </p:spPr>
        <p:txBody>
          <a:bodyPr wrap="none">
            <a:spAutoFit/>
          </a:bodyPr>
          <a:lstStyle/>
          <a:p>
            <a:r>
              <a:rPr lang="fr-FR" sz="2800" i="1" dirty="0">
                <a:latin typeface="Rockwell Condensed" pitchFamily="18" charset="0"/>
              </a:rPr>
              <a:t>exécutif</a:t>
            </a:r>
          </a:p>
        </p:txBody>
      </p:sp>
      <p:sp>
        <p:nvSpPr>
          <p:cNvPr id="7" name="Rectangle 6"/>
          <p:cNvSpPr/>
          <p:nvPr/>
        </p:nvSpPr>
        <p:spPr>
          <a:xfrm>
            <a:off x="5579850" y="4232308"/>
            <a:ext cx="1366080" cy="523220"/>
          </a:xfrm>
          <a:prstGeom prst="rect">
            <a:avLst/>
          </a:prstGeom>
        </p:spPr>
        <p:txBody>
          <a:bodyPr wrap="none">
            <a:spAutoFit/>
          </a:bodyPr>
          <a:lstStyle/>
          <a:p>
            <a:r>
              <a:rPr lang="fr-FR" sz="2800" i="1" dirty="0">
                <a:latin typeface="Rockwell Condensed" pitchFamily="18" charset="0"/>
              </a:rPr>
              <a:t>judiciaire</a:t>
            </a:r>
            <a:r>
              <a:rPr lang="fr-FR" sz="2800" dirty="0">
                <a:latin typeface="Rockwell Condensed" pitchFamily="18" charset="0"/>
              </a:rPr>
              <a:t> </a:t>
            </a:r>
          </a:p>
        </p:txBody>
      </p:sp>
      <p:sp>
        <p:nvSpPr>
          <p:cNvPr id="8" name="Accolade fermante 7"/>
          <p:cNvSpPr/>
          <p:nvPr/>
        </p:nvSpPr>
        <p:spPr>
          <a:xfrm>
            <a:off x="6915807" y="3132083"/>
            <a:ext cx="283779" cy="1639614"/>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fr-FR" b="1" dirty="0">
              <a:solidFill>
                <a:sysClr val="windowText" lastClr="000000"/>
              </a:solidFill>
            </a:endParaRPr>
          </a:p>
        </p:txBody>
      </p:sp>
      <p:sp>
        <p:nvSpPr>
          <p:cNvPr id="9" name="ZoneTexte 8"/>
          <p:cNvSpPr txBox="1"/>
          <p:nvPr/>
        </p:nvSpPr>
        <p:spPr>
          <a:xfrm>
            <a:off x="7420303" y="3752194"/>
            <a:ext cx="3552497" cy="461665"/>
          </a:xfrm>
          <a:prstGeom prst="rect">
            <a:avLst/>
          </a:prstGeom>
          <a:noFill/>
        </p:spPr>
        <p:txBody>
          <a:bodyPr wrap="square" rtlCol="0">
            <a:spAutoFit/>
          </a:bodyPr>
          <a:lstStyle/>
          <a:p>
            <a:pPr algn="ctr"/>
            <a:r>
              <a:rPr lang="fr-FR" sz="2400" dirty="0">
                <a:latin typeface="Aharoni" pitchFamily="2" charset="-79"/>
                <a:cs typeface="Aharoni" pitchFamily="2" charset="-79"/>
              </a:rPr>
              <a:t>Puissance de </a:t>
            </a:r>
            <a:r>
              <a:rPr lang="fr-FR" sz="2400" i="1" dirty="0">
                <a:latin typeface="Aharoni" pitchFamily="2" charset="-79"/>
                <a:cs typeface="Aharoni" pitchFamily="2" charset="-79"/>
              </a:rPr>
              <a:t>coercition</a:t>
            </a:r>
          </a:p>
        </p:txBody>
      </p:sp>
      <p:sp>
        <p:nvSpPr>
          <p:cNvPr id="11" name="Rectangle 10"/>
          <p:cNvSpPr/>
          <p:nvPr/>
        </p:nvSpPr>
        <p:spPr>
          <a:xfrm>
            <a:off x="8701453" y="1215837"/>
            <a:ext cx="2438488" cy="523220"/>
          </a:xfrm>
          <a:prstGeom prst="rect">
            <a:avLst/>
          </a:prstGeom>
        </p:spPr>
        <p:txBody>
          <a:bodyPr wrap="none">
            <a:spAutoFit/>
          </a:bodyPr>
          <a:lstStyle/>
          <a:p>
            <a:r>
              <a:rPr lang="fr-FR" sz="2800" b="1" dirty="0">
                <a:ln w="10541" cmpd="sng">
                  <a:solidFill>
                    <a:srgbClr val="FF0000"/>
                  </a:solidFill>
                  <a:prstDash val="solid"/>
                </a:ln>
                <a:solidFill>
                  <a:srgbClr val="FF0000"/>
                </a:solidFill>
                <a:latin typeface="Calibri (Corps)"/>
              </a:rPr>
              <a:t>État ≠ nation </a:t>
            </a:r>
            <a:endParaRPr lang="fr-FR" sz="2800" dirty="0"/>
          </a:p>
        </p:txBody>
      </p:sp>
      <p:sp>
        <p:nvSpPr>
          <p:cNvPr id="12" name="Rectangle 11"/>
          <p:cNvSpPr/>
          <p:nvPr/>
        </p:nvSpPr>
        <p:spPr>
          <a:xfrm>
            <a:off x="8097110" y="2745092"/>
            <a:ext cx="3738524" cy="523220"/>
          </a:xfrm>
          <a:prstGeom prst="rect">
            <a:avLst/>
          </a:prstGeom>
        </p:spPr>
        <p:txBody>
          <a:bodyPr wrap="none">
            <a:spAutoFit/>
          </a:bodyPr>
          <a:lstStyle/>
          <a:p>
            <a:r>
              <a:rPr lang="fr-FR" sz="2800" b="1" dirty="0">
                <a:ln w="10541" cmpd="sng">
                  <a:solidFill>
                    <a:srgbClr val="FF0000"/>
                  </a:solidFill>
                  <a:prstDash val="solid"/>
                </a:ln>
                <a:solidFill>
                  <a:srgbClr val="FF0000"/>
                </a:solidFill>
                <a:latin typeface="Calibri (Corps)"/>
              </a:rPr>
              <a:t>État ≠ gouvernement</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220803"/>
            <a:ext cx="11375500" cy="1077218"/>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1)</a:t>
            </a:r>
            <a:r>
              <a:rPr kumimoji="0" lang="fr-FR" sz="3200" b="0" i="0" u="none" strike="noStrike" kern="1200" cap="none" spc="0" normalizeH="0" noProof="0" dirty="0">
                <a:ln>
                  <a:noFill/>
                </a:ln>
                <a:effectLst/>
                <a:uLnTx/>
                <a:uFillTx/>
                <a:latin typeface="Eras Bold ITC" pitchFamily="34" charset="0"/>
                <a:ea typeface="+mn-ea"/>
                <a:cs typeface="+mn-cs"/>
              </a:rPr>
              <a:t> </a:t>
            </a:r>
            <a:r>
              <a:rPr kumimoji="0" lang="fr-FR" sz="3200" b="0" i="0" u="none" strike="noStrike" kern="1200" cap="none" spc="0" normalizeH="0" baseline="0" noProof="0" dirty="0">
                <a:ln>
                  <a:noFill/>
                </a:ln>
                <a:effectLst/>
                <a:uLnTx/>
                <a:uFillTx/>
                <a:latin typeface="Eras Bold ITC" pitchFamily="34" charset="0"/>
                <a:ea typeface="+mn-ea"/>
                <a:cs typeface="+mn-cs"/>
              </a:rPr>
              <a:t>Aux origines de la politique : la</a:t>
            </a:r>
            <a:r>
              <a:rPr kumimoji="0" lang="fr-FR" sz="3200" b="0" i="0" u="none" strike="noStrike" kern="1200" cap="none" spc="0" normalizeH="0" noProof="0" dirty="0">
                <a:ln>
                  <a:noFill/>
                </a:ln>
                <a:effectLst/>
                <a:uLnTx/>
                <a:uFillTx/>
                <a:latin typeface="Eras Bold ITC" pitchFamily="34" charset="0"/>
                <a:ea typeface="+mn-ea"/>
                <a:cs typeface="+mn-cs"/>
              </a:rPr>
              <a:t> </a:t>
            </a:r>
            <a:r>
              <a:rPr lang="fr-FR" sz="3200" i="1" dirty="0">
                <a:latin typeface="Eras Bold ITC" pitchFamily="34" charset="0"/>
              </a:rPr>
              <a:t>polis </a:t>
            </a:r>
            <a:r>
              <a:rPr lang="fr-FR" sz="3200" dirty="0">
                <a:latin typeface="Eras Bold ITC" pitchFamily="34" charset="0"/>
              </a:rPr>
              <a:t> (en grec = cité, société) </a:t>
            </a:r>
            <a:r>
              <a:rPr kumimoji="0" lang="fr-FR" sz="3200" b="0" i="0" u="none" strike="noStrike" kern="1200" cap="none" spc="0" normalizeH="0" noProof="0" dirty="0">
                <a:ln>
                  <a:noFill/>
                </a:ln>
                <a:effectLst/>
                <a:uLnTx/>
                <a:uFillTx/>
                <a:latin typeface="Eras Bold ITC" pitchFamily="34" charset="0"/>
                <a:ea typeface="+mn-ea"/>
                <a:cs typeface="+mn-cs"/>
              </a:rPr>
              <a:t>comme aspiration naturelle de l’homme</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pic>
        <p:nvPicPr>
          <p:cNvPr id="3" name="Image 2"/>
          <p:cNvPicPr>
            <a:picLocks noChangeAspect="1"/>
          </p:cNvPicPr>
          <p:nvPr/>
        </p:nvPicPr>
        <p:blipFill>
          <a:blip r:embed="rId2" cstate="print"/>
          <a:stretch>
            <a:fillRect/>
          </a:stretch>
        </p:blipFill>
        <p:spPr>
          <a:xfrm>
            <a:off x="408250" y="1661886"/>
            <a:ext cx="2247900" cy="2667000"/>
          </a:xfrm>
          <a:prstGeom prst="rect">
            <a:avLst/>
          </a:prstGeom>
        </p:spPr>
      </p:pic>
      <p:sp>
        <p:nvSpPr>
          <p:cNvPr id="7" name="Rectangle 6"/>
          <p:cNvSpPr/>
          <p:nvPr/>
        </p:nvSpPr>
        <p:spPr>
          <a:xfrm>
            <a:off x="2852075" y="1430716"/>
            <a:ext cx="9093182" cy="5273495"/>
          </a:xfrm>
          <a:prstGeom prst="rect">
            <a:avLst/>
          </a:prstGeom>
        </p:spPr>
        <p:txBody>
          <a:bodyPr wrap="square">
            <a:spAutoFit/>
          </a:bodyPr>
          <a:lstStyle/>
          <a:p>
            <a:pPr algn="just">
              <a:lnSpc>
                <a:spcPct val="115000"/>
              </a:lnSpc>
              <a:spcAft>
                <a:spcPts val="0"/>
              </a:spcAft>
            </a:pPr>
            <a:r>
              <a:rPr lang="fr-FR" sz="2100" b="1" dirty="0">
                <a:effectLst/>
                <a:ea typeface="Times New Roman" panose="02020603050405020304" pitchFamily="18" charset="0"/>
              </a:rPr>
              <a:t>La cité est au nombre des réalités qui existent naturellement, et (…) l’homme est par nature un animal politique. Et celui qui est sans cité, naturellement et non par suite des circonstances, est soit un être dégradé soit un être divin. (…)</a:t>
            </a:r>
          </a:p>
          <a:p>
            <a:pPr algn="just">
              <a:lnSpc>
                <a:spcPct val="115000"/>
              </a:lnSpc>
              <a:spcAft>
                <a:spcPts val="0"/>
              </a:spcAft>
            </a:pPr>
            <a:r>
              <a:rPr lang="fr-FR" sz="2100" b="1" dirty="0">
                <a:effectLst/>
                <a:ea typeface="Times New Roman" panose="02020603050405020304" pitchFamily="18" charset="0"/>
              </a:rPr>
              <a:t>Mais que l’homme soit un animal politique à un plus haut degré qu’une abeille quelconque ou tout autre animal vivant à l’état grégaire, cela est évident. La nature, en effet, selon nous, ne fait rien en vain ; et l’homme seul de tous les animaux, possède la parole. Or, tandis que la voix ne sert qu’à indiquer la joie et la peine, et appartient aux animaux également (car leur nature va jusqu’à éprouver les sensations de plaisir et de douleur, et à se les signifier les uns aux autres), le discours sert à exprimer l’utile et le nuisible, et, par suite aussi, le juste et l’injuste ; car c’est le caractère propre à l’homme par rapport aux autres animaux, d’être le seul à avoir le sentiment du bien et du mal, du juste et de l’injuste, et des autres notions morales, et c’est la communauté de ces sentiments qui engendre famille et cité</a:t>
            </a:r>
            <a:r>
              <a:rPr lang="fr-FR" sz="2100" b="1" dirty="0">
                <a:ea typeface="Times New Roman" panose="02020603050405020304" pitchFamily="18" charset="0"/>
              </a:rPr>
              <a:t>.</a:t>
            </a:r>
            <a:endParaRPr lang="fr-FR" sz="2100" b="1" dirty="0">
              <a:effectLst/>
              <a:ea typeface="Times New Roman" panose="02020603050405020304" pitchFamily="18" charset="0"/>
            </a:endParaRPr>
          </a:p>
        </p:txBody>
      </p:sp>
      <p:sp>
        <p:nvSpPr>
          <p:cNvPr id="8" name="ZoneTexte 7"/>
          <p:cNvSpPr txBox="1"/>
          <p:nvPr/>
        </p:nvSpPr>
        <p:spPr>
          <a:xfrm>
            <a:off x="312075" y="4328886"/>
            <a:ext cx="2540000" cy="954107"/>
          </a:xfrm>
          <a:prstGeom prst="rect">
            <a:avLst/>
          </a:prstGeom>
          <a:noFill/>
        </p:spPr>
        <p:txBody>
          <a:bodyPr wrap="square" rtlCol="0">
            <a:spAutoFit/>
          </a:bodyPr>
          <a:lstStyle/>
          <a:p>
            <a:pPr algn="ctr"/>
            <a:r>
              <a:rPr lang="fr-FR" sz="2800" b="1" dirty="0">
                <a:latin typeface="Calisto MT" panose="02040603050505030304" pitchFamily="18" charset="0"/>
              </a:rPr>
              <a:t>Aristote </a:t>
            </a:r>
          </a:p>
          <a:p>
            <a:pPr algn="ctr"/>
            <a:r>
              <a:rPr lang="fr-FR" sz="2800" i="1" dirty="0">
                <a:latin typeface="Calisto MT" panose="02040603050505030304" pitchFamily="18" charset="0"/>
              </a:rPr>
              <a:t>Politique</a:t>
            </a:r>
            <a:r>
              <a:rPr lang="fr-FR" sz="2800" dirty="0">
                <a:latin typeface="Calisto MT" panose="02040603050505030304" pitchFamily="18" charset="0"/>
              </a:rPr>
              <a:t>, I, 2</a:t>
            </a:r>
          </a:p>
        </p:txBody>
      </p:sp>
    </p:spTree>
    <p:extLst>
      <p:ext uri="{BB962C8B-B14F-4D97-AF65-F5344CB8AC3E}">
        <p14:creationId xmlns="" xmlns:p14="http://schemas.microsoft.com/office/powerpoint/2010/main" val="29375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9512" y="448581"/>
            <a:ext cx="2141805" cy="769441"/>
          </a:xfrm>
          <a:prstGeom prst="rect">
            <a:avLst/>
          </a:prstGeom>
        </p:spPr>
        <p:txBody>
          <a:bodyPr wrap="none">
            <a:spAutoFit/>
          </a:bodyPr>
          <a:lstStyle/>
          <a:p>
            <a:r>
              <a:rPr lang="fr-FR" sz="4400" dirty="0">
                <a:latin typeface="Rockwell Extra Bold" pitchFamily="18" charset="0"/>
              </a:rPr>
              <a:t>L’</a:t>
            </a:r>
            <a:r>
              <a:rPr lang="fr-FR" sz="4400" b="1" dirty="0">
                <a:ln w="10541" cmpd="sng">
                  <a:noFill/>
                  <a:prstDash val="solid"/>
                </a:ln>
                <a:latin typeface="Rockwell Extra Bold" pitchFamily="18" charset="0"/>
              </a:rPr>
              <a:t>É</a:t>
            </a:r>
            <a:r>
              <a:rPr lang="fr-FR" sz="4400" dirty="0">
                <a:latin typeface="Rockwell Extra Bold" pitchFamily="18" charset="0"/>
              </a:rPr>
              <a:t>tat</a:t>
            </a:r>
            <a:endParaRPr lang="fr-FR" sz="4400" b="1" dirty="0"/>
          </a:p>
        </p:txBody>
      </p:sp>
      <p:sp>
        <p:nvSpPr>
          <p:cNvPr id="4" name="ZoneTexte 3"/>
          <p:cNvSpPr txBox="1"/>
          <p:nvPr/>
        </p:nvSpPr>
        <p:spPr>
          <a:xfrm>
            <a:off x="3294994" y="903891"/>
            <a:ext cx="5980386" cy="523220"/>
          </a:xfrm>
          <a:prstGeom prst="rect">
            <a:avLst/>
          </a:prstGeom>
          <a:noFill/>
        </p:spPr>
        <p:txBody>
          <a:bodyPr wrap="square" rtlCol="0">
            <a:spAutoFit/>
          </a:bodyPr>
          <a:lstStyle/>
          <a:p>
            <a:pPr algn="ctr"/>
            <a:r>
              <a:rPr lang="fr-FR" sz="2800" b="1" dirty="0">
                <a:latin typeface="Rockwell Condensed" pitchFamily="18" charset="0"/>
              </a:rPr>
              <a:t>fait respecter le droit</a:t>
            </a:r>
          </a:p>
        </p:txBody>
      </p:sp>
      <p:pic>
        <p:nvPicPr>
          <p:cNvPr id="1026" name="Picture 2" descr="http://www.google.fr/url?source=imglanding&amp;ct=img&amp;q=http://1.bp.blogspot.com/-SQkWskya6jw/UP0V2kPoKEI/AAAAAAAAAB4/AURJwJbwTeM/s1600/blog+-Egypte-vers+guerre+civile.jpg&amp;sa=X&amp;ei=KBVbVdHcPITdUZTOgLgK&amp;ved=0CAsQ8wc&amp;usg=AFQjCNFRCxOYALjkWToUVUUzmz0F08ehyA"/>
          <p:cNvPicPr>
            <a:picLocks noChangeAspect="1" noChangeArrowheads="1"/>
          </p:cNvPicPr>
          <p:nvPr/>
        </p:nvPicPr>
        <p:blipFill>
          <a:blip r:embed="rId2" cstate="print"/>
          <a:srcRect/>
          <a:stretch>
            <a:fillRect/>
          </a:stretch>
        </p:blipFill>
        <p:spPr bwMode="auto">
          <a:xfrm>
            <a:off x="463770" y="3031085"/>
            <a:ext cx="4959568" cy="2802156"/>
          </a:xfrm>
          <a:prstGeom prst="rect">
            <a:avLst/>
          </a:prstGeom>
          <a:ln>
            <a:noFill/>
          </a:ln>
          <a:effectLst>
            <a:outerShdw blurRad="292100" dist="139700" dir="2700000" algn="tl" rotWithShape="0">
              <a:srgbClr val="333333">
                <a:alpha val="65000"/>
              </a:srgbClr>
            </a:outerShdw>
          </a:effectLst>
        </p:spPr>
      </p:pic>
      <p:pic>
        <p:nvPicPr>
          <p:cNvPr id="1028" name="Picture 4" descr="Justice"/>
          <p:cNvPicPr>
            <a:picLocks noChangeAspect="1" noChangeArrowheads="1"/>
          </p:cNvPicPr>
          <p:nvPr/>
        </p:nvPicPr>
        <p:blipFill>
          <a:blip r:embed="rId3" cstate="print"/>
          <a:srcRect/>
          <a:stretch>
            <a:fillRect/>
          </a:stretch>
        </p:blipFill>
        <p:spPr bwMode="auto">
          <a:xfrm>
            <a:off x="6818518" y="2939393"/>
            <a:ext cx="4362368" cy="2904358"/>
          </a:xfrm>
          <a:prstGeom prst="rect">
            <a:avLst/>
          </a:prstGeom>
          <a:ln>
            <a:noFill/>
          </a:ln>
          <a:effectLst>
            <a:outerShdw blurRad="292100" dist="139700" dir="2700000" algn="tl" rotWithShape="0">
              <a:srgbClr val="333333">
                <a:alpha val="65000"/>
              </a:srgbClr>
            </a:outerShdw>
          </a:effectLst>
        </p:spPr>
      </p:pic>
      <p:sp>
        <p:nvSpPr>
          <p:cNvPr id="7" name="Flèche vers le bas 6"/>
          <p:cNvSpPr/>
          <p:nvPr/>
        </p:nvSpPr>
        <p:spPr>
          <a:xfrm rot="2536067">
            <a:off x="4686953" y="1376536"/>
            <a:ext cx="441434" cy="1708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18406778">
            <a:off x="7488885" y="1350711"/>
            <a:ext cx="441434" cy="171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397763" y="462455"/>
            <a:ext cx="3373823" cy="1200329"/>
          </a:xfrm>
          <a:prstGeom prst="rect">
            <a:avLst/>
          </a:prstGeom>
          <a:noFill/>
        </p:spPr>
        <p:txBody>
          <a:bodyPr wrap="square" rtlCol="0">
            <a:spAutoFit/>
          </a:bodyPr>
          <a:lstStyle/>
          <a:p>
            <a:r>
              <a:rPr lang="fr-FR" sz="3600" dirty="0">
                <a:latin typeface="Britannic Bold" pitchFamily="34" charset="0"/>
              </a:rPr>
              <a:t>Fonction de</a:t>
            </a:r>
          </a:p>
          <a:p>
            <a:r>
              <a:rPr lang="fr-FR" sz="3600" dirty="0">
                <a:latin typeface="Britannic Bold" pitchFamily="34" charset="0"/>
              </a:rPr>
              <a:t> l’</a:t>
            </a:r>
            <a:r>
              <a:rPr lang="fr-FR" sz="3600" b="1" dirty="0">
                <a:ln w="10541" cmpd="sng">
                  <a:solidFill>
                    <a:schemeClr val="tx1"/>
                  </a:solidFill>
                  <a:prstDash val="solid"/>
                </a:ln>
                <a:latin typeface="Britannic Bold" pitchFamily="34" charset="0"/>
              </a:rPr>
              <a:t> </a:t>
            </a:r>
            <a:r>
              <a:rPr lang="fr-FR" sz="3600" dirty="0">
                <a:ln w="10541" cmpd="sng">
                  <a:noFill/>
                  <a:prstDash val="solid"/>
                </a:ln>
                <a:solidFill>
                  <a:srgbClr val="00B050"/>
                </a:solidFill>
                <a:latin typeface="Britannic Bold" pitchFamily="34" charset="0"/>
              </a:rPr>
              <a:t>É</a:t>
            </a:r>
            <a:r>
              <a:rPr lang="fr-FR" sz="3600" dirty="0">
                <a:solidFill>
                  <a:srgbClr val="00B050"/>
                </a:solidFill>
                <a:latin typeface="Britannic Bold" pitchFamily="34" charset="0"/>
              </a:rPr>
              <a:t>tat de droit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8069" y="136634"/>
            <a:ext cx="7346731" cy="769441"/>
          </a:xfrm>
          <a:prstGeom prst="rect">
            <a:avLst/>
          </a:prstGeom>
          <a:noFill/>
        </p:spPr>
        <p:txBody>
          <a:bodyPr wrap="square" rtlCol="0">
            <a:spAutoFit/>
          </a:bodyPr>
          <a:lstStyle/>
          <a:p>
            <a:r>
              <a:rPr lang="fr-FR" sz="4400" dirty="0">
                <a:solidFill>
                  <a:srgbClr val="FF3300"/>
                </a:solidFill>
                <a:latin typeface="Rockwell Condensed" pitchFamily="18" charset="0"/>
              </a:rPr>
              <a:t>a. L’</a:t>
            </a:r>
            <a:r>
              <a:rPr lang="fr-FR" sz="4400" b="1" dirty="0">
                <a:ln w="10541" cmpd="sng">
                  <a:noFill/>
                  <a:prstDash val="solid"/>
                </a:ln>
                <a:solidFill>
                  <a:srgbClr val="FF3300"/>
                </a:solidFill>
                <a:latin typeface="Rockwell Extra Bold" pitchFamily="18" charset="0"/>
              </a:rPr>
              <a:t> </a:t>
            </a:r>
            <a:r>
              <a:rPr lang="fr-FR" sz="4400" dirty="0">
                <a:ln w="10541" cmpd="sng">
                  <a:noFill/>
                  <a:prstDash val="solid"/>
                </a:ln>
                <a:solidFill>
                  <a:srgbClr val="FF3300"/>
                </a:solidFill>
                <a:latin typeface="Rockwell Condensed" pitchFamily="18" charset="0"/>
              </a:rPr>
              <a:t>É</a:t>
            </a:r>
            <a:r>
              <a:rPr lang="fr-FR" sz="4400" dirty="0">
                <a:solidFill>
                  <a:srgbClr val="FF3300"/>
                </a:solidFill>
                <a:latin typeface="Rockwell Condensed" pitchFamily="18" charset="0"/>
              </a:rPr>
              <a:t>tat ne met pas fin à la violence </a:t>
            </a:r>
          </a:p>
        </p:txBody>
      </p:sp>
      <p:pic>
        <p:nvPicPr>
          <p:cNvPr id="60418" name="Picture 2" descr="http://www.google.fr/url?source=imglanding&amp;ct=img&amp;q=http://la-philosophie.com/wp-content/uploads/2012/05/kant.jpg&amp;sa=X&amp;ei=ORpbVYHiJYb1Uq_tgfAM&amp;ved=0CAsQ8wc&amp;usg=AFQjCNFU8mywwPCn8elmSS9KEiqRVAebfg"/>
          <p:cNvPicPr>
            <a:picLocks noChangeAspect="1" noChangeArrowheads="1"/>
          </p:cNvPicPr>
          <p:nvPr/>
        </p:nvPicPr>
        <p:blipFill>
          <a:blip r:embed="rId2" cstate="print"/>
          <a:srcRect t="7745"/>
          <a:stretch>
            <a:fillRect/>
          </a:stretch>
        </p:blipFill>
        <p:spPr bwMode="auto">
          <a:xfrm>
            <a:off x="525519" y="998482"/>
            <a:ext cx="3168320" cy="4060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ZoneTexte 5"/>
          <p:cNvSpPr txBox="1"/>
          <p:nvPr/>
        </p:nvSpPr>
        <p:spPr>
          <a:xfrm>
            <a:off x="4624552" y="945933"/>
            <a:ext cx="7168056" cy="707886"/>
          </a:xfrm>
          <a:prstGeom prst="rect">
            <a:avLst/>
          </a:prstGeom>
          <a:noFill/>
        </p:spPr>
        <p:txBody>
          <a:bodyPr wrap="square" rtlCol="0">
            <a:spAutoFit/>
          </a:bodyPr>
          <a:lstStyle/>
          <a:p>
            <a:pPr algn="ctr"/>
            <a:r>
              <a:rPr lang="fr-FR" sz="4000" b="1" dirty="0"/>
              <a:t>« l’insociable sociabilité »</a:t>
            </a:r>
          </a:p>
        </p:txBody>
      </p:sp>
      <p:sp>
        <p:nvSpPr>
          <p:cNvPr id="7" name="Rectangle 6"/>
          <p:cNvSpPr/>
          <p:nvPr/>
        </p:nvSpPr>
        <p:spPr>
          <a:xfrm>
            <a:off x="3857296" y="1720841"/>
            <a:ext cx="8061435" cy="4524315"/>
          </a:xfrm>
          <a:prstGeom prst="rect">
            <a:avLst/>
          </a:prstGeom>
        </p:spPr>
        <p:txBody>
          <a:bodyPr wrap="square">
            <a:spAutoFit/>
          </a:bodyPr>
          <a:lstStyle/>
          <a:p>
            <a:pPr algn="just"/>
            <a:r>
              <a:rPr lang="fr-FR" sz="2400" dirty="0">
                <a:latin typeface="Calisto MT" pitchFamily="18" charset="0"/>
              </a:rPr>
              <a:t>« …c’est-à-dire leur penchant à entrer en société, penchant lié toutefois à une répulsion générale à le faire, qui menace constamment de dissoudre cette société. Une telle disposition est très manifeste dans la nature humaine. L’homme possède une inclination à </a:t>
            </a:r>
            <a:r>
              <a:rPr lang="fr-FR" sz="2400" b="1" dirty="0">
                <a:latin typeface="Calisto MT" pitchFamily="18" charset="0"/>
              </a:rPr>
              <a:t>s’associer</a:t>
            </a:r>
            <a:r>
              <a:rPr lang="fr-FR" sz="2400" dirty="0">
                <a:latin typeface="Calisto MT" pitchFamily="18" charset="0"/>
              </a:rPr>
              <a:t> parce que, dans un tel état, il se sent davantage homme, c’est-à-dire qu’il sent le développement de ses dispositions naturelles. Mais il a aussi un grand penchant à </a:t>
            </a:r>
            <a:r>
              <a:rPr lang="fr-FR" sz="2400" b="1" dirty="0">
                <a:latin typeface="Calisto MT" pitchFamily="18" charset="0"/>
              </a:rPr>
              <a:t>se</a:t>
            </a:r>
            <a:r>
              <a:rPr lang="fr-FR" sz="2400" dirty="0">
                <a:latin typeface="Calisto MT" pitchFamily="18" charset="0"/>
              </a:rPr>
              <a:t> </a:t>
            </a:r>
            <a:r>
              <a:rPr lang="fr-FR" sz="2400" b="1" dirty="0">
                <a:latin typeface="Calisto MT" pitchFamily="18" charset="0"/>
              </a:rPr>
              <a:t>séparer</a:t>
            </a:r>
            <a:r>
              <a:rPr lang="fr-FR" sz="2400" dirty="0">
                <a:latin typeface="Calisto MT" pitchFamily="18" charset="0"/>
              </a:rPr>
              <a:t> (s’isoler) : en effet il trouve en même temps en lui ce caractère insociable qui le pousse à vouloir tout régler à sa guise ; par suite il s’attend à rencontrer des résistances de tous côtés, de même qu’il se sait lui-même enclin de son côté à résister aux autres. »</a:t>
            </a:r>
          </a:p>
        </p:txBody>
      </p:sp>
      <p:sp>
        <p:nvSpPr>
          <p:cNvPr id="8" name="ZoneTexte 7"/>
          <p:cNvSpPr txBox="1"/>
          <p:nvPr/>
        </p:nvSpPr>
        <p:spPr>
          <a:xfrm>
            <a:off x="422768" y="5151817"/>
            <a:ext cx="3373821" cy="1200329"/>
          </a:xfrm>
          <a:prstGeom prst="rect">
            <a:avLst/>
          </a:prstGeom>
          <a:noFill/>
        </p:spPr>
        <p:txBody>
          <a:bodyPr wrap="square" rtlCol="0">
            <a:spAutoFit/>
          </a:bodyPr>
          <a:lstStyle/>
          <a:p>
            <a:pPr algn="ctr"/>
            <a:r>
              <a:rPr lang="fr-FR" sz="2400" b="1" i="1" dirty="0">
                <a:latin typeface="Calisto MT" pitchFamily="18" charset="0"/>
              </a:rPr>
              <a:t>Idée d’une histoire universelle d’un point de vue cosmopolitique</a:t>
            </a:r>
            <a:r>
              <a:rPr lang="fr-FR" sz="2400" b="1" dirty="0">
                <a:latin typeface="Calisto MT" pitchFamily="18" charset="0"/>
              </a:rPr>
              <a:t> </a:t>
            </a:r>
            <a:r>
              <a:rPr lang="fr-FR" sz="2400" dirty="0">
                <a:latin typeface="Calisto MT" pitchFamily="18" charset="0"/>
              </a:rPr>
              <a:t>(1784)</a:t>
            </a:r>
            <a:endParaRPr lang="fr-FR" sz="2400" i="1" dirty="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google.fr/url?source=imglanding&amp;ct=img&amp;q=http://www.crisismagazine.com/wp-content/uploads/2014/01/Max_Weber.jpg&amp;sa=X&amp;ei=7x5bVfDwLcLXUdXqgIAB&amp;ved=0CAsQ8wc&amp;usg=AFQjCNFwnWV9VoplHS-YQAUledr5uxtg4w"/>
          <p:cNvPicPr>
            <a:picLocks noChangeAspect="1" noChangeArrowheads="1"/>
          </p:cNvPicPr>
          <p:nvPr/>
        </p:nvPicPr>
        <p:blipFill>
          <a:blip r:embed="rId2" cstate="print"/>
          <a:srcRect l="14363" r="17671"/>
          <a:stretch>
            <a:fillRect/>
          </a:stretch>
        </p:blipFill>
        <p:spPr bwMode="auto">
          <a:xfrm>
            <a:off x="8124496" y="0"/>
            <a:ext cx="4067504" cy="3405352"/>
          </a:xfrm>
          <a:prstGeom prst="rect">
            <a:avLst/>
          </a:prstGeom>
          <a:ln>
            <a:noFill/>
          </a:ln>
          <a:effectLst>
            <a:softEdge rad="112500"/>
          </a:effectLst>
        </p:spPr>
      </p:pic>
      <p:sp>
        <p:nvSpPr>
          <p:cNvPr id="5" name="ZoneTexte 4"/>
          <p:cNvSpPr txBox="1"/>
          <p:nvPr/>
        </p:nvSpPr>
        <p:spPr>
          <a:xfrm>
            <a:off x="1566041" y="567559"/>
            <a:ext cx="5780689" cy="1938992"/>
          </a:xfrm>
          <a:prstGeom prst="rect">
            <a:avLst/>
          </a:prstGeom>
          <a:noFill/>
        </p:spPr>
        <p:txBody>
          <a:bodyPr wrap="square" rtlCol="0">
            <a:spAutoFit/>
          </a:bodyPr>
          <a:lstStyle/>
          <a:p>
            <a:pPr algn="just"/>
            <a:r>
              <a:rPr lang="fr-FR" sz="4000" dirty="0">
                <a:latin typeface="Britannic Bold" pitchFamily="34" charset="0"/>
              </a:rPr>
              <a:t>« L’</a:t>
            </a:r>
            <a:r>
              <a:rPr lang="fr-FR" sz="4000" b="1" dirty="0">
                <a:ln w="10541" cmpd="sng">
                  <a:noFill/>
                  <a:prstDash val="solid"/>
                </a:ln>
                <a:latin typeface="Britannic Bold" pitchFamily="34" charset="0"/>
              </a:rPr>
              <a:t> É</a:t>
            </a:r>
            <a:r>
              <a:rPr lang="fr-FR" sz="4000" dirty="0">
                <a:latin typeface="Britannic Bold" pitchFamily="34" charset="0"/>
              </a:rPr>
              <a:t>tat détient le monopole de la violence physique légitime »</a:t>
            </a:r>
          </a:p>
        </p:txBody>
      </p:sp>
      <p:sp>
        <p:nvSpPr>
          <p:cNvPr id="6" name="ZoneTexte 5"/>
          <p:cNvSpPr txBox="1"/>
          <p:nvPr/>
        </p:nvSpPr>
        <p:spPr>
          <a:xfrm>
            <a:off x="620109" y="2722179"/>
            <a:ext cx="7346731" cy="523220"/>
          </a:xfrm>
          <a:prstGeom prst="rect">
            <a:avLst/>
          </a:prstGeom>
          <a:noFill/>
        </p:spPr>
        <p:txBody>
          <a:bodyPr wrap="square" rtlCol="0">
            <a:spAutoFit/>
          </a:bodyPr>
          <a:lstStyle/>
          <a:p>
            <a:pPr algn="ctr"/>
            <a:r>
              <a:rPr lang="fr-FR" sz="2800" i="1" dirty="0">
                <a:latin typeface="Calisto MT" pitchFamily="18" charset="0"/>
              </a:rPr>
              <a:t>Le Savant et le Politique</a:t>
            </a:r>
            <a:r>
              <a:rPr lang="fr-FR" sz="2800" dirty="0">
                <a:latin typeface="Calisto MT" pitchFamily="18" charset="0"/>
              </a:rPr>
              <a:t> (1919)</a:t>
            </a:r>
            <a:r>
              <a:rPr lang="fr-FR" sz="2800" i="1" dirty="0">
                <a:latin typeface="Calisto MT" pitchFamily="18" charset="0"/>
              </a:rPr>
              <a:t> </a:t>
            </a:r>
          </a:p>
        </p:txBody>
      </p:sp>
      <p:sp>
        <p:nvSpPr>
          <p:cNvPr id="7" name="ZoneTexte 6"/>
          <p:cNvSpPr txBox="1"/>
          <p:nvPr/>
        </p:nvSpPr>
        <p:spPr>
          <a:xfrm>
            <a:off x="8124497" y="3405352"/>
            <a:ext cx="4067503" cy="646331"/>
          </a:xfrm>
          <a:prstGeom prst="rect">
            <a:avLst/>
          </a:prstGeom>
          <a:noFill/>
        </p:spPr>
        <p:txBody>
          <a:bodyPr wrap="square" rtlCol="0">
            <a:spAutoFit/>
          </a:bodyPr>
          <a:lstStyle/>
          <a:p>
            <a:pPr algn="ctr"/>
            <a:r>
              <a:rPr lang="fr-FR" sz="3600" dirty="0">
                <a:latin typeface="Rockwell Condensed" pitchFamily="18" charset="0"/>
              </a:rPr>
              <a:t>Max </a:t>
            </a:r>
            <a:r>
              <a:rPr lang="fr-FR" sz="3600" b="1" dirty="0">
                <a:latin typeface="Rockwell Condensed" pitchFamily="18" charset="0"/>
              </a:rPr>
              <a:t>Weber</a:t>
            </a:r>
          </a:p>
        </p:txBody>
      </p:sp>
      <p:sp>
        <p:nvSpPr>
          <p:cNvPr id="8" name="ZoneTexte 7"/>
          <p:cNvSpPr txBox="1"/>
          <p:nvPr/>
        </p:nvSpPr>
        <p:spPr>
          <a:xfrm>
            <a:off x="2049032" y="3804486"/>
            <a:ext cx="6706086" cy="1938992"/>
          </a:xfrm>
          <a:prstGeom prst="rect">
            <a:avLst/>
          </a:prstGeom>
          <a:noFill/>
        </p:spPr>
        <p:txBody>
          <a:bodyPr wrap="square" rtlCol="0">
            <a:spAutoFit/>
          </a:bodyPr>
          <a:lstStyle/>
          <a:p>
            <a:r>
              <a:rPr lang="fr-FR" sz="4000" dirty="0">
                <a:latin typeface="Rockwell Condensed" pitchFamily="18" charset="0"/>
              </a:rPr>
              <a:t>• Domination </a:t>
            </a:r>
            <a:r>
              <a:rPr lang="fr-FR" sz="4000" b="1" dirty="0">
                <a:solidFill>
                  <a:srgbClr val="FF0000"/>
                </a:solidFill>
                <a:latin typeface="Rockwell Condensed" pitchFamily="18" charset="0"/>
              </a:rPr>
              <a:t>traditionnelle</a:t>
            </a:r>
          </a:p>
          <a:p>
            <a:r>
              <a:rPr lang="fr-FR" sz="4000" dirty="0">
                <a:latin typeface="Rockwell Condensed" pitchFamily="18" charset="0"/>
              </a:rPr>
              <a:t>• Domination </a:t>
            </a:r>
            <a:r>
              <a:rPr lang="fr-FR" sz="4000" b="1" dirty="0">
                <a:solidFill>
                  <a:srgbClr val="0070C0"/>
                </a:solidFill>
                <a:latin typeface="Rockwell Condensed" pitchFamily="18" charset="0"/>
              </a:rPr>
              <a:t>charismatique</a:t>
            </a:r>
            <a:r>
              <a:rPr lang="fr-FR" sz="4000" dirty="0">
                <a:latin typeface="Rockwell Condensed" pitchFamily="18" charset="0"/>
              </a:rPr>
              <a:t> </a:t>
            </a:r>
          </a:p>
          <a:p>
            <a:pPr algn="just"/>
            <a:r>
              <a:rPr lang="fr-FR" sz="4000" dirty="0">
                <a:latin typeface="Rockwell Condensed" pitchFamily="18" charset="0"/>
              </a:rPr>
              <a:t>• Domination </a:t>
            </a:r>
            <a:r>
              <a:rPr lang="fr-FR" sz="4000" b="1" dirty="0">
                <a:solidFill>
                  <a:srgbClr val="00B050"/>
                </a:solidFill>
                <a:latin typeface="Rockwell Condensed" pitchFamily="18" charset="0"/>
              </a:rPr>
              <a:t>légale</a:t>
            </a:r>
            <a:r>
              <a:rPr lang="fr-FR" sz="4000" dirty="0">
                <a:latin typeface="Rockwell Condensed" pitchFamily="18" charset="0"/>
              </a:rPr>
              <a:t> ou </a:t>
            </a:r>
            <a:r>
              <a:rPr lang="fr-FR" sz="4000" b="1" dirty="0">
                <a:solidFill>
                  <a:srgbClr val="00B050"/>
                </a:solidFill>
                <a:latin typeface="Rockwell Condensed" pitchFamily="18" charset="0"/>
              </a:rPr>
              <a:t>rationnelle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57049" y="220717"/>
            <a:ext cx="7346731" cy="769441"/>
          </a:xfrm>
          <a:prstGeom prst="rect">
            <a:avLst/>
          </a:prstGeom>
          <a:noFill/>
        </p:spPr>
        <p:txBody>
          <a:bodyPr wrap="square" rtlCol="0">
            <a:spAutoFit/>
          </a:bodyPr>
          <a:lstStyle/>
          <a:p>
            <a:r>
              <a:rPr lang="fr-FR" sz="4400" dirty="0">
                <a:solidFill>
                  <a:srgbClr val="FF3300"/>
                </a:solidFill>
                <a:latin typeface="Rockwell Condensed" pitchFamily="18" charset="0"/>
              </a:rPr>
              <a:t>b. Il y a des sociétés sans </a:t>
            </a:r>
            <a:r>
              <a:rPr lang="fr-FR" sz="4400" dirty="0">
                <a:ln w="10541" cmpd="sng">
                  <a:noFill/>
                  <a:prstDash val="solid"/>
                </a:ln>
                <a:solidFill>
                  <a:srgbClr val="FF3300"/>
                </a:solidFill>
                <a:latin typeface="Rockwell Condensed" pitchFamily="18" charset="0"/>
              </a:rPr>
              <a:t>É</a:t>
            </a:r>
            <a:r>
              <a:rPr lang="fr-FR" sz="4400" dirty="0">
                <a:solidFill>
                  <a:srgbClr val="FF3300"/>
                </a:solidFill>
                <a:latin typeface="Rockwell Condensed" pitchFamily="18" charset="0"/>
              </a:rPr>
              <a:t>tat</a:t>
            </a:r>
          </a:p>
        </p:txBody>
      </p:sp>
      <p:pic>
        <p:nvPicPr>
          <p:cNvPr id="62466" name="Picture 2" descr="Pierre Clastres"/>
          <p:cNvPicPr>
            <a:picLocks noChangeAspect="1" noChangeArrowheads="1"/>
          </p:cNvPicPr>
          <p:nvPr/>
        </p:nvPicPr>
        <p:blipFill>
          <a:blip r:embed="rId2" cstate="print"/>
          <a:srcRect/>
          <a:stretch>
            <a:fillRect/>
          </a:stretch>
        </p:blipFill>
        <p:spPr bwMode="auto">
          <a:xfrm>
            <a:off x="533948" y="1161338"/>
            <a:ext cx="4762500" cy="3038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5412827" y="1142771"/>
            <a:ext cx="6096000" cy="4524315"/>
          </a:xfrm>
          <a:prstGeom prst="rect">
            <a:avLst/>
          </a:prstGeom>
          <a:ln>
            <a:noFill/>
          </a:ln>
        </p:spPr>
        <p:txBody>
          <a:bodyPr>
            <a:spAutoFit/>
          </a:bodyPr>
          <a:lstStyle/>
          <a:p>
            <a:pPr algn="just"/>
            <a:r>
              <a:rPr lang="fr-FR" sz="2400" dirty="0">
                <a:latin typeface="Rockwell Condensed" pitchFamily="18" charset="0"/>
              </a:rPr>
              <a:t>« Les sociétés primitives sont des sociétés sans </a:t>
            </a:r>
            <a:r>
              <a:rPr lang="fr-FR" sz="2400" dirty="0">
                <a:ln w="10541" cmpd="sng">
                  <a:noFill/>
                  <a:prstDash val="solid"/>
                </a:ln>
                <a:latin typeface="Rockwell Condensed" pitchFamily="18" charset="0"/>
              </a:rPr>
              <a:t>É</a:t>
            </a:r>
            <a:r>
              <a:rPr lang="fr-FR" sz="2400" dirty="0">
                <a:latin typeface="Rockwell Condensed" pitchFamily="18" charset="0"/>
              </a:rPr>
              <a:t>tat: ce jugement de fait, en lui-même exact, dissimule en vérité une opinion, un jugement de valeur qui grève dès lors la possibilité de constituer une anthropologie politique comme science rigoureuse. Ce qui est énoncé, c’est que les sociétés primitives sont privées de quelque chose – l’</a:t>
            </a:r>
            <a:r>
              <a:rPr lang="fr-FR" sz="2400" b="1" dirty="0">
                <a:ln w="10541" cmpd="sng">
                  <a:solidFill>
                    <a:schemeClr val="tx1"/>
                  </a:solidFill>
                  <a:prstDash val="solid"/>
                </a:ln>
                <a:latin typeface="Rockwell Extra Bold" pitchFamily="18" charset="0"/>
              </a:rPr>
              <a:t> </a:t>
            </a:r>
            <a:r>
              <a:rPr lang="fr-FR" sz="2400" dirty="0">
                <a:ln w="10541" cmpd="sng">
                  <a:noFill/>
                  <a:prstDash val="solid"/>
                </a:ln>
                <a:latin typeface="Rockwell Condensed" pitchFamily="18" charset="0"/>
              </a:rPr>
              <a:t>É</a:t>
            </a:r>
            <a:r>
              <a:rPr lang="fr-FR" sz="2400" dirty="0">
                <a:latin typeface="Rockwell Condensed" pitchFamily="18" charset="0"/>
              </a:rPr>
              <a:t>tat – qui leur est, comme toute autre société – la nôtre par exemple – nécessaire. Ces sociétés sont donc incomplètes, elles ne sont pas tout à fait de vraies sociétés – elles ne sont pas policées – elles subsistent dans l’expérience peut-être douloureuse d’un manque – manque de l’</a:t>
            </a:r>
            <a:r>
              <a:rPr lang="fr-FR" sz="2400" dirty="0">
                <a:ln w="10541" cmpd="sng">
                  <a:noFill/>
                  <a:prstDash val="solid"/>
                </a:ln>
                <a:latin typeface="Rockwell Condensed" pitchFamily="18" charset="0"/>
              </a:rPr>
              <a:t> É</a:t>
            </a:r>
            <a:r>
              <a:rPr lang="fr-FR" sz="2400" dirty="0">
                <a:latin typeface="Rockwell Condensed" pitchFamily="18" charset="0"/>
              </a:rPr>
              <a:t>tat – qu’elles tenteraient, toujours en vain, de combler. »</a:t>
            </a:r>
          </a:p>
        </p:txBody>
      </p:sp>
      <p:sp>
        <p:nvSpPr>
          <p:cNvPr id="5" name="Rectangle 4"/>
          <p:cNvSpPr/>
          <p:nvPr/>
        </p:nvSpPr>
        <p:spPr>
          <a:xfrm>
            <a:off x="533948" y="4836089"/>
            <a:ext cx="4705676" cy="830997"/>
          </a:xfrm>
          <a:prstGeom prst="rect">
            <a:avLst/>
          </a:prstGeom>
        </p:spPr>
        <p:txBody>
          <a:bodyPr wrap="square">
            <a:spAutoFit/>
          </a:bodyPr>
          <a:lstStyle/>
          <a:p>
            <a:r>
              <a:rPr lang="fr-FR" sz="2400" b="1" dirty="0">
                <a:latin typeface="Britannic Bold" pitchFamily="34" charset="0"/>
              </a:rPr>
              <a:t>Pierre </a:t>
            </a:r>
            <a:r>
              <a:rPr lang="fr-FR" sz="2400" b="1" dirty="0" err="1">
                <a:latin typeface="Britannic Bold" pitchFamily="34" charset="0"/>
              </a:rPr>
              <a:t>Clastres</a:t>
            </a:r>
            <a:r>
              <a:rPr lang="fr-FR" sz="2400" b="1" dirty="0">
                <a:latin typeface="Britannic Bold" pitchFamily="34" charset="0"/>
              </a:rPr>
              <a:t> </a:t>
            </a:r>
          </a:p>
          <a:p>
            <a:r>
              <a:rPr lang="fr-FR" sz="2400" b="1" i="1" dirty="0">
                <a:latin typeface="Britannic Bold" pitchFamily="34" charset="0"/>
              </a:rPr>
              <a:t>La société contre l’</a:t>
            </a:r>
            <a:r>
              <a:rPr lang="fr-FR" sz="2400" i="1" dirty="0">
                <a:ln w="10541" cmpd="sng">
                  <a:noFill/>
                  <a:prstDash val="solid"/>
                </a:ln>
                <a:latin typeface="Britannic Bold" pitchFamily="34" charset="0"/>
              </a:rPr>
              <a:t>É</a:t>
            </a:r>
            <a:r>
              <a:rPr lang="fr-FR" sz="2400" b="1" i="1" dirty="0">
                <a:latin typeface="Britannic Bold" pitchFamily="34" charset="0"/>
              </a:rPr>
              <a:t>tat </a:t>
            </a:r>
            <a:r>
              <a:rPr lang="fr-FR" sz="2400" b="1" dirty="0">
                <a:latin typeface="Britannic Bold" pitchFamily="34" charset="0"/>
              </a:rPr>
              <a:t>(1974)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google.fr/url?source=imglanding&amp;ct=img&amp;q=http://www.nndb.com/people/323/000095038/foucault.jpg&amp;sa=X&amp;ei=GyRbVbrhIoq4UZb5gdgP&amp;ved=0CAsQ8wc&amp;usg=AFQjCNGJjqC7OPLIhfLb7CzJdOaIwHobhg"/>
          <p:cNvPicPr>
            <a:picLocks noChangeAspect="1" noChangeArrowheads="1"/>
          </p:cNvPicPr>
          <p:nvPr/>
        </p:nvPicPr>
        <p:blipFill>
          <a:blip r:embed="rId2" cstate="print"/>
          <a:srcRect/>
          <a:stretch>
            <a:fillRect/>
          </a:stretch>
        </p:blipFill>
        <p:spPr bwMode="auto">
          <a:xfrm flipH="1">
            <a:off x="635381" y="1167525"/>
            <a:ext cx="3437982" cy="3719786"/>
          </a:xfrm>
          <a:prstGeom prst="rect">
            <a:avLst/>
          </a:prstGeom>
          <a:ln>
            <a:noFill/>
          </a:ln>
          <a:effectLst>
            <a:outerShdw blurRad="292100" dist="139700" dir="2700000" algn="tl" rotWithShape="0">
              <a:srgbClr val="333333">
                <a:alpha val="65000"/>
              </a:srgbClr>
            </a:outerShdw>
          </a:effectLst>
        </p:spPr>
      </p:pic>
      <p:sp>
        <p:nvSpPr>
          <p:cNvPr id="4" name="Bulle ronde 3"/>
          <p:cNvSpPr/>
          <p:nvPr/>
        </p:nvSpPr>
        <p:spPr>
          <a:xfrm>
            <a:off x="4887312" y="1040524"/>
            <a:ext cx="7028918" cy="4806176"/>
          </a:xfrm>
          <a:prstGeom prst="wedgeEllipseCallout">
            <a:avLst>
              <a:gd name="adj1" fmla="val -82845"/>
              <a:gd name="adj2" fmla="val -25247"/>
            </a:avLst>
          </a:prstGeom>
          <a:gradFill>
            <a:gsLst>
              <a:gs pos="0">
                <a:schemeClr val="accent1">
                  <a:lumMod val="110000"/>
                  <a:satMod val="105000"/>
                  <a:tint val="67000"/>
                  <a:alpha val="2400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lvl="0" algn="ctr"/>
            <a:endParaRPr lang="fr-FR" sz="2800" dirty="0">
              <a:solidFill>
                <a:schemeClr val="tx1"/>
              </a:solidFill>
              <a:latin typeface="Rockwell Condensed" pitchFamily="18" charset="0"/>
              <a:ea typeface="Calibri" pitchFamily="34" charset="0"/>
              <a:cs typeface="Times New Roman" pitchFamily="18" charset="0"/>
            </a:endParaRPr>
          </a:p>
          <a:p>
            <a:pPr lvl="0" algn="ctr"/>
            <a:r>
              <a:rPr lang="fr-FR" sz="2800" dirty="0">
                <a:solidFill>
                  <a:schemeClr val="tx1"/>
                </a:solidFill>
                <a:latin typeface="Rockwell Condensed" pitchFamily="18" charset="0"/>
                <a:ea typeface="Calibri" pitchFamily="34" charset="0"/>
                <a:cs typeface="Times New Roman" pitchFamily="18" charset="0"/>
              </a:rPr>
              <a:t>« Par pouvoir, je ne veux pas dire “le Pouvoir”, comme ensemble d’institutions et d’appareils qui garantissent la sujétion des citoyens dans un État donné (…) Par pouvoir, il me semble qu’il faut entendre la multiplicité des rapports de force qui sont immanents au domaine où ils s’exercent, et sont constitutifs de leur organisation. »</a:t>
            </a:r>
            <a:r>
              <a:rPr lang="fr-FR" sz="2800" dirty="0">
                <a:solidFill>
                  <a:schemeClr val="tx1"/>
                </a:solidFill>
                <a:latin typeface="Rockwell Condensed" pitchFamily="18" charset="0"/>
                <a:cs typeface="Arial" pitchFamily="34" charset="0"/>
              </a:rPr>
              <a:t> </a:t>
            </a:r>
          </a:p>
          <a:p>
            <a:pPr algn="ctr"/>
            <a:endParaRPr lang="fr-FR" sz="2000" dirty="0"/>
          </a:p>
        </p:txBody>
      </p:sp>
      <p:sp>
        <p:nvSpPr>
          <p:cNvPr id="7" name="Rectangle 6"/>
          <p:cNvSpPr/>
          <p:nvPr/>
        </p:nvSpPr>
        <p:spPr>
          <a:xfrm>
            <a:off x="566350" y="196334"/>
            <a:ext cx="7992060" cy="769441"/>
          </a:xfrm>
          <a:prstGeom prst="rect">
            <a:avLst/>
          </a:prstGeom>
        </p:spPr>
        <p:txBody>
          <a:bodyPr wrap="none">
            <a:spAutoFit/>
          </a:bodyPr>
          <a:lstStyle/>
          <a:p>
            <a:r>
              <a:rPr lang="fr-FR" sz="4400" dirty="0">
                <a:ln w="10541" cmpd="sng">
                  <a:noFill/>
                  <a:prstDash val="solid"/>
                </a:ln>
                <a:solidFill>
                  <a:srgbClr val="FF3300"/>
                </a:solidFill>
                <a:latin typeface="Rockwell Condensed" pitchFamily="18" charset="0"/>
              </a:rPr>
              <a:t>L’É</a:t>
            </a:r>
            <a:r>
              <a:rPr lang="fr-FR" sz="4400" dirty="0">
                <a:solidFill>
                  <a:srgbClr val="FF3300"/>
                </a:solidFill>
                <a:latin typeface="Rockwell Condensed" pitchFamily="18" charset="0"/>
              </a:rPr>
              <a:t>tat n’est pas le lieu unique du pouvoir </a:t>
            </a:r>
            <a:endParaRPr lang="fr-FR" sz="4400" dirty="0"/>
          </a:p>
        </p:txBody>
      </p:sp>
      <p:sp>
        <p:nvSpPr>
          <p:cNvPr id="8" name="Rectangle 7"/>
          <p:cNvSpPr/>
          <p:nvPr/>
        </p:nvSpPr>
        <p:spPr>
          <a:xfrm>
            <a:off x="609599" y="4892593"/>
            <a:ext cx="6096000" cy="954107"/>
          </a:xfrm>
          <a:prstGeom prst="rect">
            <a:avLst/>
          </a:prstGeom>
        </p:spPr>
        <p:txBody>
          <a:bodyPr>
            <a:spAutoFit/>
          </a:bodyPr>
          <a:lstStyle/>
          <a:p>
            <a:r>
              <a:rPr lang="fr-FR" sz="2800" b="1" dirty="0">
                <a:latin typeface="Britannic Bold" pitchFamily="34" charset="0"/>
              </a:rPr>
              <a:t>Michel Foucault</a:t>
            </a:r>
          </a:p>
          <a:p>
            <a:r>
              <a:rPr lang="fr-FR" sz="2800" b="1" i="1" dirty="0">
                <a:latin typeface="Britannic Bold" pitchFamily="34" charset="0"/>
              </a:rPr>
              <a:t>La volonté de savoir </a:t>
            </a:r>
            <a:r>
              <a:rPr lang="fr-FR" sz="2800" b="1" dirty="0">
                <a:latin typeface="Britannic Bold" pitchFamily="34" charset="0"/>
              </a:rPr>
              <a:t>(1976)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027" y="216117"/>
            <a:ext cx="10499835" cy="1446550"/>
          </a:xfrm>
          <a:prstGeom prst="rect">
            <a:avLst/>
          </a:prstGeom>
        </p:spPr>
        <p:txBody>
          <a:bodyPr wrap="square">
            <a:spAutoFit/>
          </a:bodyPr>
          <a:lstStyle/>
          <a:p>
            <a:pPr algn="just"/>
            <a:r>
              <a:rPr lang="fr-FR" sz="4400" dirty="0">
                <a:solidFill>
                  <a:srgbClr val="FF3300"/>
                </a:solidFill>
                <a:latin typeface="Rockwell Condensed" pitchFamily="18" charset="0"/>
              </a:rPr>
              <a:t>c. Les dérives possibles de l’</a:t>
            </a:r>
            <a:r>
              <a:rPr lang="fr-FR" sz="4400" dirty="0">
                <a:ln w="10541" cmpd="sng">
                  <a:noFill/>
                  <a:prstDash val="solid"/>
                </a:ln>
                <a:solidFill>
                  <a:srgbClr val="FF3300"/>
                </a:solidFill>
                <a:latin typeface="Rockwell Condensed" pitchFamily="18" charset="0"/>
              </a:rPr>
              <a:t>É</a:t>
            </a:r>
            <a:r>
              <a:rPr lang="fr-FR" sz="4400" dirty="0">
                <a:solidFill>
                  <a:srgbClr val="FF3300"/>
                </a:solidFill>
                <a:latin typeface="Rockwell Condensed" pitchFamily="18" charset="0"/>
              </a:rPr>
              <a:t>tat : l’exemple du totalitarisme</a:t>
            </a:r>
          </a:p>
        </p:txBody>
      </p:sp>
      <p:pic>
        <p:nvPicPr>
          <p:cNvPr id="64514" name="Picture 2" descr="http://www.google.fr/url?source=imglanding&amp;ct=img&amp;q=http://www.actu-philosophia.com/IMG/arton403.jpg&amp;sa=X&amp;ei=cSdbVbvfMYTzUsDsgYgN&amp;ved=0CAsQ8wc&amp;usg=AFQjCNESxG-76wtwVSr_nNpAtJJZMlLyGw"/>
          <p:cNvPicPr>
            <a:picLocks noChangeAspect="1" noChangeArrowheads="1"/>
          </p:cNvPicPr>
          <p:nvPr/>
        </p:nvPicPr>
        <p:blipFill>
          <a:blip r:embed="rId2" cstate="print"/>
          <a:srcRect l="3635" r="7622" b="25877"/>
          <a:stretch>
            <a:fillRect/>
          </a:stretch>
        </p:blipFill>
        <p:spPr bwMode="auto">
          <a:xfrm>
            <a:off x="641131" y="1788446"/>
            <a:ext cx="1713186" cy="2089871"/>
          </a:xfrm>
          <a:prstGeom prst="rect">
            <a:avLst/>
          </a:prstGeom>
          <a:noFill/>
        </p:spPr>
      </p:pic>
      <p:sp>
        <p:nvSpPr>
          <p:cNvPr id="4" name="Rectangle 3"/>
          <p:cNvSpPr/>
          <p:nvPr/>
        </p:nvSpPr>
        <p:spPr>
          <a:xfrm>
            <a:off x="2563772" y="1879274"/>
            <a:ext cx="8297918" cy="954107"/>
          </a:xfrm>
          <a:prstGeom prst="rect">
            <a:avLst/>
          </a:prstGeom>
        </p:spPr>
        <p:txBody>
          <a:bodyPr wrap="square">
            <a:spAutoFit/>
          </a:bodyPr>
          <a:lstStyle/>
          <a:p>
            <a:r>
              <a:rPr lang="fr-FR" sz="2800" b="1" dirty="0">
                <a:latin typeface="Britannic Bold" pitchFamily="34" charset="0"/>
              </a:rPr>
              <a:t>« mobilisation totale » de la société civile au service de l’« </a:t>
            </a:r>
            <a:r>
              <a:rPr lang="fr-FR" sz="2800" b="1" dirty="0">
                <a:ln w="10541" cmpd="sng">
                  <a:noFill/>
                  <a:prstDash val="solid"/>
                </a:ln>
                <a:latin typeface="Britannic Bold" pitchFamily="34" charset="0"/>
              </a:rPr>
              <a:t>É</a:t>
            </a:r>
            <a:r>
              <a:rPr lang="fr-FR" sz="2800" b="1" dirty="0">
                <a:latin typeface="Britannic Bold" pitchFamily="34" charset="0"/>
              </a:rPr>
              <a:t>tat total » </a:t>
            </a:r>
          </a:p>
        </p:txBody>
      </p:sp>
      <p:sp>
        <p:nvSpPr>
          <p:cNvPr id="3" name="Rectangle 2"/>
          <p:cNvSpPr/>
          <p:nvPr/>
        </p:nvSpPr>
        <p:spPr>
          <a:xfrm>
            <a:off x="1189170" y="4222981"/>
            <a:ext cx="9667516" cy="2246769"/>
          </a:xfrm>
          <a:prstGeom prst="rect">
            <a:avLst/>
          </a:prstGeom>
          <a:solidFill>
            <a:schemeClr val="accent1">
              <a:lumMod val="20000"/>
              <a:lumOff val="80000"/>
            </a:schemeClr>
          </a:solidFill>
        </p:spPr>
        <p:txBody>
          <a:bodyPr wrap="square">
            <a:spAutoFit/>
          </a:bodyPr>
          <a:lstStyle/>
          <a:p>
            <a:pPr algn="just"/>
            <a:r>
              <a:rPr lang="fr-FR" sz="2800" dirty="0">
                <a:latin typeface="Aharoni" panose="02010803020104030203" pitchFamily="2" charset="-79"/>
                <a:cs typeface="Aharoni" panose="02010803020104030203" pitchFamily="2" charset="-79"/>
              </a:rPr>
              <a:t>• Il ne faut pas confondre le totalitarisme et le despotisme</a:t>
            </a:r>
          </a:p>
          <a:p>
            <a:pPr algn="just"/>
            <a:r>
              <a:rPr lang="fr-FR" sz="2800" dirty="0">
                <a:latin typeface="Aharoni" panose="02010803020104030203" pitchFamily="2" charset="-79"/>
                <a:cs typeface="Aharoni" panose="02010803020104030203" pitchFamily="2" charset="-79"/>
              </a:rPr>
              <a:t>• Le contraire du totalitarisme ≠ la démocratie mais la pluralité</a:t>
            </a:r>
          </a:p>
          <a:p>
            <a:pPr algn="just"/>
            <a:r>
              <a:rPr lang="fr-FR" sz="2800" dirty="0">
                <a:latin typeface="Aharoni" panose="02010803020104030203" pitchFamily="2" charset="-79"/>
                <a:cs typeface="Aharoni" panose="02010803020104030203" pitchFamily="2" charset="-79"/>
              </a:rPr>
              <a:t>• L’Etat supprime toute forme de vie politique</a:t>
            </a:r>
          </a:p>
        </p:txBody>
      </p:sp>
      <p:sp>
        <p:nvSpPr>
          <p:cNvPr id="5" name="ZoneTexte 4"/>
          <p:cNvSpPr txBox="1"/>
          <p:nvPr/>
        </p:nvSpPr>
        <p:spPr>
          <a:xfrm>
            <a:off x="2563772" y="3355097"/>
            <a:ext cx="7131770" cy="523220"/>
          </a:xfrm>
          <a:prstGeom prst="rect">
            <a:avLst/>
          </a:prstGeom>
          <a:noFill/>
        </p:spPr>
        <p:txBody>
          <a:bodyPr wrap="square" rtlCol="0">
            <a:spAutoFit/>
          </a:bodyPr>
          <a:lstStyle/>
          <a:p>
            <a:r>
              <a:rPr lang="fr-FR" sz="2800" dirty="0">
                <a:latin typeface="Britannic Bold" panose="020B0903060703020204" pitchFamily="34" charset="0"/>
              </a:rPr>
              <a:t>Carl Schmitt (1888-1985)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1307" y="252248"/>
            <a:ext cx="7932808" cy="584775"/>
          </a:xfrm>
          <a:prstGeom prst="rect">
            <a:avLst/>
          </a:prstGeom>
          <a:noFill/>
        </p:spPr>
        <p:txBody>
          <a:bodyPr wrap="square" rtlCol="0">
            <a:spAutoFit/>
          </a:bodyPr>
          <a:lstStyle/>
          <a:p>
            <a:pPr algn="just"/>
            <a:r>
              <a:rPr lang="fr-FR" sz="3200" dirty="0">
                <a:latin typeface="Eras Bold ITC" pitchFamily="34" charset="0"/>
              </a:rPr>
              <a:t>2) Finalité et légitimité de l’</a:t>
            </a:r>
            <a:r>
              <a:rPr lang="fr-FR" sz="3200" b="1" dirty="0">
                <a:latin typeface="Eras Bold ITC" pitchFamily="34" charset="0"/>
              </a:rPr>
              <a:t>É</a:t>
            </a:r>
            <a:r>
              <a:rPr lang="fr-FR" sz="3200" dirty="0">
                <a:latin typeface="Eras Bold ITC" pitchFamily="34" charset="0"/>
              </a:rPr>
              <a:t>tat </a:t>
            </a:r>
          </a:p>
        </p:txBody>
      </p:sp>
      <p:pic>
        <p:nvPicPr>
          <p:cNvPr id="3" name="Image 2"/>
          <p:cNvPicPr>
            <a:picLocks noChangeAspect="1"/>
          </p:cNvPicPr>
          <p:nvPr/>
        </p:nvPicPr>
        <p:blipFill>
          <a:blip r:embed="rId2" cstate="print"/>
          <a:stretch>
            <a:fillRect/>
          </a:stretch>
        </p:blipFill>
        <p:spPr>
          <a:xfrm>
            <a:off x="5690100" y="1011195"/>
            <a:ext cx="5748546" cy="4228463"/>
          </a:xfrm>
          <a:prstGeom prst="rect">
            <a:avLst/>
          </a:prstGeom>
        </p:spPr>
      </p:pic>
      <p:sp>
        <p:nvSpPr>
          <p:cNvPr id="4" name="Rectangle 3"/>
          <p:cNvSpPr/>
          <p:nvPr/>
        </p:nvSpPr>
        <p:spPr>
          <a:xfrm>
            <a:off x="321817" y="2510386"/>
            <a:ext cx="5247664" cy="2862322"/>
          </a:xfrm>
          <a:prstGeom prst="rect">
            <a:avLst/>
          </a:prstGeom>
        </p:spPr>
        <p:txBody>
          <a:bodyPr wrap="square">
            <a:spAutoFit/>
          </a:bodyPr>
          <a:lstStyle/>
          <a:p>
            <a:pPr algn="ctr"/>
            <a:r>
              <a:rPr lang="fr-FR" sz="3600" b="1" dirty="0">
                <a:solidFill>
                  <a:srgbClr val="FF0000"/>
                </a:solidFill>
              </a:rPr>
              <a:t>Instrument d’oppression (ordre social et sécurité) ? </a:t>
            </a:r>
          </a:p>
          <a:p>
            <a:pPr algn="ctr"/>
            <a:endParaRPr lang="fr-FR" sz="3600" b="1" dirty="0">
              <a:solidFill>
                <a:srgbClr val="FF0000"/>
              </a:solidFill>
            </a:endParaRPr>
          </a:p>
          <a:p>
            <a:pPr algn="ctr"/>
            <a:r>
              <a:rPr lang="fr-FR" sz="3600" b="1" dirty="0">
                <a:solidFill>
                  <a:srgbClr val="FF0000"/>
                </a:solidFill>
              </a:rPr>
              <a:t>Ou protection de nos libertés ?</a:t>
            </a:r>
          </a:p>
        </p:txBody>
      </p:sp>
      <p:sp>
        <p:nvSpPr>
          <p:cNvPr id="5" name="Rectangle 4"/>
          <p:cNvSpPr/>
          <p:nvPr/>
        </p:nvSpPr>
        <p:spPr>
          <a:xfrm>
            <a:off x="882368" y="1086705"/>
            <a:ext cx="4231664" cy="1200329"/>
          </a:xfrm>
          <a:prstGeom prst="rect">
            <a:avLst/>
          </a:prstGeom>
        </p:spPr>
        <p:txBody>
          <a:bodyPr wrap="square">
            <a:spAutoFit/>
          </a:bodyPr>
          <a:lstStyle/>
          <a:p>
            <a:pPr algn="ctr"/>
            <a:r>
              <a:rPr lang="fr-FR" sz="3600" b="1" dirty="0">
                <a:solidFill>
                  <a:srgbClr val="FF0000"/>
                </a:solidFill>
              </a:rPr>
              <a:t>Qu’est-ce qui fonde l’État?</a:t>
            </a:r>
          </a:p>
        </p:txBody>
      </p:sp>
    </p:spTree>
    <p:extLst>
      <p:ext uri="{BB962C8B-B14F-4D97-AF65-F5344CB8AC3E}">
        <p14:creationId xmlns="" xmlns:p14="http://schemas.microsoft.com/office/powerpoint/2010/main" val="109290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4285" y="1163864"/>
            <a:ext cx="4405824" cy="4641850"/>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5776687" y="174171"/>
            <a:ext cx="6618514" cy="646331"/>
          </a:xfrm>
          <a:prstGeom prst="rect">
            <a:avLst/>
          </a:prstGeom>
          <a:noFill/>
        </p:spPr>
        <p:txBody>
          <a:bodyPr wrap="square" rtlCol="0">
            <a:spAutoFit/>
          </a:bodyPr>
          <a:lstStyle/>
          <a:p>
            <a:r>
              <a:rPr lang="fr-FR" sz="3600" dirty="0">
                <a:solidFill>
                  <a:srgbClr val="0070C0"/>
                </a:solidFill>
                <a:latin typeface="Britannic Bold" panose="020B0903060703020204" pitchFamily="34" charset="0"/>
              </a:rPr>
              <a:t>La version de Thomas Hobbes</a:t>
            </a:r>
          </a:p>
        </p:txBody>
      </p:sp>
      <p:sp>
        <p:nvSpPr>
          <p:cNvPr id="4" name="ZoneTexte 3"/>
          <p:cNvSpPr txBox="1"/>
          <p:nvPr/>
        </p:nvSpPr>
        <p:spPr>
          <a:xfrm>
            <a:off x="1237711" y="5689601"/>
            <a:ext cx="3018971" cy="923330"/>
          </a:xfrm>
          <a:prstGeom prst="rect">
            <a:avLst/>
          </a:prstGeom>
          <a:noFill/>
        </p:spPr>
        <p:txBody>
          <a:bodyPr wrap="square" rtlCol="0">
            <a:spAutoFit/>
          </a:bodyPr>
          <a:lstStyle/>
          <a:p>
            <a:pPr algn="ctr"/>
            <a:r>
              <a:rPr lang="fr-FR" sz="5400" b="1" dirty="0">
                <a:latin typeface="Aharoni" panose="02010803020104030203" pitchFamily="2" charset="-79"/>
                <a:cs typeface="Aharoni" panose="02010803020104030203" pitchFamily="2" charset="-79"/>
              </a:rPr>
              <a:t>1588-1679</a:t>
            </a:r>
          </a:p>
        </p:txBody>
      </p:sp>
      <p:sp>
        <p:nvSpPr>
          <p:cNvPr id="5" name="ZoneTexte 4"/>
          <p:cNvSpPr txBox="1"/>
          <p:nvPr/>
        </p:nvSpPr>
        <p:spPr>
          <a:xfrm>
            <a:off x="5196114" y="1033236"/>
            <a:ext cx="6342742" cy="1077218"/>
          </a:xfrm>
          <a:prstGeom prst="rect">
            <a:avLst/>
          </a:prstGeom>
          <a:noFill/>
        </p:spPr>
        <p:txBody>
          <a:bodyPr wrap="square" rtlCol="0">
            <a:spAutoFit/>
          </a:bodyPr>
          <a:lstStyle/>
          <a:p>
            <a:pPr algn="just"/>
            <a:r>
              <a:rPr lang="fr-FR" sz="3200" dirty="0">
                <a:latin typeface="Aharoni" panose="02010803020104030203" pitchFamily="2" charset="-79"/>
                <a:cs typeface="Aharoni" panose="02010803020104030203" pitchFamily="2" charset="-79"/>
              </a:rPr>
              <a:t>En réaction au contexte politique de l’époque : </a:t>
            </a:r>
          </a:p>
        </p:txBody>
      </p:sp>
      <p:sp>
        <p:nvSpPr>
          <p:cNvPr id="6" name="ZoneTexte 5"/>
          <p:cNvSpPr txBox="1"/>
          <p:nvPr/>
        </p:nvSpPr>
        <p:spPr>
          <a:xfrm>
            <a:off x="5783942" y="2394857"/>
            <a:ext cx="6103258" cy="954107"/>
          </a:xfrm>
          <a:prstGeom prst="rect">
            <a:avLst/>
          </a:prstGeom>
          <a:noFill/>
        </p:spPr>
        <p:txBody>
          <a:bodyPr wrap="square" rtlCol="0">
            <a:spAutoFit/>
          </a:bodyPr>
          <a:lstStyle/>
          <a:p>
            <a:pPr marL="285750" indent="-285750">
              <a:buFontTx/>
              <a:buChar char="-"/>
            </a:pPr>
            <a:r>
              <a:rPr lang="fr-FR" sz="2800" dirty="0">
                <a:latin typeface="Rockwell" panose="02060603020205020403" pitchFamily="18" charset="0"/>
              </a:rPr>
              <a:t>Guerres civiles en GB (1641-1651)</a:t>
            </a:r>
          </a:p>
          <a:p>
            <a:pPr marL="285750" indent="-285750">
              <a:buFontTx/>
              <a:buChar char="-"/>
            </a:pPr>
            <a:r>
              <a:rPr lang="fr-FR" sz="2800" dirty="0">
                <a:latin typeface="Rockwell" panose="02060603020205020403" pitchFamily="18" charset="0"/>
              </a:rPr>
              <a:t>Insécurité et violence généralisée</a:t>
            </a:r>
          </a:p>
        </p:txBody>
      </p:sp>
      <p:sp>
        <p:nvSpPr>
          <p:cNvPr id="7" name="ZoneTexte 6"/>
          <p:cNvSpPr txBox="1"/>
          <p:nvPr/>
        </p:nvSpPr>
        <p:spPr>
          <a:xfrm>
            <a:off x="5196114" y="3633367"/>
            <a:ext cx="6691086" cy="1077218"/>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Constat anthropologique (réflexion sur la nature humaine) </a:t>
            </a:r>
          </a:p>
        </p:txBody>
      </p:sp>
      <p:sp>
        <p:nvSpPr>
          <p:cNvPr id="9" name="Rectangle 8"/>
          <p:cNvSpPr/>
          <p:nvPr/>
        </p:nvSpPr>
        <p:spPr>
          <a:xfrm>
            <a:off x="5433847" y="5424892"/>
            <a:ext cx="6621517" cy="461665"/>
          </a:xfrm>
          <a:prstGeom prst="rect">
            <a:avLst/>
          </a:prstGeom>
        </p:spPr>
        <p:txBody>
          <a:bodyPr wrap="square">
            <a:spAutoFit/>
          </a:bodyPr>
          <a:lstStyle/>
          <a:p>
            <a:pPr algn="just"/>
            <a:r>
              <a:rPr lang="fr-FR" sz="2400" b="1" dirty="0">
                <a:latin typeface="Arial Narrow" pitchFamily="34" charset="0"/>
              </a:rPr>
              <a:t>- Hypothèse d’un état de nature</a:t>
            </a:r>
            <a:r>
              <a:rPr lang="fr-FR" sz="2400" dirty="0">
                <a:latin typeface="Arial Narrow" pitchFamily="34" charset="0"/>
              </a:rPr>
              <a:t> </a:t>
            </a:r>
          </a:p>
        </p:txBody>
      </p:sp>
      <p:sp>
        <p:nvSpPr>
          <p:cNvPr id="10" name="Rectangle 9"/>
          <p:cNvSpPr/>
          <p:nvPr/>
        </p:nvSpPr>
        <p:spPr>
          <a:xfrm>
            <a:off x="5418083" y="4873098"/>
            <a:ext cx="6621517" cy="461665"/>
          </a:xfrm>
          <a:prstGeom prst="rect">
            <a:avLst/>
          </a:prstGeom>
        </p:spPr>
        <p:txBody>
          <a:bodyPr wrap="square">
            <a:spAutoFit/>
          </a:bodyPr>
          <a:lstStyle/>
          <a:p>
            <a:pPr algn="just"/>
            <a:r>
              <a:rPr lang="fr-FR" sz="2400" b="1" dirty="0">
                <a:latin typeface="Arial Narrow" pitchFamily="34" charset="0"/>
              </a:rPr>
              <a:t>- « L’homme est un loup pour l’homme »</a:t>
            </a:r>
            <a:endParaRPr lang="fr-FR" sz="2400" dirty="0">
              <a:latin typeface="Arial Narrow" pitchFamily="34" charset="0"/>
            </a:endParaRPr>
          </a:p>
        </p:txBody>
      </p:sp>
    </p:spTree>
    <p:extLst>
      <p:ext uri="{BB962C8B-B14F-4D97-AF65-F5344CB8AC3E}">
        <p14:creationId xmlns="" xmlns:p14="http://schemas.microsoft.com/office/powerpoint/2010/main" val="75388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593520"/>
            <a:ext cx="4047642" cy="4264480"/>
          </a:xfrm>
          <a:prstGeom prst="rect">
            <a:avLst/>
          </a:prstGeom>
          <a:ln>
            <a:noFill/>
          </a:ln>
          <a:effectLst>
            <a:softEdge rad="112500"/>
          </a:effectLst>
        </p:spPr>
      </p:pic>
      <p:sp>
        <p:nvSpPr>
          <p:cNvPr id="3" name="ZoneTexte 2"/>
          <p:cNvSpPr txBox="1"/>
          <p:nvPr/>
        </p:nvSpPr>
        <p:spPr>
          <a:xfrm>
            <a:off x="508000" y="348343"/>
            <a:ext cx="7678057" cy="523220"/>
          </a:xfrm>
          <a:prstGeom prst="rect">
            <a:avLst/>
          </a:prstGeom>
          <a:noFill/>
        </p:spPr>
        <p:txBody>
          <a:bodyPr wrap="square" rtlCol="0">
            <a:spAutoFit/>
          </a:bodyPr>
          <a:lstStyle/>
          <a:p>
            <a:r>
              <a:rPr lang="fr-FR" sz="2800" dirty="0">
                <a:latin typeface="Calibri" panose="020F0502020204030204" pitchFamily="34" charset="0"/>
              </a:rPr>
              <a:t>▪ </a:t>
            </a:r>
            <a:r>
              <a:rPr lang="fr-FR" sz="2800" dirty="0">
                <a:latin typeface="Britannic Bold" panose="020B0903060703020204" pitchFamily="34" charset="0"/>
              </a:rPr>
              <a:t>Le </a:t>
            </a:r>
            <a:r>
              <a:rPr lang="fr-FR" sz="2800" dirty="0">
                <a:solidFill>
                  <a:srgbClr val="0070C0"/>
                </a:solidFill>
                <a:latin typeface="Britannic Bold" panose="020B0903060703020204" pitchFamily="34" charset="0"/>
              </a:rPr>
              <a:t>droit naturel </a:t>
            </a:r>
            <a:r>
              <a:rPr lang="fr-FR" sz="2800" dirty="0">
                <a:latin typeface="Britannic Bold" panose="020B0903060703020204" pitchFamily="34" charset="0"/>
              </a:rPr>
              <a:t>selon Hobbes </a:t>
            </a:r>
          </a:p>
        </p:txBody>
      </p:sp>
      <p:sp>
        <p:nvSpPr>
          <p:cNvPr id="5" name="Rectangle à coins arrondis 4"/>
          <p:cNvSpPr/>
          <p:nvPr/>
        </p:nvSpPr>
        <p:spPr>
          <a:xfrm>
            <a:off x="4194627" y="2593520"/>
            <a:ext cx="7736115" cy="4010480"/>
          </a:xfrm>
          <a:prstGeom prst="wedgeRoundRectCallout">
            <a:avLst>
              <a:gd name="adj1" fmla="val -67589"/>
              <a:gd name="adj2" fmla="val 19963"/>
              <a:gd name="adj3" fmla="val 16667"/>
            </a:avLst>
          </a:prstGeom>
          <a:gradFill>
            <a:gsLst>
              <a:gs pos="0">
                <a:schemeClr val="accent1">
                  <a:lumMod val="110000"/>
                  <a:satMod val="105000"/>
                  <a:tint val="67000"/>
                  <a:alpha val="0"/>
                </a:schemeClr>
              </a:gs>
              <a:gs pos="50000">
                <a:schemeClr val="accent1">
                  <a:lumMod val="105000"/>
                  <a:satMod val="103000"/>
                  <a:tint val="73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just"/>
            <a:r>
              <a:rPr lang="fr-FR" sz="2800" dirty="0">
                <a:solidFill>
                  <a:schemeClr val="tx1"/>
                </a:solidFill>
                <a:latin typeface="Rockwell" panose="02060603020205020403" pitchFamily="18" charset="0"/>
              </a:rPr>
              <a:t>Le DROIT DE NATURE, que les auteurs nomment couramment </a:t>
            </a:r>
            <a:r>
              <a:rPr lang="fr-FR" sz="2800" i="1" dirty="0">
                <a:solidFill>
                  <a:schemeClr val="tx1"/>
                </a:solidFill>
                <a:latin typeface="Rockwell" panose="02060603020205020403" pitchFamily="18" charset="0"/>
              </a:rPr>
              <a:t>jus </a:t>
            </a:r>
            <a:r>
              <a:rPr lang="fr-FR" sz="2800" i="1" dirty="0" err="1">
                <a:solidFill>
                  <a:schemeClr val="tx1"/>
                </a:solidFill>
                <a:latin typeface="Rockwell" panose="02060603020205020403" pitchFamily="18" charset="0"/>
              </a:rPr>
              <a:t>naturale</a:t>
            </a:r>
            <a:r>
              <a:rPr lang="fr-FR" sz="2800" dirty="0">
                <a:solidFill>
                  <a:schemeClr val="tx1"/>
                </a:solidFill>
                <a:latin typeface="Rockwell" panose="02060603020205020403" pitchFamily="18" charset="0"/>
              </a:rPr>
              <a:t>, est la liberté que chaque homme a d’user de son propre pouvoir pour la préservation de sa propre nature, c’est-à-dire de sa propre vie; et, par conséquent, de faire tout ce qu’il concevra, selon son jugement et sa raison propres, être le meilleur moyen pour cela.</a:t>
            </a:r>
          </a:p>
        </p:txBody>
      </p:sp>
      <p:sp>
        <p:nvSpPr>
          <p:cNvPr id="6" name="ZoneTexte 5"/>
          <p:cNvSpPr txBox="1"/>
          <p:nvPr/>
        </p:nvSpPr>
        <p:spPr>
          <a:xfrm>
            <a:off x="283780" y="1078811"/>
            <a:ext cx="11908220" cy="584775"/>
          </a:xfrm>
          <a:prstGeom prst="rect">
            <a:avLst/>
          </a:prstGeom>
          <a:noFill/>
        </p:spPr>
        <p:txBody>
          <a:bodyPr wrap="square" rtlCol="0">
            <a:spAutoFit/>
          </a:bodyPr>
          <a:lstStyle/>
          <a:p>
            <a:pPr algn="just"/>
            <a:r>
              <a:rPr lang="fr-FR" sz="3200" b="1" dirty="0">
                <a:solidFill>
                  <a:srgbClr val="0070C0"/>
                </a:solidFill>
                <a:latin typeface="Rockwell Condensed" pitchFamily="18" charset="0"/>
              </a:rPr>
              <a:t>Liberté</a:t>
            </a:r>
            <a:r>
              <a:rPr lang="fr-FR" sz="3200" dirty="0">
                <a:latin typeface="Rockwell Condensed" pitchFamily="18" charset="0"/>
              </a:rPr>
              <a:t> qui devient un </a:t>
            </a:r>
            <a:r>
              <a:rPr lang="fr-FR" sz="3200" b="1" dirty="0">
                <a:solidFill>
                  <a:srgbClr val="00B050"/>
                </a:solidFill>
                <a:latin typeface="Rockwell Condensed" pitchFamily="18" charset="0"/>
              </a:rPr>
              <a:t>droit</a:t>
            </a:r>
            <a:r>
              <a:rPr lang="fr-FR" sz="3200" dirty="0">
                <a:latin typeface="Rockwell Condensed" pitchFamily="18" charset="0"/>
              </a:rPr>
              <a:t> par l’ajout d’une fin particulière (= </a:t>
            </a:r>
            <a:r>
              <a:rPr lang="fr-FR" sz="3200" dirty="0" err="1">
                <a:latin typeface="Rockwell Condensed" pitchFamily="18" charset="0"/>
              </a:rPr>
              <a:t>auto-conservation</a:t>
            </a:r>
            <a:r>
              <a:rPr lang="fr-FR" sz="3200" dirty="0">
                <a:latin typeface="Rockwell Condensed" pitchFamily="18" charset="0"/>
              </a:rPr>
              <a:t>)</a:t>
            </a:r>
          </a:p>
        </p:txBody>
      </p:sp>
      <p:sp>
        <p:nvSpPr>
          <p:cNvPr id="7" name="ZoneTexte 6"/>
          <p:cNvSpPr txBox="1"/>
          <p:nvPr/>
        </p:nvSpPr>
        <p:spPr>
          <a:xfrm>
            <a:off x="0" y="1765737"/>
            <a:ext cx="11803117" cy="523220"/>
          </a:xfrm>
          <a:prstGeom prst="rect">
            <a:avLst/>
          </a:prstGeom>
          <a:noFill/>
        </p:spPr>
        <p:txBody>
          <a:bodyPr wrap="square" rtlCol="0">
            <a:spAutoFit/>
          </a:bodyPr>
          <a:lstStyle/>
          <a:p>
            <a:pPr algn="ctr"/>
            <a:r>
              <a:rPr lang="fr-FR" sz="2800" dirty="0">
                <a:latin typeface="Arial Narrow" pitchFamily="34" charset="0"/>
                <a:cs typeface="Aharoni" pitchFamily="2" charset="-79"/>
              </a:rPr>
              <a:t>On a le droit de faire tout ce qu’on veut tant que ça vise notre survie</a:t>
            </a:r>
          </a:p>
        </p:txBody>
      </p:sp>
    </p:spTree>
    <p:extLst>
      <p:ext uri="{BB962C8B-B14F-4D97-AF65-F5344CB8AC3E}">
        <p14:creationId xmlns="" xmlns:p14="http://schemas.microsoft.com/office/powerpoint/2010/main" val="24926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1" y="126125"/>
            <a:ext cx="11582399" cy="523220"/>
          </a:xfrm>
          <a:prstGeom prst="rect">
            <a:avLst/>
          </a:prstGeom>
          <a:noFill/>
        </p:spPr>
        <p:txBody>
          <a:bodyPr wrap="square" rtlCol="0">
            <a:spAutoFit/>
          </a:bodyPr>
          <a:lstStyle/>
          <a:p>
            <a:r>
              <a:rPr lang="fr-FR" sz="2800" dirty="0">
                <a:solidFill>
                  <a:srgbClr val="C00000"/>
                </a:solidFill>
                <a:latin typeface="Rockwell Extra Bold" pitchFamily="18" charset="0"/>
              </a:rPr>
              <a:t>Problème : incompatibilité des « droits » de chacun</a:t>
            </a:r>
          </a:p>
        </p:txBody>
      </p:sp>
      <p:sp>
        <p:nvSpPr>
          <p:cNvPr id="3" name="ZoneTexte 2"/>
          <p:cNvSpPr txBox="1"/>
          <p:nvPr/>
        </p:nvSpPr>
        <p:spPr>
          <a:xfrm>
            <a:off x="1266496" y="746235"/>
            <a:ext cx="9659009" cy="584775"/>
          </a:xfrm>
          <a:prstGeom prst="rect">
            <a:avLst/>
          </a:prstGeom>
          <a:noFill/>
        </p:spPr>
        <p:txBody>
          <a:bodyPr wrap="square" rtlCol="0">
            <a:spAutoFit/>
          </a:bodyPr>
          <a:lstStyle/>
          <a:p>
            <a:r>
              <a:rPr lang="fr-FR" sz="3200" dirty="0">
                <a:latin typeface="Rockwell Condensed" pitchFamily="18" charset="0"/>
              </a:rPr>
              <a:t>Méfiance généralisée → violence nécessaire = agression préventive </a:t>
            </a:r>
          </a:p>
        </p:txBody>
      </p:sp>
      <p:sp>
        <p:nvSpPr>
          <p:cNvPr id="5" name="Rectangle 4"/>
          <p:cNvSpPr/>
          <p:nvPr/>
        </p:nvSpPr>
        <p:spPr>
          <a:xfrm>
            <a:off x="714704" y="1390842"/>
            <a:ext cx="10972800" cy="5293757"/>
          </a:xfrm>
          <a:prstGeom prst="rect">
            <a:avLst/>
          </a:prstGeom>
          <a:solidFill>
            <a:schemeClr val="accent1">
              <a:lumMod val="20000"/>
              <a:lumOff val="80000"/>
            </a:schemeClr>
          </a:solidFill>
        </p:spPr>
        <p:txBody>
          <a:bodyPr wrap="square">
            <a:spAutoFit/>
          </a:bodyPr>
          <a:lstStyle/>
          <a:p>
            <a:pPr algn="just"/>
            <a:r>
              <a:rPr lang="fr-FR" sz="2600" dirty="0">
                <a:latin typeface="Arial Narrow" pitchFamily="34" charset="0"/>
              </a:rPr>
              <a:t>« …si deux hommes désirent la même chose, dont ils ne peuvent cependant jouir tous les deux, ils deviennent ennemis; et, pour atteindre leur but (principalement leur propre conservation, et quelquefois le seul plaisir qu'ils savourent), ils s'efforcent de se détruire ou de subjuguer l'un l'autre. Et de là vient que, là où un envahisseur n'a plus à craindre que la puissance individuelle d'un autre homme, si quelqu'un plante, sème, construit, ou possède un endroit commode, on peut s'attendre à ce que d'autres, probablement, arrivent, s'étant préparés en unissant leurs forces, pour le déposséder et le priver, non seulement du fruit de son travail, mais aussi de sa vie ou de sa liberté. Et l'envahisseur, à son tour, est exposé au même danger venant d'un autre. Et de cette défiance de l'un envers l'autre, [il résulte qu'] il n'existe aucun moyen pour un homme de se mettre en sécurité aussi raisonnable que d'anticiper, c'est-à-dire de se rendre maître, par la force ou la ruse de la personne du plus grand nombre possible d'hommes, jusqu'à ce qu'il ne voit plus une autre puissance assez importante pour le mettre en danger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stretch>
            <a:fillRect/>
          </a:stretch>
        </p:blipFill>
        <p:spPr>
          <a:xfrm>
            <a:off x="9934329" y="340762"/>
            <a:ext cx="1923470" cy="2282083"/>
          </a:xfrm>
          <a:prstGeom prst="rect">
            <a:avLst/>
          </a:prstGeom>
        </p:spPr>
      </p:pic>
      <p:sp>
        <p:nvSpPr>
          <p:cNvPr id="4" name="Rectangle 3"/>
          <p:cNvSpPr/>
          <p:nvPr/>
        </p:nvSpPr>
        <p:spPr>
          <a:xfrm>
            <a:off x="3491243" y="1422317"/>
            <a:ext cx="6007700" cy="954107"/>
          </a:xfrm>
          <a:prstGeom prst="rect">
            <a:avLst/>
          </a:prstGeom>
          <a:solidFill>
            <a:srgbClr val="FFC000"/>
          </a:solidFill>
        </p:spPr>
        <p:txBody>
          <a:bodyPr wrap="square">
            <a:spAutoFit/>
          </a:bodyPr>
          <a:lstStyle/>
          <a:p>
            <a:pPr algn="ctr"/>
            <a:r>
              <a:rPr lang="fr-FR" sz="2800" b="1" dirty="0">
                <a:latin typeface="Eras Demi ITC" panose="020B0805030504020804" pitchFamily="34" charset="0"/>
              </a:rPr>
              <a:t>L’homme est un « animal politique »</a:t>
            </a:r>
            <a:endParaRPr lang="fr-FR" sz="2800" dirty="0">
              <a:latin typeface="Eras Demi ITC" panose="020B0805030504020804" pitchFamily="34" charset="0"/>
            </a:endParaRPr>
          </a:p>
        </p:txBody>
      </p:sp>
      <p:sp>
        <p:nvSpPr>
          <p:cNvPr id="6" name="ZoneTexte 5"/>
          <p:cNvSpPr txBox="1"/>
          <p:nvPr/>
        </p:nvSpPr>
        <p:spPr>
          <a:xfrm>
            <a:off x="0" y="1590880"/>
            <a:ext cx="3491243" cy="707886"/>
          </a:xfrm>
          <a:prstGeom prst="rect">
            <a:avLst/>
          </a:prstGeom>
          <a:noFill/>
        </p:spPr>
        <p:txBody>
          <a:bodyPr wrap="square" rtlCol="0">
            <a:spAutoFit/>
          </a:bodyPr>
          <a:lstStyle/>
          <a:p>
            <a:pPr algn="ctr"/>
            <a:r>
              <a:rPr lang="fr-FR" sz="2000" dirty="0">
                <a:solidFill>
                  <a:srgbClr val="002060"/>
                </a:solidFill>
                <a:latin typeface="Eras Demi ITC" panose="020B0805030504020804" pitchFamily="34" charset="0"/>
              </a:rPr>
              <a:t>Thèse (définition de l’homme)</a:t>
            </a:r>
            <a:endParaRPr lang="fr-FR" dirty="0">
              <a:solidFill>
                <a:srgbClr val="002060"/>
              </a:solidFill>
              <a:latin typeface="Eras Demi ITC" panose="020B0805030504020804" pitchFamily="34" charset="0"/>
            </a:endParaRPr>
          </a:p>
        </p:txBody>
      </p:sp>
      <p:sp>
        <p:nvSpPr>
          <p:cNvPr id="7" name="Rectangle 6"/>
          <p:cNvSpPr/>
          <p:nvPr/>
        </p:nvSpPr>
        <p:spPr>
          <a:xfrm>
            <a:off x="3100231" y="3011262"/>
            <a:ext cx="8757568" cy="954107"/>
          </a:xfrm>
          <a:prstGeom prst="rect">
            <a:avLst/>
          </a:prstGeom>
          <a:solidFill>
            <a:srgbClr val="FFC000"/>
          </a:solidFill>
        </p:spPr>
        <p:txBody>
          <a:bodyPr wrap="square">
            <a:spAutoFit/>
          </a:bodyPr>
          <a:lstStyle/>
          <a:p>
            <a:pPr algn="ctr"/>
            <a:r>
              <a:rPr lang="fr-FR" sz="2800" b="1" dirty="0">
                <a:latin typeface="Eras Demi ITC" panose="020B0805030504020804" pitchFamily="34" charset="0"/>
              </a:rPr>
              <a:t>L’homme vivant volontairement hors de la société n’est pas un homme</a:t>
            </a:r>
            <a:endParaRPr lang="fr-FR" sz="2800" dirty="0">
              <a:latin typeface="Eras Demi ITC" panose="020B0805030504020804" pitchFamily="34" charset="0"/>
            </a:endParaRPr>
          </a:p>
        </p:txBody>
      </p:sp>
      <p:sp>
        <p:nvSpPr>
          <p:cNvPr id="8" name="ZoneTexte 7"/>
          <p:cNvSpPr txBox="1"/>
          <p:nvPr/>
        </p:nvSpPr>
        <p:spPr>
          <a:xfrm>
            <a:off x="109245" y="3134372"/>
            <a:ext cx="2815545" cy="707886"/>
          </a:xfrm>
          <a:prstGeom prst="rect">
            <a:avLst/>
          </a:prstGeom>
          <a:noFill/>
        </p:spPr>
        <p:txBody>
          <a:bodyPr wrap="square" rtlCol="0">
            <a:spAutoFit/>
          </a:bodyPr>
          <a:lstStyle/>
          <a:p>
            <a:pPr algn="ctr"/>
            <a:r>
              <a:rPr lang="fr-FR" sz="2000" dirty="0">
                <a:solidFill>
                  <a:srgbClr val="002060"/>
                </a:solidFill>
                <a:latin typeface="Eras Demi ITC" panose="020B0805030504020804" pitchFamily="34" charset="0"/>
              </a:rPr>
              <a:t>Conséquence de cette thèse</a:t>
            </a:r>
            <a:endParaRPr lang="fr-FR" dirty="0">
              <a:solidFill>
                <a:srgbClr val="002060"/>
              </a:solidFill>
              <a:latin typeface="Eras Demi ITC" panose="020B0805030504020804" pitchFamily="34" charset="0"/>
            </a:endParaRPr>
          </a:p>
        </p:txBody>
      </p:sp>
      <p:sp>
        <p:nvSpPr>
          <p:cNvPr id="9" name="ZoneTexte 8"/>
          <p:cNvSpPr txBox="1"/>
          <p:nvPr/>
        </p:nvSpPr>
        <p:spPr>
          <a:xfrm>
            <a:off x="222900" y="4797452"/>
            <a:ext cx="2588234" cy="707886"/>
          </a:xfrm>
          <a:prstGeom prst="rect">
            <a:avLst/>
          </a:prstGeom>
          <a:noFill/>
        </p:spPr>
        <p:txBody>
          <a:bodyPr wrap="square" rtlCol="0">
            <a:spAutoFit/>
          </a:bodyPr>
          <a:lstStyle/>
          <a:p>
            <a:pPr algn="ctr"/>
            <a:r>
              <a:rPr lang="fr-FR" sz="2000" dirty="0">
                <a:solidFill>
                  <a:srgbClr val="002060"/>
                </a:solidFill>
                <a:latin typeface="Eras Demi ITC" panose="020B0805030504020804" pitchFamily="34" charset="0"/>
              </a:rPr>
              <a:t>Fondement de cette thèse</a:t>
            </a:r>
            <a:endParaRPr lang="fr-FR" dirty="0">
              <a:solidFill>
                <a:srgbClr val="002060"/>
              </a:solidFill>
              <a:latin typeface="Eras Demi ITC" panose="020B0805030504020804" pitchFamily="34" charset="0"/>
            </a:endParaRPr>
          </a:p>
        </p:txBody>
      </p:sp>
      <p:sp>
        <p:nvSpPr>
          <p:cNvPr id="10" name="Rectangle 9"/>
          <p:cNvSpPr/>
          <p:nvPr/>
        </p:nvSpPr>
        <p:spPr>
          <a:xfrm>
            <a:off x="3100231" y="4674342"/>
            <a:ext cx="8757568" cy="954107"/>
          </a:xfrm>
          <a:prstGeom prst="rect">
            <a:avLst/>
          </a:prstGeom>
          <a:solidFill>
            <a:srgbClr val="FFC000"/>
          </a:solidFill>
        </p:spPr>
        <p:txBody>
          <a:bodyPr wrap="square">
            <a:spAutoFit/>
          </a:bodyPr>
          <a:lstStyle/>
          <a:p>
            <a:pPr algn="ctr"/>
            <a:r>
              <a:rPr lang="fr-FR" sz="2800" b="1" dirty="0">
                <a:latin typeface="Eras Demi ITC" panose="020B0805030504020804" pitchFamily="34" charset="0"/>
              </a:rPr>
              <a:t>Si, parmi tous les animaux, l’homme est le seul être politique c’est parce qu’il possède la parole (</a:t>
            </a:r>
            <a:r>
              <a:rPr lang="fr-FR" sz="2800" b="1" i="1" dirty="0">
                <a:latin typeface="Eras Demi ITC" panose="020B0805030504020804" pitchFamily="34" charset="0"/>
              </a:rPr>
              <a:t>logos</a:t>
            </a:r>
            <a:r>
              <a:rPr lang="fr-FR" sz="2800" b="1" dirty="0">
                <a:latin typeface="Eras Demi ITC" panose="020B0805030504020804" pitchFamily="34" charset="0"/>
              </a:rPr>
              <a:t>)</a:t>
            </a:r>
            <a:endParaRPr lang="fr-FR" sz="2800" dirty="0">
              <a:latin typeface="Eras Demi ITC" panose="020B0805030504020804" pitchFamily="34" charset="0"/>
            </a:endParaRPr>
          </a:p>
        </p:txBody>
      </p:sp>
      <p:sp>
        <p:nvSpPr>
          <p:cNvPr id="11" name="ZoneTexte 10"/>
          <p:cNvSpPr txBox="1"/>
          <p:nvPr/>
        </p:nvSpPr>
        <p:spPr>
          <a:xfrm rot="21032336">
            <a:off x="343501" y="-189659"/>
            <a:ext cx="6629400" cy="1107996"/>
          </a:xfrm>
          <a:prstGeom prst="rect">
            <a:avLst/>
          </a:prstGeom>
          <a:noFill/>
        </p:spPr>
        <p:txBody>
          <a:bodyPr wrap="square" rtlCol="0">
            <a:spAutoFit/>
          </a:bodyPr>
          <a:lstStyle/>
          <a:p>
            <a:r>
              <a:rPr lang="fr-FR" sz="6600" b="1" dirty="0">
                <a:solidFill>
                  <a:srgbClr val="C00000"/>
                </a:solidFill>
                <a:latin typeface="Freestyle Script" panose="030804020302050B0404" pitchFamily="66" charset="0"/>
              </a:rPr>
              <a:t>Rappel</a:t>
            </a:r>
          </a:p>
        </p:txBody>
      </p:sp>
    </p:spTree>
    <p:extLst>
      <p:ext uri="{BB962C8B-B14F-4D97-AF65-F5344CB8AC3E}">
        <p14:creationId xmlns="" xmlns:p14="http://schemas.microsoft.com/office/powerpoint/2010/main" val="364915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P spid="9"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1131" y="493986"/>
            <a:ext cx="10962289" cy="584775"/>
          </a:xfrm>
          <a:prstGeom prst="rect">
            <a:avLst/>
          </a:prstGeom>
          <a:noFill/>
        </p:spPr>
        <p:txBody>
          <a:bodyPr wrap="square" rtlCol="0">
            <a:spAutoFit/>
          </a:bodyPr>
          <a:lstStyle/>
          <a:p>
            <a:r>
              <a:rPr lang="fr-FR" sz="3200" dirty="0">
                <a:latin typeface="Rockwell Condensed" pitchFamily="18" charset="0"/>
              </a:rPr>
              <a:t>État de nature </a:t>
            </a:r>
            <a:r>
              <a:rPr lang="fr-FR" sz="3200" dirty="0">
                <a:latin typeface="Times New Roman"/>
                <a:cs typeface="Times New Roman"/>
              </a:rPr>
              <a:t>→ </a:t>
            </a:r>
            <a:r>
              <a:rPr lang="fr-FR" sz="3200" dirty="0">
                <a:latin typeface="Rockwell Condensed" pitchFamily="18" charset="0"/>
                <a:cs typeface="Times New Roman"/>
              </a:rPr>
              <a:t>« état de guerre de tous contre tous »</a:t>
            </a:r>
            <a:endParaRPr lang="fr-FR" sz="3200" dirty="0">
              <a:latin typeface="Rockwell Condensed" pitchFamily="18" charset="0"/>
            </a:endParaRP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5483" y="1198179"/>
            <a:ext cx="2785864" cy="2935106"/>
          </a:xfrm>
          <a:prstGeom prst="rect">
            <a:avLst/>
          </a:prstGeom>
          <a:ln>
            <a:noFill/>
          </a:ln>
          <a:effectLst>
            <a:softEdge rad="112500"/>
          </a:effectLst>
        </p:spPr>
      </p:pic>
      <p:sp>
        <p:nvSpPr>
          <p:cNvPr id="4" name="Bulle ronde 3"/>
          <p:cNvSpPr/>
          <p:nvPr/>
        </p:nvSpPr>
        <p:spPr>
          <a:xfrm>
            <a:off x="3941381" y="1187669"/>
            <a:ext cx="6779171" cy="3584030"/>
          </a:xfrm>
          <a:prstGeom prst="wedgeEllipseCallout">
            <a:avLst>
              <a:gd name="adj1" fmla="val -68502"/>
              <a:gd name="adj2" fmla="val 1973"/>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latin typeface="Arial Narrow" pitchFamily="34" charset="0"/>
              </a:rPr>
              <a:t>« Nous trouvons dans la nature humaine </a:t>
            </a:r>
            <a:r>
              <a:rPr lang="fr-FR" sz="2400" b="1" dirty="0">
                <a:solidFill>
                  <a:schemeClr val="tx1"/>
                </a:solidFill>
                <a:latin typeface="Arial Narrow" pitchFamily="34" charset="0"/>
              </a:rPr>
              <a:t>trois principales causes de querelle</a:t>
            </a:r>
            <a:r>
              <a:rPr lang="fr-FR" sz="2400" dirty="0">
                <a:solidFill>
                  <a:schemeClr val="tx1"/>
                </a:solidFill>
                <a:latin typeface="Arial Narrow" pitchFamily="34" charset="0"/>
              </a:rPr>
              <a:t> : premièrement, la </a:t>
            </a:r>
            <a:r>
              <a:rPr lang="fr-FR" sz="2400" i="1" dirty="0">
                <a:solidFill>
                  <a:schemeClr val="tx1"/>
                </a:solidFill>
                <a:latin typeface="Arial Narrow" pitchFamily="34" charset="0"/>
              </a:rPr>
              <a:t>rivalité</a:t>
            </a:r>
            <a:r>
              <a:rPr lang="fr-FR" sz="2400" dirty="0">
                <a:solidFill>
                  <a:schemeClr val="tx1"/>
                </a:solidFill>
                <a:latin typeface="Arial Narrow" pitchFamily="34" charset="0"/>
              </a:rPr>
              <a:t>; deuxièmement, la </a:t>
            </a:r>
            <a:r>
              <a:rPr lang="fr-FR" sz="2400" i="1" dirty="0">
                <a:solidFill>
                  <a:schemeClr val="tx1"/>
                </a:solidFill>
                <a:latin typeface="Arial Narrow" pitchFamily="34" charset="0"/>
              </a:rPr>
              <a:t>méfiance</a:t>
            </a:r>
            <a:r>
              <a:rPr lang="fr-FR" sz="2400" dirty="0">
                <a:solidFill>
                  <a:schemeClr val="tx1"/>
                </a:solidFill>
                <a:latin typeface="Arial Narrow" pitchFamily="34" charset="0"/>
              </a:rPr>
              <a:t>; et troisièmement la </a:t>
            </a:r>
            <a:r>
              <a:rPr lang="fr-FR" sz="2400" i="1" dirty="0">
                <a:solidFill>
                  <a:schemeClr val="tx1"/>
                </a:solidFill>
                <a:latin typeface="Arial Narrow" pitchFamily="34" charset="0"/>
              </a:rPr>
              <a:t>fierté</a:t>
            </a:r>
            <a:r>
              <a:rPr lang="fr-FR" sz="2400" dirty="0">
                <a:solidFill>
                  <a:schemeClr val="tx1"/>
                </a:solidFill>
                <a:latin typeface="Arial Narrow" pitchFamily="34" charset="0"/>
              </a:rPr>
              <a:t>. La première fait que les hommes attaquent pour le gain, la seconde pour la sécurité, et la troisième pour la réputation. » </a:t>
            </a:r>
          </a:p>
          <a:p>
            <a:pPr algn="ctr"/>
            <a:endParaRPr lang="fr-FR" dirty="0">
              <a:solidFill>
                <a:schemeClr val="tx1"/>
              </a:solidFill>
            </a:endParaRPr>
          </a:p>
        </p:txBody>
      </p:sp>
      <p:sp>
        <p:nvSpPr>
          <p:cNvPr id="5" name="ZoneTexte 4"/>
          <p:cNvSpPr txBox="1"/>
          <p:nvPr/>
        </p:nvSpPr>
        <p:spPr>
          <a:xfrm>
            <a:off x="9270124" y="515008"/>
            <a:ext cx="2343808" cy="954107"/>
          </a:xfrm>
          <a:prstGeom prst="rect">
            <a:avLst/>
          </a:prstGeom>
          <a:noFill/>
        </p:spPr>
        <p:txBody>
          <a:bodyPr wrap="square" rtlCol="0">
            <a:spAutoFit/>
          </a:bodyPr>
          <a:lstStyle/>
          <a:p>
            <a:pPr algn="ctr"/>
            <a:r>
              <a:rPr lang="fr-FR" sz="2800" b="1" dirty="0">
                <a:solidFill>
                  <a:srgbClr val="FF0000"/>
                </a:solidFill>
              </a:rPr>
              <a:t>Causes de cet état ? </a:t>
            </a:r>
          </a:p>
        </p:txBody>
      </p:sp>
      <p:sp>
        <p:nvSpPr>
          <p:cNvPr id="6" name="ZoneTexte 5"/>
          <p:cNvSpPr txBox="1"/>
          <p:nvPr/>
        </p:nvSpPr>
        <p:spPr>
          <a:xfrm>
            <a:off x="756746" y="4372303"/>
            <a:ext cx="10804634" cy="461665"/>
          </a:xfrm>
          <a:prstGeom prst="rect">
            <a:avLst/>
          </a:prstGeom>
          <a:noFill/>
        </p:spPr>
        <p:txBody>
          <a:bodyPr wrap="square" rtlCol="0">
            <a:spAutoFit/>
          </a:bodyPr>
          <a:lstStyle/>
          <a:p>
            <a:r>
              <a:rPr lang="fr-FR" sz="2400" b="1" dirty="0">
                <a:latin typeface="Arial Narrow" pitchFamily="34" charset="0"/>
              </a:rPr>
              <a:t>Dernière cause </a:t>
            </a:r>
            <a:r>
              <a:rPr lang="fr-FR" sz="2400" dirty="0">
                <a:latin typeface="Arial Narrow" pitchFamily="34" charset="0"/>
              </a:rPr>
              <a:t>que Hobbes mentionne : </a:t>
            </a:r>
          </a:p>
        </p:txBody>
      </p:sp>
      <p:sp>
        <p:nvSpPr>
          <p:cNvPr id="7" name="ZoneTexte 6"/>
          <p:cNvSpPr txBox="1"/>
          <p:nvPr/>
        </p:nvSpPr>
        <p:spPr>
          <a:xfrm>
            <a:off x="1513490" y="5055476"/>
            <a:ext cx="9459310" cy="830997"/>
          </a:xfrm>
          <a:prstGeom prst="rect">
            <a:avLst/>
          </a:prstGeom>
          <a:noFill/>
        </p:spPr>
        <p:txBody>
          <a:bodyPr wrap="square" rtlCol="0">
            <a:spAutoFit/>
          </a:bodyPr>
          <a:lstStyle/>
          <a:p>
            <a:r>
              <a:rPr lang="fr-FR" sz="2400" dirty="0">
                <a:ln w="10541" cmpd="sng">
                  <a:noFill/>
                  <a:prstDash val="solid"/>
                </a:ln>
                <a:latin typeface="Arial Black" pitchFamily="34" charset="0"/>
              </a:rPr>
              <a:t>É</a:t>
            </a:r>
            <a:r>
              <a:rPr lang="fr-FR" sz="2400" dirty="0">
                <a:latin typeface="Arial Black" pitchFamily="34" charset="0"/>
              </a:rPr>
              <a:t>galité (relative) des individus du point de vue de leurs facultés naturelles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gle.fr/url?source=imglanding&amp;ct=img&amp;q=http://www.dinosoria.com/foret-1/images/foret_02_jpg.jpg&amp;sa=X&amp;ei=UzVkVeWsEIGtUJafgZgN&amp;ved=0CAsQ8wc4GQ&amp;usg=AFQjCNG45RZZdyI8BNa3W0TCKXelWekzQQ"/>
          <p:cNvPicPr>
            <a:picLocks noChangeAspect="1" noChangeArrowheads="1"/>
          </p:cNvPicPr>
          <p:nvPr/>
        </p:nvPicPr>
        <p:blipFill>
          <a:blip r:embed="rId2" cstate="print"/>
          <a:srcRect/>
          <a:stretch>
            <a:fillRect/>
          </a:stretch>
        </p:blipFill>
        <p:spPr bwMode="auto">
          <a:xfrm>
            <a:off x="283779" y="3414167"/>
            <a:ext cx="4073854" cy="3259084"/>
          </a:xfrm>
          <a:prstGeom prst="rect">
            <a:avLst/>
          </a:prstGeom>
          <a:ln>
            <a:noFill/>
          </a:ln>
          <a:effectLst>
            <a:softEdge rad="112500"/>
          </a:effectLst>
        </p:spPr>
      </p:pic>
      <p:pic>
        <p:nvPicPr>
          <p:cNvPr id="3" name="Image 2"/>
          <p:cNvPicPr>
            <a:picLocks noChangeAspect="1"/>
          </p:cNvPicPr>
          <p:nvPr/>
        </p:nvPicPr>
        <p:blipFill rotWithShape="1">
          <a:blip r:embed="rId3" cstate="print"/>
          <a:srcRect l="9123" r="9607"/>
          <a:stretch/>
        </p:blipFill>
        <p:spPr>
          <a:xfrm>
            <a:off x="7651532" y="170794"/>
            <a:ext cx="4540468" cy="3192516"/>
          </a:xfrm>
          <a:prstGeom prst="rect">
            <a:avLst/>
          </a:prstGeom>
        </p:spPr>
      </p:pic>
      <p:sp>
        <p:nvSpPr>
          <p:cNvPr id="1027" name="Rectangle 3"/>
          <p:cNvSpPr>
            <a:spLocks noChangeArrowheads="1"/>
          </p:cNvSpPr>
          <p:nvPr/>
        </p:nvSpPr>
        <p:spPr bwMode="auto">
          <a:xfrm>
            <a:off x="4466895" y="3469085"/>
            <a:ext cx="7451835"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200" b="0" i="0" u="none" strike="noStrike" cap="none" normalizeH="0" baseline="0" dirty="0">
                <a:ln>
                  <a:noFill/>
                </a:ln>
                <a:solidFill>
                  <a:schemeClr val="tx1"/>
                </a:solidFill>
                <a:effectLst/>
                <a:latin typeface="Arial Narrow" pitchFamily="34" charset="0"/>
                <a:ea typeface="Calibri" pitchFamily="34" charset="0"/>
                <a:cs typeface="Times New Roman" pitchFamily="18" charset="0"/>
              </a:rPr>
              <a:t>« dans une forêt, les arbres, justement parce que chacun essaie de ravir à l’autre l’air et le soleil, se contraignent réciproquement à chercher l’un et l’autre au-dessus d’eux, et par suite ils poussent beaux et droits, tandis que ceux qui lancent à leur gré leurs branches en liberté et à l’écart des autres poussent rabougris, tordus et courbés. Toute culture et tout art dont se pare l’humanité ainsi que l’ordre social le plus beau, sont des fruits de l’insociabilité, qui est forcée par elle-même de se discipliner et de développer ainsi complètement par cet artifice imposé, les germes de la nature. »</a:t>
            </a:r>
            <a:endParaRPr kumimoji="0" lang="fr-FR" sz="2200" b="0" i="0" u="none" strike="noStrike" cap="none" normalizeH="0" baseline="0" dirty="0">
              <a:ln>
                <a:noFill/>
              </a:ln>
              <a:solidFill>
                <a:schemeClr val="tx1"/>
              </a:solidFill>
              <a:effectLst/>
              <a:latin typeface="Arial Narrow" pitchFamily="34" charset="0"/>
              <a:cs typeface="Arial" pitchFamily="34" charset="0"/>
            </a:endParaRPr>
          </a:p>
        </p:txBody>
      </p:sp>
      <p:pic>
        <p:nvPicPr>
          <p:cNvPr id="5" name="Imag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3129" y="231228"/>
            <a:ext cx="2446682" cy="2577754"/>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6432331" y="2659116"/>
            <a:ext cx="5759669" cy="76944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31750"/>
          </a:effectLst>
        </p:spPr>
        <p:txBody>
          <a:bodyPr wrap="square" rtlCol="0">
            <a:spAutoFit/>
          </a:bodyPr>
          <a:lstStyle/>
          <a:p>
            <a:pPr algn="ctr"/>
            <a:r>
              <a:rPr lang="fr-FR" sz="2200" dirty="0">
                <a:solidFill>
                  <a:srgbClr val="0070C0"/>
                </a:solidFill>
                <a:latin typeface="Arial Black" pitchFamily="34" charset="0"/>
              </a:rPr>
              <a:t>L’antagonisme est positif, car source de progrès </a:t>
            </a:r>
          </a:p>
        </p:txBody>
      </p:sp>
      <p:sp>
        <p:nvSpPr>
          <p:cNvPr id="8" name="ZoneTexte 7"/>
          <p:cNvSpPr txBox="1"/>
          <p:nvPr/>
        </p:nvSpPr>
        <p:spPr>
          <a:xfrm>
            <a:off x="3090041" y="220717"/>
            <a:ext cx="5591504" cy="707886"/>
          </a:xfrm>
          <a:prstGeom prst="rect">
            <a:avLst/>
          </a:prstGeom>
          <a:gradFill flip="none" rotWithShape="1">
            <a:gsLst>
              <a:gs pos="0">
                <a:srgbClr val="FF0000">
                  <a:tint val="66000"/>
                  <a:satMod val="160000"/>
                  <a:alpha val="37000"/>
                </a:srgbClr>
              </a:gs>
              <a:gs pos="50000">
                <a:srgbClr val="FF0000">
                  <a:tint val="44500"/>
                  <a:satMod val="160000"/>
                </a:srgbClr>
              </a:gs>
              <a:gs pos="100000">
                <a:srgbClr val="FF0000">
                  <a:tint val="23500"/>
                  <a:satMod val="160000"/>
                </a:srgbClr>
              </a:gs>
            </a:gsLst>
            <a:lin ang="5400000" scaled="1"/>
            <a:tileRect/>
          </a:gradFill>
        </p:spPr>
        <p:txBody>
          <a:bodyPr wrap="square" rtlCol="0">
            <a:spAutoFit/>
          </a:bodyPr>
          <a:lstStyle/>
          <a:p>
            <a:r>
              <a:rPr lang="fr-FR" sz="2000" dirty="0">
                <a:solidFill>
                  <a:srgbClr val="FF0000"/>
                </a:solidFill>
                <a:latin typeface="Arial Black" pitchFamily="34" charset="0"/>
              </a:rPr>
              <a:t>L’opposition naturelle des hommes est source de guerre et de destruction</a:t>
            </a:r>
          </a:p>
        </p:txBody>
      </p:sp>
      <p:sp>
        <p:nvSpPr>
          <p:cNvPr id="9" name="ZoneTexte 8"/>
          <p:cNvSpPr txBox="1"/>
          <p:nvPr/>
        </p:nvSpPr>
        <p:spPr>
          <a:xfrm>
            <a:off x="4677104" y="546537"/>
            <a:ext cx="2837793" cy="2215991"/>
          </a:xfrm>
          <a:prstGeom prst="rect">
            <a:avLst/>
          </a:prstGeom>
          <a:noFill/>
        </p:spPr>
        <p:txBody>
          <a:bodyPr wrap="square" rtlCol="0">
            <a:spAutoFit/>
          </a:bodyPr>
          <a:lstStyle/>
          <a:p>
            <a:pPr algn="ctr"/>
            <a:r>
              <a:rPr lang="fr-FR" sz="13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ox(in)">
                                      <p:cBhvr>
                                        <p:cTn id="17" dur="500"/>
                                        <p:tgtEl>
                                          <p:spTgt spid="1026"/>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6"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8000" y="348343"/>
            <a:ext cx="10422759" cy="523220"/>
          </a:xfrm>
          <a:prstGeom prst="rect">
            <a:avLst/>
          </a:prstGeom>
          <a:noFill/>
        </p:spPr>
        <p:txBody>
          <a:bodyPr wrap="square" rtlCol="0">
            <a:spAutoFit/>
          </a:bodyPr>
          <a:lstStyle/>
          <a:p>
            <a:r>
              <a:rPr lang="fr-FR" sz="2800" dirty="0">
                <a:latin typeface="Calibri" panose="020F0502020204030204" pitchFamily="34" charset="0"/>
              </a:rPr>
              <a:t>▪ </a:t>
            </a:r>
            <a:r>
              <a:rPr lang="fr-FR" sz="2800" dirty="0">
                <a:latin typeface="Britannic Bold" panose="020B0903060703020204" pitchFamily="34" charset="0"/>
              </a:rPr>
              <a:t>La sortie de l’état de nature : l’invention du </a:t>
            </a:r>
            <a:r>
              <a:rPr lang="fr-FR" sz="2800" dirty="0">
                <a:solidFill>
                  <a:srgbClr val="0070C0"/>
                </a:solidFill>
                <a:latin typeface="Britannic Bold" panose="020B0903060703020204" pitchFamily="34" charset="0"/>
              </a:rPr>
              <a:t>pouvoir souverain</a:t>
            </a:r>
          </a:p>
        </p:txBody>
      </p:sp>
      <p:sp>
        <p:nvSpPr>
          <p:cNvPr id="4097" name="Rectangle 1"/>
          <p:cNvSpPr>
            <a:spLocks noChangeArrowheads="1"/>
          </p:cNvSpPr>
          <p:nvPr/>
        </p:nvSpPr>
        <p:spPr bwMode="auto">
          <a:xfrm>
            <a:off x="588579" y="947506"/>
            <a:ext cx="10258097"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rgbClr val="000000"/>
                </a:solidFill>
                <a:effectLst/>
                <a:latin typeface="Arial Narrow" pitchFamily="34" charset="0"/>
                <a:ea typeface="TimesNewRomanPSMT"/>
                <a:cs typeface="Times New Roman" pitchFamily="18" charset="0"/>
              </a:rPr>
              <a:t>Résumé de la 1</a:t>
            </a:r>
            <a:r>
              <a:rPr kumimoji="0" lang="fr-FR" sz="2000" b="0" i="0" u="none" strike="noStrike" cap="none" normalizeH="0" baseline="30000" dirty="0">
                <a:ln>
                  <a:noFill/>
                </a:ln>
                <a:solidFill>
                  <a:srgbClr val="000000"/>
                </a:solidFill>
                <a:effectLst/>
                <a:latin typeface="Arial Narrow" pitchFamily="34" charset="0"/>
                <a:ea typeface="TimesNewRomanPSMT"/>
                <a:cs typeface="Times New Roman" pitchFamily="18" charset="0"/>
              </a:rPr>
              <a:t>ère</a:t>
            </a:r>
            <a:r>
              <a:rPr kumimoji="0" lang="fr-FR" sz="2000" b="0" i="0" u="none" strike="noStrike" cap="none" normalizeH="0" baseline="0" dirty="0">
                <a:ln>
                  <a:noFill/>
                </a:ln>
                <a:solidFill>
                  <a:srgbClr val="000000"/>
                </a:solidFill>
                <a:effectLst/>
                <a:latin typeface="Arial Narrow" pitchFamily="34" charset="0"/>
                <a:ea typeface="TimesNewRomanPSMT"/>
                <a:cs typeface="Times New Roman" pitchFamily="18" charset="0"/>
              </a:rPr>
              <a:t> loi de nature (chapitre 14, </a:t>
            </a:r>
            <a:r>
              <a:rPr kumimoji="0" lang="fr-FR" sz="2000" b="0" i="1" u="none" strike="noStrike" cap="none" normalizeH="0" baseline="0" dirty="0">
                <a:ln>
                  <a:noFill/>
                </a:ln>
                <a:solidFill>
                  <a:srgbClr val="000000"/>
                </a:solidFill>
                <a:effectLst/>
                <a:latin typeface="Arial Narrow" pitchFamily="34" charset="0"/>
                <a:ea typeface="TimesNewRomanPSMT"/>
                <a:cs typeface="Times New Roman" pitchFamily="18" charset="0"/>
              </a:rPr>
              <a:t>Léviathan</a:t>
            </a:r>
            <a:r>
              <a:rPr kumimoji="0" lang="fr-FR" sz="2000" b="0" i="0" u="none" strike="noStrike" cap="none" normalizeH="0" baseline="0" dirty="0">
                <a:ln>
                  <a:noFill/>
                </a:ln>
                <a:solidFill>
                  <a:srgbClr val="000000"/>
                </a:solidFill>
                <a:effectLst/>
                <a:latin typeface="Arial Narrow" pitchFamily="34" charset="0"/>
                <a:ea typeface="TimesNewRomanPSMT"/>
                <a:cs typeface="Times New Roman" pitchFamily="18" charset="0"/>
              </a:rPr>
              <a:t>) : </a:t>
            </a:r>
            <a:endParaRPr kumimoji="0" lang="fr-F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a:ln>
                  <a:noFill/>
                </a:ln>
                <a:solidFill>
                  <a:srgbClr val="000000"/>
                </a:solidFill>
                <a:effectLst/>
                <a:latin typeface="Arial Narrow" pitchFamily="34" charset="0"/>
                <a:ea typeface="TimesNewRomanPSMT"/>
                <a:cs typeface="Times New Roman" pitchFamily="18" charset="0"/>
              </a:rPr>
              <a:t>-&gt; le droit sur toute chose est rationnel tant qu’on est dans un état de guerre.</a:t>
            </a:r>
            <a:endParaRPr kumimoji="0" lang="fr-F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a:ln>
                  <a:noFill/>
                </a:ln>
                <a:solidFill>
                  <a:srgbClr val="000000"/>
                </a:solidFill>
                <a:effectLst/>
                <a:latin typeface="Arial Narrow" pitchFamily="34" charset="0"/>
                <a:ea typeface="TimesNewRomanPSMT"/>
                <a:cs typeface="Times New Roman" pitchFamily="18" charset="0"/>
              </a:rPr>
              <a:t>-&gt; mais il est préférable pour sa survie de vivre dans un état de paix.</a:t>
            </a:r>
            <a:endParaRPr kumimoji="0" lang="fr-FR" sz="1200" b="0" i="0" u="none" strike="noStrike" cap="none" normalizeH="0" baseline="0" dirty="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1" u="none" strike="noStrike" cap="none" normalizeH="0" baseline="0" dirty="0">
                <a:ln>
                  <a:noFill/>
                </a:ln>
                <a:solidFill>
                  <a:srgbClr val="000000"/>
                </a:solidFill>
                <a:effectLst/>
                <a:latin typeface="Arial Narrow" pitchFamily="34" charset="0"/>
                <a:ea typeface="TimesNewRomanPSMT"/>
                <a:cs typeface="Times New Roman" pitchFamily="18" charset="0"/>
              </a:rPr>
              <a:t>-&gt; Il est donc nécessaire de rechercher la paix et de la conserver afin de survivre de la manière la plus sûre possible.</a:t>
            </a:r>
            <a:endParaRPr kumimoji="0" lang="fr-FR" sz="3200" b="0" i="0" u="none" strike="noStrike" cap="none" normalizeH="0" baseline="0" dirty="0">
              <a:ln>
                <a:noFill/>
              </a:ln>
              <a:solidFill>
                <a:schemeClr val="tx1"/>
              </a:solidFill>
              <a:effectLst/>
              <a:latin typeface="Arial Narrow" pitchFamily="34" charset="0"/>
              <a:cs typeface="Arial" pitchFamily="34" charset="0"/>
            </a:endParaRPr>
          </a:p>
        </p:txBody>
      </p:sp>
      <p:sp>
        <p:nvSpPr>
          <p:cNvPr id="6" name="ZoneTexte 5"/>
          <p:cNvSpPr txBox="1"/>
          <p:nvPr/>
        </p:nvSpPr>
        <p:spPr>
          <a:xfrm>
            <a:off x="672662" y="2753710"/>
            <a:ext cx="7956331" cy="584775"/>
          </a:xfrm>
          <a:prstGeom prst="rect">
            <a:avLst/>
          </a:prstGeom>
          <a:noFill/>
        </p:spPr>
        <p:txBody>
          <a:bodyPr wrap="square" rtlCol="0">
            <a:spAutoFit/>
          </a:bodyPr>
          <a:lstStyle/>
          <a:p>
            <a:r>
              <a:rPr lang="fr-FR" sz="3200" dirty="0">
                <a:latin typeface="Rockwell Condensed" pitchFamily="18" charset="0"/>
              </a:rPr>
              <a:t>Solution envisagée par Hobbes =&gt; </a:t>
            </a:r>
            <a:r>
              <a:rPr lang="fr-FR" sz="3200" dirty="0">
                <a:solidFill>
                  <a:srgbClr val="00B050"/>
                </a:solidFill>
                <a:latin typeface="Rockwell Condensed" pitchFamily="18" charset="0"/>
              </a:rPr>
              <a:t>institution de l’</a:t>
            </a:r>
            <a:r>
              <a:rPr lang="fr-FR" sz="3200" dirty="0">
                <a:ln w="10541" cmpd="sng">
                  <a:noFill/>
                  <a:prstDash val="solid"/>
                </a:ln>
                <a:solidFill>
                  <a:srgbClr val="00B050"/>
                </a:solidFill>
                <a:latin typeface="Rockwell Condensed" pitchFamily="18" charset="0"/>
              </a:rPr>
              <a:t>É</a:t>
            </a:r>
            <a:r>
              <a:rPr lang="fr-FR" sz="3200" dirty="0">
                <a:solidFill>
                  <a:srgbClr val="00B050"/>
                </a:solidFill>
                <a:latin typeface="Rockwell Condensed" pitchFamily="18" charset="0"/>
              </a:rPr>
              <a:t>tat  </a:t>
            </a:r>
          </a:p>
        </p:txBody>
      </p:sp>
      <p:sp>
        <p:nvSpPr>
          <p:cNvPr id="7" name="ZoneTexte 6"/>
          <p:cNvSpPr txBox="1"/>
          <p:nvPr/>
        </p:nvSpPr>
        <p:spPr>
          <a:xfrm>
            <a:off x="3321269" y="3520966"/>
            <a:ext cx="7809186" cy="1200329"/>
          </a:xfrm>
          <a:prstGeom prst="rect">
            <a:avLst/>
          </a:prstGeom>
          <a:noFill/>
        </p:spPr>
        <p:txBody>
          <a:bodyPr wrap="square" rtlCol="0">
            <a:spAutoFit/>
          </a:bodyPr>
          <a:lstStyle/>
          <a:p>
            <a:r>
              <a:rPr lang="fr-FR" sz="2000" dirty="0"/>
              <a:t>▫ </a:t>
            </a:r>
            <a:r>
              <a:rPr lang="fr-FR" sz="2400" dirty="0">
                <a:latin typeface="Arial Black" pitchFamily="34" charset="0"/>
              </a:rPr>
              <a:t>pacte de non-agression</a:t>
            </a:r>
          </a:p>
          <a:p>
            <a:r>
              <a:rPr lang="fr-FR" sz="2400" dirty="0">
                <a:latin typeface="Arial Black" pitchFamily="34" charset="0"/>
              </a:rPr>
              <a:t>▫ désignation d’un tiers (le souverain) garant de ce pacte</a:t>
            </a:r>
            <a:endParaRPr lang="fr-FR" sz="2000" dirty="0"/>
          </a:p>
        </p:txBody>
      </p:sp>
      <p:sp>
        <p:nvSpPr>
          <p:cNvPr id="9" name="Rectangle 8"/>
          <p:cNvSpPr/>
          <p:nvPr/>
        </p:nvSpPr>
        <p:spPr>
          <a:xfrm>
            <a:off x="5328745" y="5428624"/>
            <a:ext cx="6295696" cy="892552"/>
          </a:xfrm>
          <a:prstGeom prst="rect">
            <a:avLst/>
          </a:prstGeom>
        </p:spPr>
        <p:txBody>
          <a:bodyPr wrap="square">
            <a:spAutoFit/>
          </a:bodyPr>
          <a:lstStyle/>
          <a:p>
            <a:r>
              <a:rPr lang="fr-FR" sz="2800" dirty="0">
                <a:latin typeface="Arial Narrow" pitchFamily="34" charset="0"/>
              </a:rPr>
              <a:t>qui, </a:t>
            </a:r>
            <a:r>
              <a:rPr lang="fr-FR" sz="2400" dirty="0">
                <a:latin typeface="Arial Black" pitchFamily="34" charset="0"/>
              </a:rPr>
              <a:t>seul, aura le droit d’utiliser la violence</a:t>
            </a:r>
            <a:endParaRPr lang="fr-FR" sz="2400" dirty="0"/>
          </a:p>
        </p:txBody>
      </p:sp>
      <p:sp>
        <p:nvSpPr>
          <p:cNvPr id="10" name="Accolade ouvrante 9"/>
          <p:cNvSpPr/>
          <p:nvPr/>
        </p:nvSpPr>
        <p:spPr>
          <a:xfrm>
            <a:off x="2974428" y="4014951"/>
            <a:ext cx="420413" cy="2291255"/>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n>
                <a:solidFill>
                  <a:sysClr val="windowText" lastClr="000000"/>
                </a:solidFill>
              </a:ln>
            </a:endParaRPr>
          </a:p>
        </p:txBody>
      </p:sp>
      <p:sp>
        <p:nvSpPr>
          <p:cNvPr id="11" name="ZoneTexte 10"/>
          <p:cNvSpPr txBox="1"/>
          <p:nvPr/>
        </p:nvSpPr>
        <p:spPr>
          <a:xfrm>
            <a:off x="609601" y="4519450"/>
            <a:ext cx="2291256" cy="1200329"/>
          </a:xfrm>
          <a:prstGeom prst="rect">
            <a:avLst/>
          </a:prstGeom>
          <a:noFill/>
        </p:spPr>
        <p:txBody>
          <a:bodyPr wrap="square" rtlCol="0">
            <a:spAutoFit/>
          </a:bodyPr>
          <a:lstStyle/>
          <a:p>
            <a:pPr algn="ctr"/>
            <a:r>
              <a:rPr lang="fr-FR" sz="3600" b="1" dirty="0">
                <a:solidFill>
                  <a:srgbClr val="002060"/>
                </a:solidFill>
                <a:latin typeface="Rockwell Condensed" pitchFamily="18" charset="0"/>
              </a:rPr>
              <a:t>Pacte de soumission</a:t>
            </a:r>
          </a:p>
        </p:txBody>
      </p:sp>
      <p:sp>
        <p:nvSpPr>
          <p:cNvPr id="12" name="Rectangle 11"/>
          <p:cNvSpPr/>
          <p:nvPr/>
        </p:nvSpPr>
        <p:spPr>
          <a:xfrm>
            <a:off x="5312980" y="4887340"/>
            <a:ext cx="6096000" cy="523220"/>
          </a:xfrm>
          <a:prstGeom prst="rect">
            <a:avLst/>
          </a:prstGeom>
        </p:spPr>
        <p:txBody>
          <a:bodyPr>
            <a:spAutoFit/>
          </a:bodyPr>
          <a:lstStyle/>
          <a:p>
            <a:r>
              <a:rPr lang="fr-FR" sz="2800" dirty="0">
                <a:latin typeface="Arial Narrow" pitchFamily="34" charset="0"/>
              </a:rPr>
              <a:t>doté d’un </a:t>
            </a:r>
            <a:r>
              <a:rPr lang="fr-FR" sz="2400" dirty="0">
                <a:latin typeface="Arial Black" pitchFamily="34" charset="0"/>
              </a:rPr>
              <a:t>pouvoir absolu</a:t>
            </a:r>
            <a:endParaRPr lang="fr-FR" sz="2400" dirty="0"/>
          </a:p>
        </p:txBody>
      </p:sp>
    </p:spTree>
    <p:extLst>
      <p:ext uri="{BB962C8B-B14F-4D97-AF65-F5344CB8AC3E}">
        <p14:creationId xmlns="" xmlns:p14="http://schemas.microsoft.com/office/powerpoint/2010/main" val="9814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7">
                                            <p:txEl>
                                              <p:pRg st="0" end="0"/>
                                            </p:txEl>
                                          </p:spTgt>
                                        </p:tgtEl>
                                        <p:attrNameLst>
                                          <p:attrName>style.visibility</p:attrName>
                                        </p:attrNameLst>
                                      </p:cBhvr>
                                      <p:to>
                                        <p:strVal val="visible"/>
                                      </p:to>
                                    </p:set>
                                    <p:animEffect transition="in" filter="checkerboard(across)">
                                      <p:cBhvr>
                                        <p:cTn id="7" dur="500"/>
                                        <p:tgtEl>
                                          <p:spTgt spid="40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097">
                                            <p:txEl>
                                              <p:pRg st="1" end="1"/>
                                            </p:txEl>
                                          </p:spTgt>
                                        </p:tgtEl>
                                        <p:attrNameLst>
                                          <p:attrName>style.visibility</p:attrName>
                                        </p:attrNameLst>
                                      </p:cBhvr>
                                      <p:to>
                                        <p:strVal val="visible"/>
                                      </p:to>
                                    </p:set>
                                    <p:animEffect transition="in" filter="checkerboard(across)">
                                      <p:cBhvr>
                                        <p:cTn id="12" dur="500"/>
                                        <p:tgtEl>
                                          <p:spTgt spid="40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097">
                                            <p:txEl>
                                              <p:pRg st="2" end="2"/>
                                            </p:txEl>
                                          </p:spTgt>
                                        </p:tgtEl>
                                        <p:attrNameLst>
                                          <p:attrName>style.visibility</p:attrName>
                                        </p:attrNameLst>
                                      </p:cBhvr>
                                      <p:to>
                                        <p:strVal val="visible"/>
                                      </p:to>
                                    </p:set>
                                    <p:animEffect transition="in" filter="checkerboard(across)">
                                      <p:cBhvr>
                                        <p:cTn id="17" dur="500"/>
                                        <p:tgtEl>
                                          <p:spTgt spid="40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097">
                                            <p:txEl>
                                              <p:pRg st="3" end="3"/>
                                            </p:txEl>
                                          </p:spTgt>
                                        </p:tgtEl>
                                        <p:attrNameLst>
                                          <p:attrName>style.visibility</p:attrName>
                                        </p:attrNameLst>
                                      </p:cBhvr>
                                      <p:to>
                                        <p:strVal val="visible"/>
                                      </p:to>
                                    </p:set>
                                    <p:animEffect transition="in" filter="checkerboard(across)">
                                      <p:cBhvr>
                                        <p:cTn id="22" dur="500"/>
                                        <p:tgtEl>
                                          <p:spTgt spid="40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heckerboard(across)">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checkerboard(across)">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heckerboard(across)">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heckerboard(across)">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ox(i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8842" y="3299936"/>
            <a:ext cx="6631162" cy="1077218"/>
          </a:xfrm>
          <a:prstGeom prst="rect">
            <a:avLst/>
          </a:prstGeom>
        </p:spPr>
        <p:txBody>
          <a:bodyPr wrap="square">
            <a:spAutoFit/>
          </a:bodyPr>
          <a:lstStyle/>
          <a:p>
            <a:r>
              <a:rPr lang="fr-FR" sz="3200" dirty="0">
                <a:latin typeface="Arial Narrow" pitchFamily="34" charset="0"/>
              </a:rPr>
              <a:t>mais le souverain est le seul </a:t>
            </a:r>
            <a:r>
              <a:rPr lang="fr-FR" sz="3200" i="1" dirty="0">
                <a:latin typeface="Arial Narrow" pitchFamily="34" charset="0"/>
              </a:rPr>
              <a:t>acteur</a:t>
            </a:r>
            <a:r>
              <a:rPr lang="fr-FR" sz="3200" dirty="0">
                <a:latin typeface="Arial Narrow" pitchFamily="34" charset="0"/>
              </a:rPr>
              <a:t> du pouvoir, représentant l’intérêt du peuple</a:t>
            </a:r>
          </a:p>
        </p:txBody>
      </p:sp>
      <p:sp>
        <p:nvSpPr>
          <p:cNvPr id="3" name="ZoneTexte 2"/>
          <p:cNvSpPr txBox="1"/>
          <p:nvPr/>
        </p:nvSpPr>
        <p:spPr>
          <a:xfrm>
            <a:off x="441434" y="210208"/>
            <a:ext cx="6831724" cy="646331"/>
          </a:xfrm>
          <a:prstGeom prst="rect">
            <a:avLst/>
          </a:prstGeom>
          <a:noFill/>
        </p:spPr>
        <p:txBody>
          <a:bodyPr wrap="square" rtlCol="0">
            <a:spAutoFit/>
          </a:bodyPr>
          <a:lstStyle/>
          <a:p>
            <a:r>
              <a:rPr lang="fr-FR" sz="3600" dirty="0">
                <a:solidFill>
                  <a:srgbClr val="0070C0"/>
                </a:solidFill>
                <a:latin typeface="Rockwell Condensed" pitchFamily="18" charset="0"/>
              </a:rPr>
              <a:t>Le pacte de soumission </a:t>
            </a:r>
          </a:p>
        </p:txBody>
      </p:sp>
      <p:sp>
        <p:nvSpPr>
          <p:cNvPr id="4" name="ZoneTexte 3"/>
          <p:cNvSpPr txBox="1"/>
          <p:nvPr/>
        </p:nvSpPr>
        <p:spPr>
          <a:xfrm>
            <a:off x="4004441" y="924910"/>
            <a:ext cx="7598979" cy="584775"/>
          </a:xfrm>
          <a:prstGeom prst="rect">
            <a:avLst/>
          </a:prstGeom>
          <a:noFill/>
        </p:spPr>
        <p:txBody>
          <a:bodyPr wrap="square" rtlCol="0">
            <a:spAutoFit/>
          </a:bodyPr>
          <a:lstStyle/>
          <a:p>
            <a:r>
              <a:rPr lang="fr-FR" sz="3200" dirty="0">
                <a:latin typeface="Rockwell Condensed" pitchFamily="18" charset="0"/>
              </a:rPr>
              <a:t>Chacun abandonne son droit naturel </a:t>
            </a:r>
          </a:p>
        </p:txBody>
      </p:sp>
      <p:sp>
        <p:nvSpPr>
          <p:cNvPr id="5" name="ZoneTexte 4"/>
          <p:cNvSpPr txBox="1"/>
          <p:nvPr/>
        </p:nvSpPr>
        <p:spPr>
          <a:xfrm>
            <a:off x="4025462" y="1697421"/>
            <a:ext cx="8755117" cy="584775"/>
          </a:xfrm>
          <a:prstGeom prst="rect">
            <a:avLst/>
          </a:prstGeom>
          <a:noFill/>
        </p:spPr>
        <p:txBody>
          <a:bodyPr wrap="square" rtlCol="0">
            <a:spAutoFit/>
          </a:bodyPr>
          <a:lstStyle/>
          <a:p>
            <a:r>
              <a:rPr lang="fr-FR" sz="3200" dirty="0">
                <a:latin typeface="Rockwell Condensed" pitchFamily="18" charset="0"/>
              </a:rPr>
              <a:t>Chacun s’oblige à se soumettre aux décisions du souverain</a:t>
            </a:r>
          </a:p>
        </p:txBody>
      </p:sp>
      <p:sp>
        <p:nvSpPr>
          <p:cNvPr id="6" name="Rectangle 5"/>
          <p:cNvSpPr/>
          <p:nvPr/>
        </p:nvSpPr>
        <p:spPr>
          <a:xfrm>
            <a:off x="4834758" y="2569808"/>
            <a:ext cx="7840717" cy="584775"/>
          </a:xfrm>
          <a:prstGeom prst="rect">
            <a:avLst/>
          </a:prstGeom>
        </p:spPr>
        <p:txBody>
          <a:bodyPr wrap="square">
            <a:spAutoFit/>
          </a:bodyPr>
          <a:lstStyle/>
          <a:p>
            <a:r>
              <a:rPr lang="fr-FR" sz="3200" dirty="0">
                <a:latin typeface="Arial Narrow" pitchFamily="34" charset="0"/>
              </a:rPr>
              <a:t>les individus sont donc les </a:t>
            </a:r>
            <a:r>
              <a:rPr lang="fr-FR" sz="3200" i="1" dirty="0">
                <a:latin typeface="Arial Narrow" pitchFamily="34" charset="0"/>
              </a:rPr>
              <a:t>auteurs</a:t>
            </a:r>
            <a:r>
              <a:rPr lang="fr-FR" sz="3200" dirty="0">
                <a:latin typeface="Arial Narrow" pitchFamily="34" charset="0"/>
              </a:rPr>
              <a:t> du souverain</a:t>
            </a:r>
          </a:p>
        </p:txBody>
      </p:sp>
      <p:pic>
        <p:nvPicPr>
          <p:cNvPr id="72706" name="Picture 2" descr="http://www.google.fr/url?source=imglanding&amp;ct=img&amp;q=http://upload.wikimedia.org/wikipedia/commons/a/a1/Leviathan_by_Thomas_Hobbes.jpg&amp;sa=X&amp;ei=P0BkVa77JMavUZmugeAG&amp;ved=0CAsQ8wc&amp;usg=AFQjCNGJDqXLqgTVGAqqE-cUVHDtXqFkaA"/>
          <p:cNvPicPr>
            <a:picLocks noChangeAspect="1" noChangeArrowheads="1"/>
          </p:cNvPicPr>
          <p:nvPr/>
        </p:nvPicPr>
        <p:blipFill>
          <a:blip r:embed="rId2" cstate="print"/>
          <a:srcRect/>
          <a:stretch>
            <a:fillRect/>
          </a:stretch>
        </p:blipFill>
        <p:spPr bwMode="auto">
          <a:xfrm>
            <a:off x="366197" y="893302"/>
            <a:ext cx="3438548" cy="52843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heckerboard(across)">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41434" y="210208"/>
            <a:ext cx="6831724" cy="646331"/>
          </a:xfrm>
          <a:prstGeom prst="rect">
            <a:avLst/>
          </a:prstGeom>
          <a:noFill/>
        </p:spPr>
        <p:txBody>
          <a:bodyPr wrap="square" rtlCol="0">
            <a:spAutoFit/>
          </a:bodyPr>
          <a:lstStyle/>
          <a:p>
            <a:r>
              <a:rPr lang="fr-FR" sz="3600" dirty="0">
                <a:solidFill>
                  <a:srgbClr val="0070C0"/>
                </a:solidFill>
                <a:latin typeface="Rockwell Condensed" pitchFamily="18" charset="0"/>
              </a:rPr>
              <a:t>Un pouvoir concentré et fort</a:t>
            </a:r>
          </a:p>
        </p:txBody>
      </p:sp>
      <p:pic>
        <p:nvPicPr>
          <p:cNvPr id="73732" name="Picture 4" descr="http://www.google.fr/url?source=imglanding&amp;ct=img&amp;q=http://2.bp.blogspot.com/-9zYEYnwKxoc/UopfFFIpQwI/AAAAAAAAOl4/o6uT4rUnzgs/s1600/Bible-leviathan-Job-Serpent-Hydra.jpg&amp;sa=X&amp;ei=vkFkVbTiJcO9Ucj7g_gC&amp;ved=0CAsQ8wc&amp;usg=AFQjCNEYTNEUOfybXCOwGkMGyaijjAumtg"/>
          <p:cNvPicPr>
            <a:picLocks noChangeAspect="1" noChangeArrowheads="1"/>
          </p:cNvPicPr>
          <p:nvPr/>
        </p:nvPicPr>
        <p:blipFill>
          <a:blip r:embed="rId2" cstate="print"/>
          <a:srcRect/>
          <a:stretch>
            <a:fillRect/>
          </a:stretch>
        </p:blipFill>
        <p:spPr bwMode="auto">
          <a:xfrm>
            <a:off x="525563" y="1000563"/>
            <a:ext cx="5103446" cy="3571438"/>
          </a:xfrm>
          <a:prstGeom prst="rect">
            <a:avLst/>
          </a:prstGeom>
          <a:noFill/>
        </p:spPr>
      </p:pic>
      <p:sp>
        <p:nvSpPr>
          <p:cNvPr id="6" name="ZoneTexte 5"/>
          <p:cNvSpPr txBox="1"/>
          <p:nvPr/>
        </p:nvSpPr>
        <p:spPr>
          <a:xfrm>
            <a:off x="5864772" y="987972"/>
            <a:ext cx="5444358" cy="954107"/>
          </a:xfrm>
          <a:prstGeom prst="rect">
            <a:avLst/>
          </a:prstGeom>
          <a:noFill/>
        </p:spPr>
        <p:txBody>
          <a:bodyPr wrap="square" rtlCol="0">
            <a:spAutoFit/>
          </a:bodyPr>
          <a:lstStyle/>
          <a:p>
            <a:r>
              <a:rPr lang="fr-FR" sz="2800" dirty="0">
                <a:latin typeface="Rockwell Condensed" pitchFamily="18" charset="0"/>
              </a:rPr>
              <a:t>L’</a:t>
            </a:r>
            <a:r>
              <a:rPr lang="fr-FR" sz="2800" dirty="0">
                <a:ln w="10541" cmpd="sng">
                  <a:noFill/>
                  <a:prstDash val="solid"/>
                </a:ln>
                <a:latin typeface="Rockwell Condensed" pitchFamily="18" charset="0"/>
              </a:rPr>
              <a:t> État est comparé au monstre biblique : le </a:t>
            </a:r>
            <a:r>
              <a:rPr lang="fr-FR" sz="2800" b="1" dirty="0">
                <a:ln w="10541" cmpd="sng">
                  <a:noFill/>
                  <a:prstDash val="solid"/>
                </a:ln>
                <a:latin typeface="Rockwell Condensed" pitchFamily="18" charset="0"/>
              </a:rPr>
              <a:t>Léviathan</a:t>
            </a:r>
            <a:endParaRPr lang="fr-FR" sz="2800" b="1" dirty="0">
              <a:latin typeface="Rockwell Condensed" pitchFamily="18" charset="0"/>
            </a:endParaRPr>
          </a:p>
        </p:txBody>
      </p:sp>
      <p:sp>
        <p:nvSpPr>
          <p:cNvPr id="7" name="ZoneTexte 6"/>
          <p:cNvSpPr txBox="1"/>
          <p:nvPr/>
        </p:nvSpPr>
        <p:spPr>
          <a:xfrm>
            <a:off x="6800193" y="1975944"/>
            <a:ext cx="4414345" cy="954107"/>
          </a:xfrm>
          <a:prstGeom prst="rect">
            <a:avLst/>
          </a:prstGeom>
          <a:noFill/>
        </p:spPr>
        <p:txBody>
          <a:bodyPr wrap="square" rtlCol="0">
            <a:spAutoFit/>
          </a:bodyPr>
          <a:lstStyle/>
          <a:p>
            <a:r>
              <a:rPr lang="fr-FR" sz="2800" dirty="0">
                <a:latin typeface="Rockwell Condensed" pitchFamily="18" charset="0"/>
              </a:rPr>
              <a:t>→ incarne la force </a:t>
            </a:r>
          </a:p>
          <a:p>
            <a:r>
              <a:rPr lang="fr-FR" sz="2800" dirty="0">
                <a:latin typeface="Rockwell Condensed" pitchFamily="18" charset="0"/>
                <a:cs typeface="Times New Roman"/>
              </a:rPr>
              <a:t>→ inspire la peur</a:t>
            </a:r>
            <a:endParaRPr lang="fr-FR" sz="2800" dirty="0">
              <a:latin typeface="Rockwell Condensed" pitchFamily="18" charset="0"/>
            </a:endParaRPr>
          </a:p>
        </p:txBody>
      </p:sp>
      <p:sp>
        <p:nvSpPr>
          <p:cNvPr id="10" name="ZoneTexte 9"/>
          <p:cNvSpPr txBox="1"/>
          <p:nvPr/>
        </p:nvSpPr>
        <p:spPr>
          <a:xfrm>
            <a:off x="672663" y="5644053"/>
            <a:ext cx="5444358" cy="523220"/>
          </a:xfrm>
          <a:prstGeom prst="rect">
            <a:avLst/>
          </a:prstGeom>
          <a:noFill/>
        </p:spPr>
        <p:txBody>
          <a:bodyPr wrap="square" rtlCol="0">
            <a:spAutoFit/>
          </a:bodyPr>
          <a:lstStyle/>
          <a:p>
            <a:pPr algn="r"/>
            <a:r>
              <a:rPr lang="fr-FR" sz="2800" dirty="0">
                <a:latin typeface="Rockwell Condensed" pitchFamily="18" charset="0"/>
              </a:rPr>
              <a:t>L’</a:t>
            </a:r>
            <a:r>
              <a:rPr lang="fr-FR" sz="2800" dirty="0">
                <a:ln w="10541" cmpd="sng">
                  <a:noFill/>
                  <a:prstDash val="solid"/>
                </a:ln>
                <a:latin typeface="Rockwell Condensed" pitchFamily="18" charset="0"/>
              </a:rPr>
              <a:t> État est comparé à un « dieu mortel »</a:t>
            </a:r>
          </a:p>
        </p:txBody>
      </p:sp>
      <p:pic>
        <p:nvPicPr>
          <p:cNvPr id="73736" name="Picture 8" descr="http://www.google.fr/url?source=imglanding&amp;ct=img&amp;q=http://www.jehsmith.com/.a/6a00d83453bcda69e201543412fc6c970c-800wi&amp;sa=X&amp;ei=5UJkVda7AsXfUYrIgPAJ&amp;ved=0CAsQ8wc&amp;usg=AFQjCNGfgsPLIK4Gd07iDrnmM0XF_ZwoKg"/>
          <p:cNvPicPr>
            <a:picLocks noChangeAspect="1" noChangeArrowheads="1"/>
          </p:cNvPicPr>
          <p:nvPr/>
        </p:nvPicPr>
        <p:blipFill>
          <a:blip r:embed="rId3" cstate="print"/>
          <a:srcRect b="35001"/>
          <a:stretch>
            <a:fillRect/>
          </a:stretch>
        </p:blipFill>
        <p:spPr bwMode="auto">
          <a:xfrm>
            <a:off x="6128301" y="3098034"/>
            <a:ext cx="5779922" cy="33448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heckerboard(across)">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checkerboard(across)">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3736"/>
                                        </p:tgtEl>
                                        <p:attrNameLst>
                                          <p:attrName>style.visibility</p:attrName>
                                        </p:attrNameLst>
                                      </p:cBhvr>
                                      <p:to>
                                        <p:strVal val="visible"/>
                                      </p:to>
                                    </p:set>
                                    <p:animEffect transition="in" filter="box(in)">
                                      <p:cBhvr>
                                        <p:cTn id="22" dur="500"/>
                                        <p:tgtEl>
                                          <p:spTgt spid="7373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0413" y="126125"/>
            <a:ext cx="6831724" cy="646331"/>
          </a:xfrm>
          <a:prstGeom prst="rect">
            <a:avLst/>
          </a:prstGeom>
          <a:noFill/>
        </p:spPr>
        <p:txBody>
          <a:bodyPr wrap="square" rtlCol="0">
            <a:spAutoFit/>
          </a:bodyPr>
          <a:lstStyle/>
          <a:p>
            <a:r>
              <a:rPr lang="fr-FR" sz="3600" dirty="0">
                <a:solidFill>
                  <a:srgbClr val="0070C0"/>
                </a:solidFill>
                <a:latin typeface="Rockwell Condensed" pitchFamily="18" charset="0"/>
              </a:rPr>
              <a:t>Justification d’un pouvoir concentré et fort</a:t>
            </a:r>
          </a:p>
        </p:txBody>
      </p:sp>
      <p:sp>
        <p:nvSpPr>
          <p:cNvPr id="3" name="ZoneTexte 2"/>
          <p:cNvSpPr txBox="1"/>
          <p:nvPr/>
        </p:nvSpPr>
        <p:spPr>
          <a:xfrm>
            <a:off x="714703" y="819807"/>
            <a:ext cx="9354207" cy="461665"/>
          </a:xfrm>
          <a:prstGeom prst="rect">
            <a:avLst/>
          </a:prstGeom>
          <a:noFill/>
        </p:spPr>
        <p:txBody>
          <a:bodyPr wrap="square" rtlCol="0">
            <a:spAutoFit/>
          </a:bodyPr>
          <a:lstStyle/>
          <a:p>
            <a:r>
              <a:rPr lang="fr-FR" sz="2400" dirty="0">
                <a:latin typeface="Arial Black" pitchFamily="34" charset="0"/>
                <a:cs typeface="Aharoni" pitchFamily="2" charset="-79"/>
              </a:rPr>
              <a:t>- Pas de justice sans</a:t>
            </a:r>
            <a:r>
              <a:rPr lang="fr-FR" sz="2400" dirty="0">
                <a:ln w="10541" cmpd="sng">
                  <a:noFill/>
                  <a:prstDash val="solid"/>
                </a:ln>
                <a:latin typeface="Arial Black" pitchFamily="34" charset="0"/>
                <a:cs typeface="Aharoni" pitchFamily="2" charset="-79"/>
              </a:rPr>
              <a:t> État</a:t>
            </a:r>
            <a:r>
              <a:rPr lang="fr-FR" sz="2400" dirty="0">
                <a:latin typeface="Arial Black" pitchFamily="34" charset="0"/>
                <a:cs typeface="Aharoni" pitchFamily="2" charset="-79"/>
              </a:rPr>
              <a:t>  </a:t>
            </a:r>
          </a:p>
        </p:txBody>
      </p:sp>
      <p:sp>
        <p:nvSpPr>
          <p:cNvPr id="5" name="Rectangle 4"/>
          <p:cNvSpPr/>
          <p:nvPr/>
        </p:nvSpPr>
        <p:spPr>
          <a:xfrm>
            <a:off x="4214649" y="1464862"/>
            <a:ext cx="7630510" cy="4893647"/>
          </a:xfrm>
          <a:prstGeom prst="rect">
            <a:avLst/>
          </a:prstGeom>
        </p:spPr>
        <p:txBody>
          <a:bodyPr wrap="square">
            <a:spAutoFit/>
          </a:bodyPr>
          <a:lstStyle/>
          <a:p>
            <a:pPr algn="just"/>
            <a:r>
              <a:rPr lang="fr-FR" sz="2400" dirty="0">
                <a:latin typeface="Arial Narrow" pitchFamily="34" charset="0"/>
              </a:rPr>
              <a:t>«  avant que les dénominations de juste et d'injuste puissent avoir place, il faut qu'il y ait quelque pouvoir coercitif pour contraindre également les hommes à exécuter leurs conventions, par la terreur de quelque châtiment plus grand que le bénéfice qu'ils comptent tirer de la violation de la convention, et pour rendre sûre cette propriété que les hommes acquièrent par contrat mutuel, en compensation du droit universel qu'ils abandonnent. Un tel pouvoir, il n'en existe aucun avant l'érection d'une République. (…) où il n'y a rien à soi, c'est-à-dire, nulle propriété, il n'y a aucune injustice, et </a:t>
            </a:r>
            <a:r>
              <a:rPr lang="fr-FR" sz="2400" b="1" dirty="0">
                <a:latin typeface="Arial Narrow" pitchFamily="34" charset="0"/>
              </a:rPr>
              <a:t>là où aucun pouvoir coercitif n'a été érigé, c'est-à-dire là où il n'y a pas de République, il n'y a pas de propriété, tous les hommes ayant droit sur toutes choses. C'est pourquoi là où il n'y a pas de République, rien n'est injuste</a:t>
            </a:r>
            <a:r>
              <a:rPr lang="fr-FR" sz="2400" dirty="0">
                <a:latin typeface="Arial Narrow" pitchFamily="34" charset="0"/>
              </a:rPr>
              <a:t> »</a:t>
            </a:r>
          </a:p>
        </p:txBody>
      </p:sp>
      <p:pic>
        <p:nvPicPr>
          <p:cNvPr id="6" name="Imag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0725" y="1495192"/>
            <a:ext cx="3119880" cy="3287016"/>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430923" y="5023945"/>
            <a:ext cx="3731173" cy="954107"/>
          </a:xfrm>
          <a:prstGeom prst="rect">
            <a:avLst/>
          </a:prstGeom>
          <a:noFill/>
        </p:spPr>
        <p:txBody>
          <a:bodyPr wrap="square" rtlCol="0">
            <a:spAutoFit/>
          </a:bodyPr>
          <a:lstStyle/>
          <a:p>
            <a:r>
              <a:rPr lang="fr-FR" sz="2800" dirty="0">
                <a:solidFill>
                  <a:srgbClr val="00B050"/>
                </a:solidFill>
                <a:latin typeface="Arial Black" pitchFamily="34" charset="0"/>
              </a:rPr>
              <a:t>L’</a:t>
            </a:r>
            <a:r>
              <a:rPr lang="fr-FR" sz="2800" dirty="0">
                <a:ln w="10541" cmpd="sng">
                  <a:noFill/>
                  <a:prstDash val="solid"/>
                </a:ln>
                <a:solidFill>
                  <a:srgbClr val="00B050"/>
                </a:solidFill>
                <a:latin typeface="Arial Black" pitchFamily="34" charset="0"/>
                <a:cs typeface="Aharoni" pitchFamily="2" charset="-79"/>
              </a:rPr>
              <a:t> État = condition de la paix sociale</a:t>
            </a:r>
            <a:endParaRPr lang="fr-FR" sz="2800" dirty="0">
              <a:solidFill>
                <a:srgbClr val="00B050"/>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0413" y="126125"/>
            <a:ext cx="6831724" cy="646331"/>
          </a:xfrm>
          <a:prstGeom prst="rect">
            <a:avLst/>
          </a:prstGeom>
          <a:noFill/>
        </p:spPr>
        <p:txBody>
          <a:bodyPr wrap="square" rtlCol="0">
            <a:spAutoFit/>
          </a:bodyPr>
          <a:lstStyle/>
          <a:p>
            <a:r>
              <a:rPr lang="fr-FR" sz="3600" dirty="0">
                <a:solidFill>
                  <a:srgbClr val="0070C0"/>
                </a:solidFill>
                <a:latin typeface="Rockwell Condensed" pitchFamily="18" charset="0"/>
              </a:rPr>
              <a:t>Justification d’un pouvoir concentré et fort</a:t>
            </a:r>
          </a:p>
        </p:txBody>
      </p:sp>
      <p:sp>
        <p:nvSpPr>
          <p:cNvPr id="3" name="ZoneTexte 2"/>
          <p:cNvSpPr txBox="1"/>
          <p:nvPr/>
        </p:nvSpPr>
        <p:spPr>
          <a:xfrm>
            <a:off x="693682" y="809297"/>
            <a:ext cx="11361683" cy="461665"/>
          </a:xfrm>
          <a:prstGeom prst="rect">
            <a:avLst/>
          </a:prstGeom>
          <a:noFill/>
        </p:spPr>
        <p:txBody>
          <a:bodyPr wrap="square" rtlCol="0">
            <a:spAutoFit/>
          </a:bodyPr>
          <a:lstStyle/>
          <a:p>
            <a:r>
              <a:rPr lang="fr-FR" sz="2400" dirty="0">
                <a:latin typeface="Arial Black" pitchFamily="34" charset="0"/>
                <a:cs typeface="Aharoni" pitchFamily="2" charset="-79"/>
              </a:rPr>
              <a:t>- Pas de droits et de libertés individuelles sans un </a:t>
            </a:r>
            <a:r>
              <a:rPr lang="fr-FR" sz="2400" dirty="0">
                <a:ln w="10541" cmpd="sng">
                  <a:noFill/>
                  <a:prstDash val="solid"/>
                </a:ln>
                <a:latin typeface="Arial Black" pitchFamily="34" charset="0"/>
                <a:cs typeface="Aharoni" pitchFamily="2" charset="-79"/>
              </a:rPr>
              <a:t>État </a:t>
            </a:r>
            <a:r>
              <a:rPr lang="fr-FR" sz="2400" dirty="0">
                <a:latin typeface="Arial Black" pitchFamily="34" charset="0"/>
                <a:cs typeface="Aharoni" pitchFamily="2" charset="-79"/>
              </a:rPr>
              <a:t>protecteur</a:t>
            </a: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0679" y="1387365"/>
            <a:ext cx="2107506" cy="222040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848303" y="1370774"/>
            <a:ext cx="9165022" cy="5078313"/>
          </a:xfrm>
          <a:prstGeom prst="rect">
            <a:avLst/>
          </a:prstGeom>
        </p:spPr>
        <p:txBody>
          <a:bodyPr wrap="square">
            <a:spAutoFit/>
          </a:bodyPr>
          <a:lstStyle/>
          <a:p>
            <a:pPr algn="just"/>
            <a:r>
              <a:rPr lang="fr-FR" sz="2000" dirty="0">
                <a:latin typeface="Arial Narrow" pitchFamily="34" charset="0"/>
              </a:rPr>
              <a:t>« </a:t>
            </a:r>
            <a:r>
              <a:rPr lang="fr-FR" sz="2000" dirty="0">
                <a:ln w="10541" cmpd="sng">
                  <a:noFill/>
                  <a:prstDash val="solid"/>
                </a:ln>
                <a:latin typeface="Arial Narrow" pitchFamily="34" charset="0"/>
                <a:cs typeface="Aharoni" pitchFamily="2" charset="-79"/>
              </a:rPr>
              <a:t>É</a:t>
            </a:r>
            <a:r>
              <a:rPr lang="fr-FR" sz="2000" dirty="0">
                <a:latin typeface="Arial Narrow" pitchFamily="34" charset="0"/>
              </a:rPr>
              <a:t>tant donné qu'il n'existe pas au monde de république où l'on ait suffisamment de règles pour présider à toutes les actions et paroles des hommes (car cela serait impossible), il s'ensuit nécessairement que, </a:t>
            </a:r>
            <a:r>
              <a:rPr lang="fr-FR" sz="2000" b="1" dirty="0">
                <a:latin typeface="Arial Narrow" pitchFamily="34" charset="0"/>
              </a:rPr>
              <a:t>dans tous les domaines d'activité que les lois ont passé sous silence, les gens ont la liberté de faire ce que leur propre raison leur indique comme leur étant le plus profitable</a:t>
            </a:r>
            <a:r>
              <a:rPr lang="fr-FR" sz="2000" dirty="0">
                <a:latin typeface="Arial Narrow" pitchFamily="34" charset="0"/>
              </a:rPr>
              <a:t>. Car si nous prenons le mot de liberté en son sens propre de liberté corporelle, c'est-à-dire de n'être ni enchaîné ni emprisonné, il serait tout-à-fait absurde de crier comme ils le font pour obtenir cette liberté dont ils jouissent si manifestement. D'autre part, si nous entendons par liberté le fait d'être soustrait aux lois, il n'est pas moins absurde de la part des hommes de réclamer comme ils le font cette liberté qui permettrait à tous les autres hommes de se rendre maîtres de leurs vie. Et cependant aussi absurde que ce soit, c'est bien ce qu'il réclament, ne sachant pas que </a:t>
            </a:r>
            <a:r>
              <a:rPr lang="fr-FR" sz="2000" b="1" dirty="0">
                <a:latin typeface="Arial Narrow" pitchFamily="34" charset="0"/>
              </a:rPr>
              <a:t>leurs lois sont sans pouvoir pour les protéger s'il n'est pas un glaive entre les mains d'un homme (ou de plusieurs) pour faire exécuter ces lois</a:t>
            </a:r>
            <a:r>
              <a:rPr lang="fr-FR" sz="2000" dirty="0">
                <a:latin typeface="Arial Narrow" pitchFamily="34" charset="0"/>
              </a:rPr>
              <a:t>. Par conséquent, la liberté des sujets réside seulement dans les choses qu'en réglementant leurs actions, le souverain a passées sous silence, par exemple la liberté d'acheter, de vendre, et de conclure d'autres contrats les uns avec les autres, de choisir leur résidence, leur genre de nourriture, leur métier, d'éduquer leurs enfants comme ils le jugent convenable et ainsi de suite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48743" y="163660"/>
            <a:ext cx="5133052" cy="646331"/>
          </a:xfrm>
          <a:prstGeom prst="rect">
            <a:avLst/>
          </a:prstGeom>
          <a:noFill/>
        </p:spPr>
        <p:txBody>
          <a:bodyPr wrap="square" rtlCol="0">
            <a:spAutoFit/>
          </a:bodyPr>
          <a:lstStyle/>
          <a:p>
            <a:r>
              <a:rPr lang="fr-FR" sz="3600" dirty="0">
                <a:solidFill>
                  <a:srgbClr val="0070C0"/>
                </a:solidFill>
                <a:latin typeface="Britannic Bold" panose="020B0903060703020204" pitchFamily="34" charset="0"/>
              </a:rPr>
              <a:t>La version de Rousseau</a:t>
            </a:r>
          </a:p>
        </p:txBody>
      </p:sp>
      <p:pic>
        <p:nvPicPr>
          <p:cNvPr id="1026"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373225" y="292225"/>
            <a:ext cx="3955646" cy="5507310"/>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4876802" y="914510"/>
            <a:ext cx="7104993" cy="1384995"/>
          </a:xfrm>
          <a:prstGeom prst="rect">
            <a:avLst/>
          </a:prstGeom>
          <a:noFill/>
        </p:spPr>
        <p:txBody>
          <a:bodyPr wrap="square" rtlCol="0">
            <a:spAutoFit/>
          </a:bodyPr>
          <a:lstStyle/>
          <a:p>
            <a:r>
              <a:rPr lang="fr-FR" sz="2800" dirty="0">
                <a:latin typeface="Rockwell Extra Bold" pitchFamily="18" charset="0"/>
                <a:cs typeface="Aharoni" pitchFamily="2" charset="-79"/>
              </a:rPr>
              <a:t>Un </a:t>
            </a:r>
            <a:r>
              <a:rPr lang="fr-FR" sz="2800" dirty="0">
                <a:ln w="10541" cmpd="sng">
                  <a:noFill/>
                  <a:prstDash val="solid"/>
                </a:ln>
                <a:latin typeface="Rockwell Extra Bold" pitchFamily="18" charset="0"/>
                <a:cs typeface="Aharoni" pitchFamily="2" charset="-79"/>
              </a:rPr>
              <a:t>É</a:t>
            </a:r>
            <a:r>
              <a:rPr lang="fr-FR" sz="2800" dirty="0">
                <a:latin typeface="Rockwell Extra Bold" pitchFamily="18" charset="0"/>
                <a:cs typeface="Aharoni" pitchFamily="2" charset="-79"/>
              </a:rPr>
              <a:t>tat juste est avant tout un État contrôlé </a:t>
            </a:r>
            <a:r>
              <a:rPr lang="fr-FR" sz="2800" i="1" dirty="0">
                <a:latin typeface="Rockwell Extra Bold" pitchFamily="18" charset="0"/>
                <a:cs typeface="Aharoni" pitchFamily="2" charset="-79"/>
              </a:rPr>
              <a:t>par</a:t>
            </a:r>
            <a:r>
              <a:rPr lang="fr-FR" sz="2800" dirty="0">
                <a:latin typeface="Rockwell Extra Bold" pitchFamily="18" charset="0"/>
                <a:cs typeface="Aharoni" pitchFamily="2" charset="-79"/>
              </a:rPr>
              <a:t> les citoyens, </a:t>
            </a:r>
            <a:r>
              <a:rPr lang="fr-FR" sz="2800" i="1" dirty="0">
                <a:latin typeface="Rockwell Extra Bold" pitchFamily="18" charset="0"/>
                <a:cs typeface="Aharoni" pitchFamily="2" charset="-79"/>
              </a:rPr>
              <a:t>pour</a:t>
            </a:r>
            <a:r>
              <a:rPr lang="fr-FR" sz="2800" dirty="0">
                <a:latin typeface="Rockwell Extra Bold" pitchFamily="18" charset="0"/>
                <a:cs typeface="Aharoni" pitchFamily="2" charset="-79"/>
              </a:rPr>
              <a:t> les citoyens</a:t>
            </a:r>
            <a:endParaRPr lang="fr-FR" sz="2800" dirty="0">
              <a:latin typeface="Rockwell Condensed" pitchFamily="18" charset="0"/>
              <a:cs typeface="Aharoni" pitchFamily="2" charset="-79"/>
            </a:endParaRPr>
          </a:p>
        </p:txBody>
      </p:sp>
      <p:sp>
        <p:nvSpPr>
          <p:cNvPr id="3" name="ZoneTexte 2"/>
          <p:cNvSpPr txBox="1"/>
          <p:nvPr/>
        </p:nvSpPr>
        <p:spPr>
          <a:xfrm>
            <a:off x="4876802" y="2753493"/>
            <a:ext cx="6560455" cy="584775"/>
          </a:xfrm>
          <a:prstGeom prst="rect">
            <a:avLst/>
          </a:prstGeom>
          <a:noFill/>
        </p:spPr>
        <p:txBody>
          <a:bodyPr wrap="square" rtlCol="0">
            <a:spAutoFit/>
          </a:bodyPr>
          <a:lstStyle/>
          <a:p>
            <a:r>
              <a:rPr lang="fr-FR" sz="3200" dirty="0">
                <a:latin typeface="Calibri" panose="020F0502020204030204" pitchFamily="34" charset="0"/>
              </a:rPr>
              <a:t>→ </a:t>
            </a:r>
            <a:r>
              <a:rPr lang="fr-FR" sz="3200" dirty="0">
                <a:latin typeface="Rockwell Condensed" panose="02060603050405020104" pitchFamily="18" charset="0"/>
              </a:rPr>
              <a:t>Critique la position de Hobbes</a:t>
            </a:r>
          </a:p>
        </p:txBody>
      </p:sp>
      <p:sp>
        <p:nvSpPr>
          <p:cNvPr id="6" name="ZoneTexte 5"/>
          <p:cNvSpPr txBox="1"/>
          <p:nvPr/>
        </p:nvSpPr>
        <p:spPr>
          <a:xfrm>
            <a:off x="4876802" y="3580373"/>
            <a:ext cx="6560455" cy="1077218"/>
          </a:xfrm>
          <a:prstGeom prst="rect">
            <a:avLst/>
          </a:prstGeom>
          <a:noFill/>
        </p:spPr>
        <p:txBody>
          <a:bodyPr wrap="square" rtlCol="0">
            <a:spAutoFit/>
          </a:bodyPr>
          <a:lstStyle/>
          <a:p>
            <a:r>
              <a:rPr lang="fr-FR" sz="3200" dirty="0">
                <a:latin typeface="Calibri" panose="020F0502020204030204" pitchFamily="34" charset="0"/>
              </a:rPr>
              <a:t>→ </a:t>
            </a:r>
            <a:r>
              <a:rPr lang="fr-FR" sz="3200" dirty="0">
                <a:latin typeface="Rockwell Condensed" panose="02060603050405020104" pitchFamily="18" charset="0"/>
              </a:rPr>
              <a:t>Le critère de légitimité de l’Etat, c’est la </a:t>
            </a:r>
            <a:r>
              <a:rPr lang="fr-FR" sz="3200" b="1" dirty="0">
                <a:latin typeface="Rockwell Condensed" panose="02060603050405020104" pitchFamily="18" charset="0"/>
              </a:rPr>
              <a:t>liberté</a:t>
            </a:r>
            <a:r>
              <a:rPr lang="fr-FR" sz="3200" dirty="0">
                <a:latin typeface="Rockwell Condensed" panose="02060603050405020104" pitchFamily="18" charset="0"/>
              </a:rPr>
              <a:t> des citoyens</a:t>
            </a:r>
          </a:p>
        </p:txBody>
      </p:sp>
      <p:sp>
        <p:nvSpPr>
          <p:cNvPr id="5" name="ZoneTexte 4"/>
          <p:cNvSpPr txBox="1"/>
          <p:nvPr/>
        </p:nvSpPr>
        <p:spPr>
          <a:xfrm>
            <a:off x="5892800" y="4888996"/>
            <a:ext cx="6088995" cy="523220"/>
          </a:xfrm>
          <a:prstGeom prst="rect">
            <a:avLst/>
          </a:prstGeom>
          <a:noFill/>
        </p:spPr>
        <p:txBody>
          <a:bodyPr wrap="square" rtlCol="0">
            <a:spAutoFit/>
          </a:bodyPr>
          <a:lstStyle/>
          <a:p>
            <a:r>
              <a:rPr lang="fr-FR" sz="2800" dirty="0">
                <a:latin typeface="Aharoni" panose="02010803020104030203" pitchFamily="2" charset="-79"/>
                <a:cs typeface="Aharoni" panose="02010803020104030203" pitchFamily="2" charset="-79"/>
              </a:rPr>
              <a:t>C’est à elle qu’il doit son existence</a:t>
            </a:r>
          </a:p>
        </p:txBody>
      </p:sp>
      <p:sp>
        <p:nvSpPr>
          <p:cNvPr id="8" name="ZoneTexte 7"/>
          <p:cNvSpPr txBox="1"/>
          <p:nvPr/>
        </p:nvSpPr>
        <p:spPr>
          <a:xfrm>
            <a:off x="5892800" y="5643621"/>
            <a:ext cx="5268686" cy="523220"/>
          </a:xfrm>
          <a:prstGeom prst="rect">
            <a:avLst/>
          </a:prstGeom>
          <a:noFill/>
        </p:spPr>
        <p:txBody>
          <a:bodyPr wrap="square" rtlCol="0">
            <a:spAutoFit/>
          </a:bodyPr>
          <a:lstStyle/>
          <a:p>
            <a:r>
              <a:rPr lang="fr-FR" sz="2800" dirty="0">
                <a:latin typeface="Aharoni" panose="02010803020104030203" pitchFamily="2" charset="-79"/>
                <a:cs typeface="Aharoni" panose="02010803020104030203" pitchFamily="2" charset="-79"/>
              </a:rPr>
              <a:t>C’est elle qu’il doit préserver</a:t>
            </a:r>
          </a:p>
        </p:txBody>
      </p:sp>
      <p:sp>
        <p:nvSpPr>
          <p:cNvPr id="7" name="Flèche à angle droit 6"/>
          <p:cNvSpPr/>
          <p:nvPr/>
        </p:nvSpPr>
        <p:spPr>
          <a:xfrm rot="5400000">
            <a:off x="5154243" y="4651890"/>
            <a:ext cx="640125" cy="6515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à angle droit 9"/>
          <p:cNvSpPr/>
          <p:nvPr/>
        </p:nvSpPr>
        <p:spPr>
          <a:xfrm rot="5400000">
            <a:off x="4806033" y="5000100"/>
            <a:ext cx="1336545" cy="65153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841563" y="5705176"/>
            <a:ext cx="3018971" cy="923330"/>
          </a:xfrm>
          <a:prstGeom prst="rect">
            <a:avLst/>
          </a:prstGeom>
          <a:noFill/>
        </p:spPr>
        <p:txBody>
          <a:bodyPr wrap="square" rtlCol="0">
            <a:spAutoFit/>
          </a:bodyPr>
          <a:lstStyle/>
          <a:p>
            <a:pPr algn="ctr"/>
            <a:r>
              <a:rPr lang="fr-FR" sz="5400" b="1" dirty="0">
                <a:latin typeface="Aharoni" panose="02010803020104030203" pitchFamily="2" charset="-79"/>
                <a:cs typeface="Aharoni" panose="02010803020104030203" pitchFamily="2" charset="-79"/>
              </a:rPr>
              <a:t>1712-1778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5" grpId="0"/>
      <p:bldP spid="8" grpId="0"/>
      <p:bldP spid="7"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373225" y="597025"/>
            <a:ext cx="3955646" cy="5507310"/>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4717143" y="597025"/>
            <a:ext cx="7170057" cy="1200329"/>
          </a:xfrm>
          <a:prstGeom prst="rect">
            <a:avLst/>
          </a:prstGeom>
          <a:noFill/>
        </p:spPr>
        <p:txBody>
          <a:bodyPr wrap="square" rtlCol="0">
            <a:spAutoFit/>
          </a:bodyPr>
          <a:lstStyle/>
          <a:p>
            <a:r>
              <a:rPr lang="fr-FR" sz="3600" dirty="0">
                <a:latin typeface="Rockwell Extra Bold" panose="02060903040505020403" pitchFamily="18" charset="0"/>
              </a:rPr>
              <a:t>1. Un </a:t>
            </a:r>
            <a:r>
              <a:rPr lang="fr-FR" sz="3600" dirty="0">
                <a:ln w="10541" cmpd="sng">
                  <a:noFill/>
                  <a:prstDash val="solid"/>
                </a:ln>
                <a:latin typeface="Rockwell Extra Bold" pitchFamily="18" charset="0"/>
                <a:cs typeface="Aharoni" pitchFamily="2" charset="-79"/>
              </a:rPr>
              <a:t>É</a:t>
            </a:r>
            <a:r>
              <a:rPr lang="fr-FR" sz="3600" dirty="0">
                <a:latin typeface="Rockwell Extra Bold" pitchFamily="18" charset="0"/>
                <a:cs typeface="Aharoni" pitchFamily="2" charset="-79"/>
              </a:rPr>
              <a:t>tat </a:t>
            </a:r>
            <a:r>
              <a:rPr lang="fr-FR" sz="3600" dirty="0">
                <a:latin typeface="Rockwell Extra Bold" panose="02060903040505020403" pitchFamily="18" charset="0"/>
              </a:rPr>
              <a:t>fait </a:t>
            </a:r>
            <a:r>
              <a:rPr lang="fr-FR" sz="3600" i="1" dirty="0">
                <a:latin typeface="Rockwell Extra Bold" panose="02060903040505020403" pitchFamily="18" charset="0"/>
              </a:rPr>
              <a:t>par</a:t>
            </a:r>
            <a:r>
              <a:rPr lang="fr-FR" sz="3600" dirty="0">
                <a:latin typeface="Rockwell Extra Bold" panose="02060903040505020403" pitchFamily="18" charset="0"/>
              </a:rPr>
              <a:t> les citoyens</a:t>
            </a:r>
          </a:p>
        </p:txBody>
      </p:sp>
      <p:sp>
        <p:nvSpPr>
          <p:cNvPr id="4" name="Rectangle 3"/>
          <p:cNvSpPr/>
          <p:nvPr/>
        </p:nvSpPr>
        <p:spPr>
          <a:xfrm>
            <a:off x="5544456" y="2565850"/>
            <a:ext cx="6096000" cy="1569660"/>
          </a:xfrm>
          <a:prstGeom prst="rect">
            <a:avLst/>
          </a:prstGeom>
        </p:spPr>
        <p:txBody>
          <a:bodyPr>
            <a:spAutoFit/>
          </a:bodyPr>
          <a:lstStyle/>
          <a:p>
            <a:pPr algn="just"/>
            <a:r>
              <a:rPr lang="fr-FR" sz="2400" dirty="0">
                <a:latin typeface="Arial Black" panose="020B0A04020102020204" pitchFamily="34" charset="0"/>
                <a:cs typeface="Aharoni" panose="02010803020104030203" pitchFamily="2" charset="-79"/>
              </a:rPr>
              <a:t>Un système politique et juridique n’est légitime que s’il se fonde sur un accord passé entre des individus </a:t>
            </a:r>
            <a:r>
              <a:rPr lang="fr-FR" sz="2400" i="1" dirty="0">
                <a:latin typeface="Arial Black" panose="020B0A04020102020204" pitchFamily="34" charset="0"/>
                <a:cs typeface="Aharoni" panose="02010803020104030203" pitchFamily="2" charset="-79"/>
              </a:rPr>
              <a:t>libres</a:t>
            </a:r>
            <a:r>
              <a:rPr lang="fr-FR" sz="2400" dirty="0">
                <a:latin typeface="Arial Black" panose="020B0A04020102020204" pitchFamily="34" charset="0"/>
                <a:cs typeface="Aharoni" panose="02010803020104030203" pitchFamily="2" charset="-79"/>
              </a:rPr>
              <a:t>. </a:t>
            </a:r>
          </a:p>
        </p:txBody>
      </p:sp>
    </p:spTree>
    <p:extLst>
      <p:ext uri="{BB962C8B-B14F-4D97-AF65-F5344CB8AC3E}">
        <p14:creationId xmlns="" xmlns:p14="http://schemas.microsoft.com/office/powerpoint/2010/main" val="62459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0413" y="126125"/>
            <a:ext cx="10915244" cy="646331"/>
          </a:xfrm>
          <a:prstGeom prst="rect">
            <a:avLst/>
          </a:prstGeom>
          <a:noFill/>
        </p:spPr>
        <p:txBody>
          <a:bodyPr wrap="square" rtlCol="0">
            <a:spAutoFit/>
          </a:bodyPr>
          <a:lstStyle/>
          <a:p>
            <a:r>
              <a:rPr lang="fr-FR" sz="3600" dirty="0">
                <a:solidFill>
                  <a:srgbClr val="0070C0"/>
                </a:solidFill>
                <a:latin typeface="Rockwell Condensed" panose="02060603050405020104" pitchFamily="18" charset="0"/>
              </a:rPr>
              <a:t>Contre Hobbes : critique du pacte de soumission (les points essentiels)</a:t>
            </a:r>
          </a:p>
        </p:txBody>
      </p:sp>
      <p:pic>
        <p:nvPicPr>
          <p:cNvPr id="3"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420413" y="1111763"/>
            <a:ext cx="3070270" cy="4274632"/>
          </a:xfrm>
          <a:prstGeom prst="rect">
            <a:avLst/>
          </a:prstGeom>
          <a:ln>
            <a:noFill/>
          </a:ln>
          <a:effectLst>
            <a:outerShdw blurRad="292100" dist="139700" dir="2700000" algn="tl" rotWithShape="0">
              <a:srgbClr val="333333">
                <a:alpha val="65000"/>
              </a:srgbClr>
            </a:outerShdw>
          </a:effectLst>
        </p:spPr>
      </p:pic>
      <p:sp>
        <p:nvSpPr>
          <p:cNvPr id="4" name="Bulle ronde 3"/>
          <p:cNvSpPr/>
          <p:nvPr/>
        </p:nvSpPr>
        <p:spPr>
          <a:xfrm>
            <a:off x="4107542" y="1650150"/>
            <a:ext cx="6066972" cy="2028801"/>
          </a:xfrm>
          <a:prstGeom prst="wedgeEllipseCallout">
            <a:avLst>
              <a:gd name="adj1" fmla="val -79588"/>
              <a:gd name="adj2" fmla="val 21155"/>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ysClr val="windowText" lastClr="000000"/>
                </a:solidFill>
                <a:ea typeface="Calibri" pitchFamily="34" charset="0"/>
                <a:cs typeface="Times New Roman" pitchFamily="18" charset="0"/>
              </a:rPr>
              <a:t>« renoncer à sa liberté c’est renoncer à sa qualité d’homme, aux droits de l’humanité, même à ses devoirs »</a:t>
            </a:r>
            <a:r>
              <a:rPr lang="fr-FR" sz="2400" dirty="0">
                <a:solidFill>
                  <a:sysClr val="windowText" lastClr="000000"/>
                </a:solidFill>
                <a:ea typeface="Calibri" pitchFamily="34" charset="0"/>
                <a:cs typeface="Times New Roman" pitchFamily="18" charset="0"/>
              </a:rPr>
              <a:t> </a:t>
            </a:r>
            <a:endParaRPr lang="fr-FR" sz="2400" dirty="0">
              <a:solidFill>
                <a:sysClr val="windowText" lastClr="000000"/>
              </a:solidFill>
            </a:endParaRPr>
          </a:p>
        </p:txBody>
      </p:sp>
      <p:sp>
        <p:nvSpPr>
          <p:cNvPr id="8" name="Bulle ronde 7"/>
          <p:cNvSpPr/>
          <p:nvPr/>
        </p:nvSpPr>
        <p:spPr>
          <a:xfrm>
            <a:off x="4296228" y="4847047"/>
            <a:ext cx="5878286" cy="1710012"/>
          </a:xfrm>
          <a:prstGeom prst="wedgeEllipseCallout">
            <a:avLst>
              <a:gd name="adj1" fmla="val -84913"/>
              <a:gd name="adj2" fmla="val -150992"/>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tx1"/>
                </a:solidFill>
              </a:rPr>
              <a:t>« il y a une grande différence entre soumettre une multitude et régir une société » </a:t>
            </a:r>
            <a:endParaRPr lang="fr-FR" sz="2400" dirty="0">
              <a:solidFill>
                <a:schemeClr val="tx1"/>
              </a:solidFill>
            </a:endParaRPr>
          </a:p>
        </p:txBody>
      </p:sp>
      <p:sp>
        <p:nvSpPr>
          <p:cNvPr id="10" name="ZoneTexte 9"/>
          <p:cNvSpPr txBox="1"/>
          <p:nvPr/>
        </p:nvSpPr>
        <p:spPr>
          <a:xfrm>
            <a:off x="5878286" y="1019936"/>
            <a:ext cx="6502399" cy="523220"/>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Une liberté ne peut pas s’aliéner</a:t>
            </a:r>
          </a:p>
        </p:txBody>
      </p:sp>
      <p:sp>
        <p:nvSpPr>
          <p:cNvPr id="11" name="ZoneTexte 10"/>
          <p:cNvSpPr txBox="1"/>
          <p:nvPr/>
        </p:nvSpPr>
        <p:spPr>
          <a:xfrm>
            <a:off x="6197599" y="3785945"/>
            <a:ext cx="5863771" cy="954107"/>
          </a:xfrm>
          <a:prstGeom prst="rect">
            <a:avLst/>
          </a:prstGeom>
          <a:noFill/>
        </p:spPr>
        <p:txBody>
          <a:bodyPr wrap="square" rtlCol="0">
            <a:spAutoFit/>
          </a:bodyPr>
          <a:lstStyle/>
          <a:p>
            <a:pPr algn="ctr"/>
            <a:r>
              <a:rPr lang="fr-FR" sz="2800" dirty="0">
                <a:latin typeface="Aharoni" panose="02010803020104030203" pitchFamily="2" charset="-79"/>
                <a:cs typeface="Aharoni" panose="02010803020104030203" pitchFamily="2" charset="-79"/>
              </a:rPr>
              <a:t>Ne permet pas d’instituer une véritable unité sociale</a:t>
            </a:r>
          </a:p>
        </p:txBody>
      </p:sp>
      <p:sp>
        <p:nvSpPr>
          <p:cNvPr id="12" name="ZoneTexte 11"/>
          <p:cNvSpPr txBox="1"/>
          <p:nvPr/>
        </p:nvSpPr>
        <p:spPr>
          <a:xfrm>
            <a:off x="10174514" y="2249051"/>
            <a:ext cx="1886856" cy="830997"/>
          </a:xfrm>
          <a:prstGeom prst="rect">
            <a:avLst/>
          </a:prstGeom>
          <a:noFill/>
        </p:spPr>
        <p:txBody>
          <a:bodyPr wrap="square" rtlCol="0">
            <a:spAutoFit/>
          </a:bodyPr>
          <a:lstStyle/>
          <a:p>
            <a:pPr algn="ctr"/>
            <a:r>
              <a:rPr lang="fr-FR" sz="2400" i="1" dirty="0">
                <a:latin typeface="Calisto MT" panose="02040603050505030304" pitchFamily="18" charset="0"/>
              </a:rPr>
              <a:t>Contrat social</a:t>
            </a:r>
            <a:r>
              <a:rPr lang="fr-FR" sz="2400" dirty="0">
                <a:latin typeface="Calisto MT" panose="02040603050505030304" pitchFamily="18" charset="0"/>
              </a:rPr>
              <a:t> I, 4 </a:t>
            </a:r>
          </a:p>
        </p:txBody>
      </p:sp>
      <p:sp>
        <p:nvSpPr>
          <p:cNvPr id="13" name="ZoneTexte 12"/>
          <p:cNvSpPr txBox="1"/>
          <p:nvPr/>
        </p:nvSpPr>
        <p:spPr>
          <a:xfrm>
            <a:off x="10138230" y="5286554"/>
            <a:ext cx="1886856" cy="830997"/>
          </a:xfrm>
          <a:prstGeom prst="rect">
            <a:avLst/>
          </a:prstGeom>
          <a:noFill/>
        </p:spPr>
        <p:txBody>
          <a:bodyPr wrap="square" rtlCol="0">
            <a:spAutoFit/>
          </a:bodyPr>
          <a:lstStyle/>
          <a:p>
            <a:pPr algn="ctr"/>
            <a:r>
              <a:rPr lang="fr-FR" sz="2400" i="1" dirty="0">
                <a:latin typeface="Calisto MT" panose="02040603050505030304" pitchFamily="18" charset="0"/>
              </a:rPr>
              <a:t>Contrat social</a:t>
            </a:r>
            <a:r>
              <a:rPr lang="fr-FR" sz="2400" dirty="0">
                <a:latin typeface="Calisto MT" panose="02040603050505030304" pitchFamily="18" charset="0"/>
              </a:rPr>
              <a:t> I, 6 </a:t>
            </a:r>
          </a:p>
        </p:txBody>
      </p:sp>
    </p:spTree>
    <p:extLst>
      <p:ext uri="{BB962C8B-B14F-4D97-AF65-F5344CB8AC3E}">
        <p14:creationId xmlns="" xmlns:p14="http://schemas.microsoft.com/office/powerpoint/2010/main" val="10243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3"/>
          <p:cNvSpPr txBox="1"/>
          <p:nvPr/>
        </p:nvSpPr>
        <p:spPr>
          <a:xfrm>
            <a:off x="408250" y="220803"/>
            <a:ext cx="11375500" cy="584775"/>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2) Problèmes</a:t>
            </a:r>
            <a:r>
              <a:rPr kumimoji="0" lang="fr-FR" sz="3200" b="0" i="0" u="none" strike="noStrike" kern="1200" cap="none" spc="0" normalizeH="0" baseline="0" noProof="0" dirty="0">
                <a:ln>
                  <a:noFill/>
                </a:ln>
                <a:effectLst/>
                <a:uLnTx/>
                <a:uFillTx/>
                <a:latin typeface="Eras Bold ITC" pitchFamily="34" charset="0"/>
                <a:ea typeface="+mn-ea"/>
                <a:cs typeface="+mn-cs"/>
              </a:rPr>
              <a:t> concernant</a:t>
            </a:r>
            <a:r>
              <a:rPr kumimoji="0" lang="fr-FR" sz="3200" b="0" i="0" u="none" strike="noStrike" kern="1200" cap="none" spc="0" normalizeH="0" noProof="0" dirty="0">
                <a:ln>
                  <a:noFill/>
                </a:ln>
                <a:effectLst/>
                <a:uLnTx/>
                <a:uFillTx/>
                <a:latin typeface="Eras Bold ITC" pitchFamily="34" charset="0"/>
                <a:ea typeface="+mn-ea"/>
                <a:cs typeface="+mn-cs"/>
              </a:rPr>
              <a:t> la définition de la politique</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pic>
        <p:nvPicPr>
          <p:cNvPr id="3" name="Image 2"/>
          <p:cNvPicPr>
            <a:picLocks noChangeAspect="1"/>
          </p:cNvPicPr>
          <p:nvPr/>
        </p:nvPicPr>
        <p:blipFill>
          <a:blip r:embed="rId2" cstate="print"/>
          <a:stretch>
            <a:fillRect/>
          </a:stretch>
        </p:blipFill>
        <p:spPr>
          <a:xfrm>
            <a:off x="408250" y="1037333"/>
            <a:ext cx="2550504" cy="3026021"/>
          </a:xfrm>
          <a:prstGeom prst="rect">
            <a:avLst/>
          </a:prstGeom>
        </p:spPr>
      </p:pic>
      <p:sp>
        <p:nvSpPr>
          <p:cNvPr id="4" name="ZoneTexte 3"/>
          <p:cNvSpPr txBox="1"/>
          <p:nvPr/>
        </p:nvSpPr>
        <p:spPr>
          <a:xfrm>
            <a:off x="3120571" y="1233783"/>
            <a:ext cx="8663179" cy="1077218"/>
          </a:xfrm>
          <a:prstGeom prst="rect">
            <a:avLst/>
          </a:prstGeom>
          <a:noFill/>
        </p:spPr>
        <p:txBody>
          <a:bodyPr wrap="square" rtlCol="0">
            <a:spAutoFit/>
          </a:bodyPr>
          <a:lstStyle/>
          <a:p>
            <a:pPr algn="just"/>
            <a:r>
              <a:rPr lang="fr-FR" sz="3200" dirty="0">
                <a:latin typeface="Corbel" panose="020B0503020204020204" pitchFamily="34" charset="0"/>
              </a:rPr>
              <a:t>(</a:t>
            </a:r>
            <a:r>
              <a:rPr lang="fr-FR" sz="3200" b="1" dirty="0">
                <a:latin typeface="Corbel" panose="020B0503020204020204" pitchFamily="34" charset="0"/>
              </a:rPr>
              <a:t>I</a:t>
            </a:r>
            <a:r>
              <a:rPr lang="fr-FR" sz="3200" dirty="0">
                <a:latin typeface="Corbel" panose="020B0503020204020204" pitchFamily="34" charset="0"/>
              </a:rPr>
              <a:t>) La politique vise donc le bien commun : elle est le souci de la chose commune </a:t>
            </a:r>
            <a:r>
              <a:rPr lang="fr-FR" sz="2800" dirty="0">
                <a:latin typeface="Corbel" panose="020B0503020204020204" pitchFamily="34" charset="0"/>
              </a:rPr>
              <a:t>(</a:t>
            </a:r>
            <a:r>
              <a:rPr lang="fr-FR" sz="2800" b="1" dirty="0">
                <a:latin typeface="Corbel" panose="020B0503020204020204" pitchFamily="34" charset="0"/>
              </a:rPr>
              <a:t>en latin = </a:t>
            </a:r>
            <a:r>
              <a:rPr lang="fr-FR" sz="2800" b="1" i="1" dirty="0" err="1">
                <a:latin typeface="Corbel" panose="020B0503020204020204" pitchFamily="34" charset="0"/>
              </a:rPr>
              <a:t>res</a:t>
            </a:r>
            <a:r>
              <a:rPr lang="fr-FR" sz="2800" b="1" i="1" dirty="0">
                <a:latin typeface="Corbel" panose="020B0503020204020204" pitchFamily="34" charset="0"/>
              </a:rPr>
              <a:t> publica</a:t>
            </a:r>
            <a:r>
              <a:rPr lang="fr-FR" sz="2800" dirty="0">
                <a:latin typeface="Corbel" panose="020B0503020204020204" pitchFamily="34" charset="0"/>
              </a:rPr>
              <a:t>)</a:t>
            </a:r>
            <a:endParaRPr lang="fr-FR" sz="3200" dirty="0">
              <a:latin typeface="Corbel" panose="020B0503020204020204" pitchFamily="34" charset="0"/>
            </a:endParaRPr>
          </a:p>
        </p:txBody>
      </p:sp>
      <p:sp>
        <p:nvSpPr>
          <p:cNvPr id="5" name="ZoneTexte 4"/>
          <p:cNvSpPr txBox="1"/>
          <p:nvPr/>
        </p:nvSpPr>
        <p:spPr>
          <a:xfrm>
            <a:off x="3164662" y="2550343"/>
            <a:ext cx="8574996" cy="1077218"/>
          </a:xfrm>
          <a:prstGeom prst="rect">
            <a:avLst/>
          </a:prstGeom>
          <a:noFill/>
        </p:spPr>
        <p:txBody>
          <a:bodyPr wrap="square" rtlCol="0">
            <a:spAutoFit/>
          </a:bodyPr>
          <a:lstStyle/>
          <a:p>
            <a:pPr algn="just"/>
            <a:r>
              <a:rPr lang="fr-FR" sz="3200" b="1" dirty="0">
                <a:solidFill>
                  <a:srgbClr val="FF0000"/>
                </a:solidFill>
                <a:latin typeface="Corbel" panose="020B0503020204020204" pitchFamily="34" charset="0"/>
              </a:rPr>
              <a:t>Mais ce qui vaut « en droit » n’est peut-être pas réalisé « en fait » (notions repères)…</a:t>
            </a:r>
          </a:p>
        </p:txBody>
      </p:sp>
      <p:sp>
        <p:nvSpPr>
          <p:cNvPr id="6" name="ZoneTexte 5"/>
          <p:cNvSpPr txBox="1"/>
          <p:nvPr/>
        </p:nvSpPr>
        <p:spPr>
          <a:xfrm>
            <a:off x="881061" y="4295109"/>
            <a:ext cx="10429878" cy="2400657"/>
          </a:xfrm>
          <a:prstGeom prst="rect">
            <a:avLst/>
          </a:prstGeom>
          <a:noFill/>
        </p:spPr>
        <p:txBody>
          <a:bodyPr wrap="square" rtlCol="0">
            <a:spAutoFit/>
          </a:bodyPr>
          <a:lstStyle/>
          <a:p>
            <a:pPr algn="ctr"/>
            <a:r>
              <a:rPr lang="fr-FR" sz="3000" dirty="0">
                <a:latin typeface="Eras Bold ITC" panose="020B0907030504020204" pitchFamily="34" charset="0"/>
              </a:rPr>
              <a:t>La politique est-elle dans les faits synonyme de justice sociale ?</a:t>
            </a:r>
          </a:p>
          <a:p>
            <a:pPr algn="ctr"/>
            <a:r>
              <a:rPr lang="fr-FR" sz="3000" dirty="0">
                <a:latin typeface="Eras Bold ITC" panose="020B0907030504020204" pitchFamily="34" charset="0"/>
              </a:rPr>
              <a:t>Vise-t-elle réellement le bien de tous ? </a:t>
            </a:r>
          </a:p>
          <a:p>
            <a:pPr algn="ctr"/>
            <a:r>
              <a:rPr lang="fr-FR" sz="3000" dirty="0">
                <a:latin typeface="Eras Bold ITC" panose="020B0907030504020204" pitchFamily="34" charset="0"/>
              </a:rPr>
              <a:t>Ne vise-t-elle pas au contraire à favoriser les intérêts particuliers de quelques individus seulement ?  </a:t>
            </a:r>
          </a:p>
        </p:txBody>
      </p:sp>
    </p:spTree>
    <p:extLst>
      <p:ext uri="{BB962C8B-B14F-4D97-AF65-F5344CB8AC3E}">
        <p14:creationId xmlns="" xmlns:p14="http://schemas.microsoft.com/office/powerpoint/2010/main" val="319707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checkerboard(across)">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checkerboard(across)">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checkerboard(across)">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801" y="126125"/>
            <a:ext cx="11582399" cy="954107"/>
          </a:xfrm>
          <a:prstGeom prst="rect">
            <a:avLst/>
          </a:prstGeom>
          <a:noFill/>
        </p:spPr>
        <p:txBody>
          <a:bodyPr wrap="square" rtlCol="0">
            <a:spAutoFit/>
          </a:bodyPr>
          <a:lstStyle/>
          <a:p>
            <a:pPr algn="just"/>
            <a:r>
              <a:rPr lang="fr-FR" sz="2800" dirty="0">
                <a:solidFill>
                  <a:srgbClr val="C00000"/>
                </a:solidFill>
                <a:latin typeface="Rockwell Extra Bold" pitchFamily="18" charset="0"/>
              </a:rPr>
              <a:t>Problème : instituer un </a:t>
            </a:r>
            <a:r>
              <a:rPr lang="fr-FR" sz="2800" dirty="0">
                <a:ln w="10541" cmpd="sng">
                  <a:noFill/>
                  <a:prstDash val="solid"/>
                </a:ln>
                <a:solidFill>
                  <a:srgbClr val="C00000"/>
                </a:solidFill>
                <a:latin typeface="Rockwell Extra Bold" pitchFamily="18" charset="0"/>
                <a:cs typeface="Aharoni" pitchFamily="2" charset="-79"/>
              </a:rPr>
              <a:t>É</a:t>
            </a:r>
            <a:r>
              <a:rPr lang="fr-FR" sz="2800" dirty="0">
                <a:solidFill>
                  <a:srgbClr val="C00000"/>
                </a:solidFill>
                <a:latin typeface="Rockwell Extra Bold" pitchFamily="18" charset="0"/>
              </a:rPr>
              <a:t>tat et y obéir mais sans que les citoyens ne renoncent pour autant à leur liberté…</a:t>
            </a:r>
          </a:p>
        </p:txBody>
      </p:sp>
      <p:pic>
        <p:nvPicPr>
          <p:cNvPr id="4"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420413" y="1445592"/>
            <a:ext cx="3070270" cy="4274632"/>
          </a:xfrm>
          <a:prstGeom prst="rect">
            <a:avLst/>
          </a:prstGeom>
          <a:ln>
            <a:noFill/>
          </a:ln>
          <a:effectLst>
            <a:outerShdw blurRad="292100" dist="139700" dir="2700000" algn="tl" rotWithShape="0">
              <a:srgbClr val="333333">
                <a:alpha val="65000"/>
              </a:srgbClr>
            </a:outerShdw>
          </a:effectLst>
        </p:spPr>
      </p:pic>
      <p:sp>
        <p:nvSpPr>
          <p:cNvPr id="6" name="Rectangle à coins arrondis 5"/>
          <p:cNvSpPr/>
          <p:nvPr/>
        </p:nvSpPr>
        <p:spPr>
          <a:xfrm>
            <a:off x="3962400" y="1445592"/>
            <a:ext cx="7518400" cy="2510971"/>
          </a:xfrm>
          <a:prstGeom prst="wedgeRoundRectCallout">
            <a:avLst>
              <a:gd name="adj1" fmla="val -72571"/>
              <a:gd name="adj2" fmla="val 37550"/>
              <a:gd name="adj3" fmla="val 16667"/>
            </a:avLst>
          </a:prstGeom>
          <a:solidFill>
            <a:schemeClr val="accent1">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ysClr val="windowText" lastClr="000000"/>
                </a:solidFill>
              </a:rPr>
              <a:t>« trouver une forme d’association qui défende et protège de toute la force commune la personne et les biens de chaque associé, et par laquelle </a:t>
            </a:r>
            <a:r>
              <a:rPr lang="fr-FR" sz="2400" b="1" dirty="0">
                <a:solidFill>
                  <a:sysClr val="windowText" lastClr="000000"/>
                </a:solidFill>
              </a:rPr>
              <a:t>chacun s’unissant à tous n’obéisse pourtant qu’à lui-même et reste aussi libre qu’auparavant </a:t>
            </a:r>
            <a:r>
              <a:rPr lang="fr-FR" sz="2400" dirty="0">
                <a:solidFill>
                  <a:sysClr val="windowText" lastClr="000000"/>
                </a:solidFill>
              </a:rPr>
              <a:t>» </a:t>
            </a:r>
          </a:p>
        </p:txBody>
      </p:sp>
      <p:sp>
        <p:nvSpPr>
          <p:cNvPr id="8" name="ZoneTexte 7"/>
          <p:cNvSpPr txBox="1"/>
          <p:nvPr/>
        </p:nvSpPr>
        <p:spPr>
          <a:xfrm>
            <a:off x="4542969" y="4321923"/>
            <a:ext cx="6357257" cy="584775"/>
          </a:xfrm>
          <a:prstGeom prst="rect">
            <a:avLst/>
          </a:prstGeom>
          <a:noFill/>
        </p:spPr>
        <p:txBody>
          <a:bodyPr wrap="square" rtlCol="0">
            <a:spAutoFit/>
          </a:bodyPr>
          <a:lstStyle/>
          <a:p>
            <a:r>
              <a:rPr lang="fr-FR" sz="3200" dirty="0">
                <a:latin typeface="Rockwell Condensed" panose="02060603050405020104" pitchFamily="18" charset="0"/>
              </a:rPr>
              <a:t>→ concilier obéissance et liberté </a:t>
            </a:r>
          </a:p>
        </p:txBody>
      </p:sp>
      <p:sp>
        <p:nvSpPr>
          <p:cNvPr id="9" name="ZoneTexte 8"/>
          <p:cNvSpPr txBox="1"/>
          <p:nvPr/>
        </p:nvSpPr>
        <p:spPr>
          <a:xfrm>
            <a:off x="3483430" y="5048364"/>
            <a:ext cx="8069942" cy="1569660"/>
          </a:xfrm>
          <a:prstGeom prst="rect">
            <a:avLst/>
          </a:prstGeom>
          <a:noFill/>
        </p:spPr>
        <p:txBody>
          <a:bodyPr wrap="square" rtlCol="0">
            <a:spAutoFit/>
          </a:bodyPr>
          <a:lstStyle/>
          <a:p>
            <a:pPr algn="ctr"/>
            <a:r>
              <a:rPr lang="fr-FR" sz="3200" dirty="0">
                <a:solidFill>
                  <a:srgbClr val="FF0000"/>
                </a:solidFill>
                <a:latin typeface="Aharoni" panose="02010803020104030203" pitchFamily="2" charset="-79"/>
                <a:cs typeface="Aharoni" panose="02010803020104030203" pitchFamily="2" charset="-79"/>
              </a:rPr>
              <a:t>Est-ce vraiment possible ?</a:t>
            </a:r>
          </a:p>
          <a:p>
            <a:pPr algn="ctr"/>
            <a:r>
              <a:rPr lang="fr-FR" sz="3200" dirty="0">
                <a:solidFill>
                  <a:srgbClr val="FF0000"/>
                </a:solidFill>
                <a:latin typeface="Aharoni" panose="02010803020104030203" pitchFamily="2" charset="-79"/>
                <a:cs typeface="Aharoni" panose="02010803020104030203" pitchFamily="2" charset="-79"/>
              </a:rPr>
              <a:t>Comment s’engager tout en restant « aussi libre qu’auparavant » ?  </a:t>
            </a:r>
          </a:p>
        </p:txBody>
      </p:sp>
      <p:sp>
        <p:nvSpPr>
          <p:cNvPr id="10" name="Rectangle 9"/>
          <p:cNvSpPr/>
          <p:nvPr/>
        </p:nvSpPr>
        <p:spPr>
          <a:xfrm>
            <a:off x="8867632" y="3352075"/>
            <a:ext cx="2395656" cy="461665"/>
          </a:xfrm>
          <a:prstGeom prst="rect">
            <a:avLst/>
          </a:prstGeom>
        </p:spPr>
        <p:txBody>
          <a:bodyPr wrap="none">
            <a:spAutoFit/>
          </a:bodyPr>
          <a:lstStyle/>
          <a:p>
            <a:pPr algn="ctr"/>
            <a:r>
              <a:rPr lang="fr-FR" sz="2400" i="1" dirty="0">
                <a:latin typeface="Calisto MT" panose="02040603050505030304" pitchFamily="18" charset="0"/>
              </a:rPr>
              <a:t>Contrat social</a:t>
            </a:r>
            <a:r>
              <a:rPr lang="fr-FR" sz="2400" dirty="0">
                <a:latin typeface="Calisto MT" panose="02040603050505030304" pitchFamily="18" charset="0"/>
              </a:rPr>
              <a:t> I, 6 </a:t>
            </a:r>
          </a:p>
        </p:txBody>
      </p:sp>
    </p:spTree>
    <p:extLst>
      <p:ext uri="{BB962C8B-B14F-4D97-AF65-F5344CB8AC3E}">
        <p14:creationId xmlns="" xmlns:p14="http://schemas.microsoft.com/office/powerpoint/2010/main" val="162438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checkerboard(across)">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checkerboard(across)">
                                      <p:cBhvr>
                                        <p:cTn id="20" dur="500"/>
                                        <p:tgtEl>
                                          <p:spTgt spid="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heckerboard(across)">
                                      <p:cBhvr>
                                        <p:cTn id="2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304801" y="1540954"/>
            <a:ext cx="3070270" cy="4274632"/>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304801" y="126125"/>
            <a:ext cx="11582399" cy="954107"/>
          </a:xfrm>
          <a:prstGeom prst="rect">
            <a:avLst/>
          </a:prstGeom>
          <a:noFill/>
        </p:spPr>
        <p:txBody>
          <a:bodyPr wrap="square" rtlCol="0">
            <a:spAutoFit/>
          </a:bodyPr>
          <a:lstStyle/>
          <a:p>
            <a:pPr algn="just"/>
            <a:r>
              <a:rPr lang="fr-FR" sz="2800" dirty="0">
                <a:solidFill>
                  <a:srgbClr val="00B050"/>
                </a:solidFill>
                <a:latin typeface="Rockwell Extra Bold" pitchFamily="18" charset="0"/>
              </a:rPr>
              <a:t>Solution : le « contrat social » comme forme d’association légitime</a:t>
            </a:r>
          </a:p>
        </p:txBody>
      </p:sp>
      <p:sp>
        <p:nvSpPr>
          <p:cNvPr id="4" name="Rectangle 3"/>
          <p:cNvSpPr/>
          <p:nvPr/>
        </p:nvSpPr>
        <p:spPr>
          <a:xfrm>
            <a:off x="3614057" y="5002426"/>
            <a:ext cx="8128547" cy="1077218"/>
          </a:xfrm>
          <a:prstGeom prst="rect">
            <a:avLst/>
          </a:prstGeom>
        </p:spPr>
        <p:txBody>
          <a:bodyPr wrap="square">
            <a:spAutoFit/>
          </a:bodyPr>
          <a:lstStyle/>
          <a:p>
            <a:r>
              <a:rPr lang="fr-FR" sz="3200" dirty="0">
                <a:latin typeface="Rockwell Condensed" panose="02060603050405020104" pitchFamily="18" charset="0"/>
              </a:rPr>
              <a:t> →</a:t>
            </a:r>
            <a:r>
              <a:rPr lang="fr-FR" sz="3200" dirty="0">
                <a:latin typeface="Calibri" panose="020F0502020204030204" pitchFamily="34" charset="0"/>
              </a:rPr>
              <a:t> </a:t>
            </a:r>
            <a:r>
              <a:rPr lang="fr-FR" sz="3200" dirty="0">
                <a:latin typeface="Rockwell Condensed" panose="02060603050405020104" pitchFamily="18" charset="0"/>
              </a:rPr>
              <a:t>Un pacte par lequel chaque individu décide librement d’obéir à la communauté elle-même, dont il est membre.  </a:t>
            </a:r>
          </a:p>
        </p:txBody>
      </p:sp>
      <p:sp>
        <p:nvSpPr>
          <p:cNvPr id="6" name="Bulle ronde 5"/>
          <p:cNvSpPr/>
          <p:nvPr/>
        </p:nvSpPr>
        <p:spPr>
          <a:xfrm>
            <a:off x="4238172" y="1047468"/>
            <a:ext cx="5486400" cy="3556837"/>
          </a:xfrm>
          <a:prstGeom prst="wedgeEllipseCallout">
            <a:avLst>
              <a:gd name="adj1" fmla="val -88033"/>
              <a:gd name="adj2" fmla="val 22918"/>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ysClr val="windowText" lastClr="000000"/>
                </a:solidFill>
              </a:rPr>
              <a:t>« </a:t>
            </a:r>
            <a:r>
              <a:rPr lang="fr-FR" sz="2800" b="1" dirty="0">
                <a:solidFill>
                  <a:sysClr val="windowText" lastClr="000000"/>
                </a:solidFill>
              </a:rPr>
              <a:t>l’aliénation totale de chaque associé</a:t>
            </a:r>
            <a:r>
              <a:rPr lang="fr-FR" sz="2800" dirty="0">
                <a:solidFill>
                  <a:sysClr val="windowText" lastClr="000000"/>
                </a:solidFill>
              </a:rPr>
              <a:t> avec tous ses droits à toute la communauté (…) </a:t>
            </a:r>
            <a:r>
              <a:rPr lang="fr-FR" sz="2800" b="1" dirty="0">
                <a:solidFill>
                  <a:sysClr val="windowText" lastClr="000000"/>
                </a:solidFill>
              </a:rPr>
              <a:t>chacun se donnant à tous ne se donne à personne</a:t>
            </a:r>
            <a:r>
              <a:rPr lang="fr-FR" sz="2800" dirty="0">
                <a:solidFill>
                  <a:sysClr val="windowText" lastClr="000000"/>
                </a:solidFill>
              </a:rPr>
              <a:t> »</a:t>
            </a:r>
          </a:p>
        </p:txBody>
      </p:sp>
      <p:sp>
        <p:nvSpPr>
          <p:cNvPr id="7" name="Rectangle 6"/>
          <p:cNvSpPr/>
          <p:nvPr/>
        </p:nvSpPr>
        <p:spPr>
          <a:xfrm>
            <a:off x="9897800" y="2348832"/>
            <a:ext cx="2164119" cy="954107"/>
          </a:xfrm>
          <a:prstGeom prst="rect">
            <a:avLst/>
          </a:prstGeom>
        </p:spPr>
        <p:txBody>
          <a:bodyPr wrap="none">
            <a:spAutoFit/>
          </a:bodyPr>
          <a:lstStyle/>
          <a:p>
            <a:pPr algn="ctr"/>
            <a:r>
              <a:rPr lang="fr-FR" sz="2800" i="1" dirty="0">
                <a:latin typeface="Calisto MT" panose="02040603050505030304" pitchFamily="18" charset="0"/>
              </a:rPr>
              <a:t>Contrat social</a:t>
            </a:r>
            <a:r>
              <a:rPr lang="fr-FR" sz="2800" dirty="0">
                <a:latin typeface="Calisto MT" panose="02040603050505030304" pitchFamily="18" charset="0"/>
              </a:rPr>
              <a:t> </a:t>
            </a:r>
          </a:p>
          <a:p>
            <a:pPr algn="ctr"/>
            <a:r>
              <a:rPr lang="fr-FR" sz="2800" dirty="0">
                <a:latin typeface="Calisto MT" panose="02040603050505030304" pitchFamily="18" charset="0"/>
              </a:rPr>
              <a:t>I, 6 </a:t>
            </a:r>
          </a:p>
        </p:txBody>
      </p:sp>
    </p:spTree>
    <p:extLst>
      <p:ext uri="{BB962C8B-B14F-4D97-AF65-F5344CB8AC3E}">
        <p14:creationId xmlns="" xmlns:p14="http://schemas.microsoft.com/office/powerpoint/2010/main" val="302103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6100" y="1129393"/>
            <a:ext cx="3175000" cy="509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ZoneTexte 2"/>
          <p:cNvSpPr txBox="1"/>
          <p:nvPr/>
        </p:nvSpPr>
        <p:spPr>
          <a:xfrm>
            <a:off x="546100" y="261257"/>
            <a:ext cx="11195957" cy="523220"/>
          </a:xfrm>
          <a:prstGeom prst="rect">
            <a:avLst/>
          </a:prstGeom>
          <a:noFill/>
        </p:spPr>
        <p:txBody>
          <a:bodyPr wrap="square" rtlCol="0">
            <a:spAutoFit/>
          </a:bodyPr>
          <a:lstStyle/>
          <a:p>
            <a:r>
              <a:rPr lang="fr-FR" sz="2800" dirty="0">
                <a:latin typeface="Rockwell Extra Bold" panose="02060903040505020403" pitchFamily="18" charset="0"/>
              </a:rPr>
              <a:t>Conditions pour que ça marche : </a:t>
            </a:r>
          </a:p>
        </p:txBody>
      </p:sp>
      <p:sp>
        <p:nvSpPr>
          <p:cNvPr id="4" name="ZoneTexte 3"/>
          <p:cNvSpPr txBox="1"/>
          <p:nvPr/>
        </p:nvSpPr>
        <p:spPr>
          <a:xfrm>
            <a:off x="4281713" y="3150068"/>
            <a:ext cx="7460343" cy="1077218"/>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Une réciprocité absolue (aucune exception)</a:t>
            </a:r>
          </a:p>
        </p:txBody>
      </p:sp>
      <p:sp>
        <p:nvSpPr>
          <p:cNvPr id="6" name="ZoneTexte 5"/>
          <p:cNvSpPr txBox="1"/>
          <p:nvPr/>
        </p:nvSpPr>
        <p:spPr>
          <a:xfrm>
            <a:off x="4281713" y="1332593"/>
            <a:ext cx="7460343" cy="584775"/>
          </a:xfrm>
          <a:prstGeom prst="rect">
            <a:avLst/>
          </a:prstGeom>
          <a:noFill/>
        </p:spPr>
        <p:txBody>
          <a:bodyPr wrap="square" rtlCol="0">
            <a:spAutoFit/>
          </a:bodyPr>
          <a:lstStyle/>
          <a:p>
            <a:r>
              <a:rPr lang="fr-FR" sz="3200" dirty="0">
                <a:latin typeface="Aharoni" panose="02010803020104030203" pitchFamily="2" charset="-79"/>
                <a:cs typeface="Aharoni" panose="02010803020104030203" pitchFamily="2" charset="-79"/>
              </a:rPr>
              <a:t>- Engagement total</a:t>
            </a:r>
          </a:p>
        </p:txBody>
      </p:sp>
      <p:sp>
        <p:nvSpPr>
          <p:cNvPr id="7" name="Rectangle 6"/>
          <p:cNvSpPr/>
          <p:nvPr/>
        </p:nvSpPr>
        <p:spPr>
          <a:xfrm>
            <a:off x="5190974" y="2228334"/>
            <a:ext cx="6311343" cy="523220"/>
          </a:xfrm>
          <a:prstGeom prst="rect">
            <a:avLst/>
          </a:prstGeom>
        </p:spPr>
        <p:txBody>
          <a:bodyPr wrap="none">
            <a:spAutoFit/>
          </a:bodyPr>
          <a:lstStyle/>
          <a:p>
            <a:r>
              <a:rPr lang="fr-FR" sz="2800" b="1" dirty="0">
                <a:solidFill>
                  <a:srgbClr val="0070C0"/>
                </a:solidFill>
                <a:latin typeface="Rockwell Condensed" pitchFamily="18" charset="0"/>
              </a:rPr>
              <a:t>« l’aliénation totale de chaque associé »</a:t>
            </a:r>
            <a:r>
              <a:rPr lang="fr-FR" sz="2800" dirty="0">
                <a:solidFill>
                  <a:srgbClr val="0070C0"/>
                </a:solidFill>
                <a:latin typeface="Rockwell Condensed" pitchFamily="18" charset="0"/>
              </a:rPr>
              <a:t> </a:t>
            </a:r>
          </a:p>
        </p:txBody>
      </p:sp>
      <p:sp>
        <p:nvSpPr>
          <p:cNvPr id="8" name="Rectangle 7"/>
          <p:cNvSpPr/>
          <p:nvPr/>
        </p:nvSpPr>
        <p:spPr>
          <a:xfrm>
            <a:off x="5341257" y="4608676"/>
            <a:ext cx="5675086" cy="954107"/>
          </a:xfrm>
          <a:prstGeom prst="rect">
            <a:avLst/>
          </a:prstGeom>
        </p:spPr>
        <p:txBody>
          <a:bodyPr wrap="square">
            <a:spAutoFit/>
          </a:bodyPr>
          <a:lstStyle/>
          <a:p>
            <a:pPr algn="ctr"/>
            <a:r>
              <a:rPr lang="fr-FR" sz="2800" b="1" dirty="0">
                <a:solidFill>
                  <a:srgbClr val="0070C0"/>
                </a:solidFill>
                <a:latin typeface="Rockwell Condensed" pitchFamily="18" charset="0"/>
              </a:rPr>
              <a:t>« chacun se donnant à tous ne se donne à personne »</a:t>
            </a:r>
            <a:endParaRPr lang="fr-FR" sz="2800" dirty="0">
              <a:solidFill>
                <a:srgbClr val="0070C0"/>
              </a:solidFill>
              <a:latin typeface="Rockwell Condensed" pitchFamily="18" charset="0"/>
            </a:endParaRPr>
          </a:p>
        </p:txBody>
      </p:sp>
    </p:spTree>
    <p:extLst>
      <p:ext uri="{BB962C8B-B14F-4D97-AF65-F5344CB8AC3E}">
        <p14:creationId xmlns="" xmlns:p14="http://schemas.microsoft.com/office/powerpoint/2010/main" val="4477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6100" y="261257"/>
            <a:ext cx="11195957" cy="523220"/>
          </a:xfrm>
          <a:prstGeom prst="rect">
            <a:avLst/>
          </a:prstGeom>
          <a:noFill/>
        </p:spPr>
        <p:txBody>
          <a:bodyPr wrap="square" rtlCol="0">
            <a:spAutoFit/>
          </a:bodyPr>
          <a:lstStyle/>
          <a:p>
            <a:r>
              <a:rPr lang="fr-FR" sz="2800" dirty="0">
                <a:latin typeface="Rockwell Extra Bold" panose="02060903040505020403" pitchFamily="18" charset="0"/>
              </a:rPr>
              <a:t>Conséquences : </a:t>
            </a:r>
          </a:p>
        </p:txBody>
      </p:sp>
      <p:pic>
        <p:nvPicPr>
          <p:cNvPr id="3" name="Imag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46100" y="1129393"/>
            <a:ext cx="3175000" cy="5092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4136571" y="970775"/>
            <a:ext cx="7228114" cy="461665"/>
          </a:xfrm>
          <a:prstGeom prst="rect">
            <a:avLst/>
          </a:prstGeom>
          <a:noFill/>
        </p:spPr>
        <p:txBody>
          <a:bodyPr wrap="square" rtlCol="0">
            <a:spAutoFit/>
          </a:bodyPr>
          <a:lstStyle/>
          <a:p>
            <a:r>
              <a:rPr lang="fr-FR" sz="2400" dirty="0">
                <a:latin typeface="Arial Black" panose="020B0A04020102020204" pitchFamily="34" charset="0"/>
              </a:rPr>
              <a:t>- La souveraineté appartient au peuple</a:t>
            </a:r>
          </a:p>
        </p:txBody>
      </p:sp>
      <p:sp>
        <p:nvSpPr>
          <p:cNvPr id="5" name="ZoneTexte 4"/>
          <p:cNvSpPr txBox="1"/>
          <p:nvPr/>
        </p:nvSpPr>
        <p:spPr>
          <a:xfrm>
            <a:off x="4136571" y="2446915"/>
            <a:ext cx="7228114" cy="461665"/>
          </a:xfrm>
          <a:prstGeom prst="rect">
            <a:avLst/>
          </a:prstGeom>
          <a:noFill/>
        </p:spPr>
        <p:txBody>
          <a:bodyPr wrap="square" rtlCol="0">
            <a:spAutoFit/>
          </a:bodyPr>
          <a:lstStyle/>
          <a:p>
            <a:r>
              <a:rPr lang="fr-FR" sz="2400" dirty="0">
                <a:latin typeface="Arial Black" panose="020B0A04020102020204" pitchFamily="34" charset="0"/>
              </a:rPr>
              <a:t>- Elle est inaliénable</a:t>
            </a:r>
          </a:p>
        </p:txBody>
      </p:sp>
      <p:sp>
        <p:nvSpPr>
          <p:cNvPr id="6" name="ZoneTexte 5"/>
          <p:cNvSpPr txBox="1"/>
          <p:nvPr/>
        </p:nvSpPr>
        <p:spPr>
          <a:xfrm>
            <a:off x="4136571" y="3300068"/>
            <a:ext cx="7228114" cy="830997"/>
          </a:xfrm>
          <a:prstGeom prst="rect">
            <a:avLst/>
          </a:prstGeom>
          <a:noFill/>
        </p:spPr>
        <p:txBody>
          <a:bodyPr wrap="square" rtlCol="0">
            <a:spAutoFit/>
          </a:bodyPr>
          <a:lstStyle/>
          <a:p>
            <a:r>
              <a:rPr lang="fr-FR" sz="2400" dirty="0">
                <a:latin typeface="Arial Black" panose="020B0A04020102020204" pitchFamily="34" charset="0"/>
              </a:rPr>
              <a:t>- Chaque individu est engagé dans un « double rapport »</a:t>
            </a:r>
          </a:p>
        </p:txBody>
      </p:sp>
      <p:sp>
        <p:nvSpPr>
          <p:cNvPr id="7" name="ZoneTexte 6"/>
          <p:cNvSpPr txBox="1"/>
          <p:nvPr/>
        </p:nvSpPr>
        <p:spPr>
          <a:xfrm>
            <a:off x="4136571" y="5120733"/>
            <a:ext cx="7228114" cy="830997"/>
          </a:xfrm>
          <a:prstGeom prst="rect">
            <a:avLst/>
          </a:prstGeom>
          <a:noFill/>
        </p:spPr>
        <p:txBody>
          <a:bodyPr wrap="square" rtlCol="0">
            <a:spAutoFit/>
          </a:bodyPr>
          <a:lstStyle/>
          <a:p>
            <a:r>
              <a:rPr lang="fr-FR" sz="2400" dirty="0">
                <a:latin typeface="Arial Black" panose="020B0A04020102020204" pitchFamily="34" charset="0"/>
              </a:rPr>
              <a:t>- L’individu qui contracte ne renonce pas à sa liberté</a:t>
            </a:r>
          </a:p>
        </p:txBody>
      </p:sp>
      <p:sp>
        <p:nvSpPr>
          <p:cNvPr id="8" name="ZoneTexte 7"/>
          <p:cNvSpPr txBox="1"/>
          <p:nvPr/>
        </p:nvSpPr>
        <p:spPr>
          <a:xfrm>
            <a:off x="3721100" y="1546775"/>
            <a:ext cx="8265886" cy="523220"/>
          </a:xfrm>
          <a:prstGeom prst="rect">
            <a:avLst/>
          </a:prstGeom>
          <a:noFill/>
        </p:spPr>
        <p:txBody>
          <a:bodyPr wrap="square" rtlCol="0">
            <a:spAutoFit/>
          </a:bodyPr>
          <a:lstStyle/>
          <a:p>
            <a:pPr algn="ctr"/>
            <a:r>
              <a:rPr lang="fr-FR" sz="2800" dirty="0">
                <a:latin typeface="Rockwell Condensed" panose="02060603050405020104" pitchFamily="18" charset="0"/>
              </a:rPr>
              <a:t>Chaque loi est l’expression de la </a:t>
            </a:r>
            <a:r>
              <a:rPr lang="fr-FR" sz="2400" dirty="0">
                <a:solidFill>
                  <a:srgbClr val="0070C0"/>
                </a:solidFill>
                <a:latin typeface="Rockwell Extra Bold" panose="02060903040505020403" pitchFamily="18" charset="0"/>
              </a:rPr>
              <a:t>« volonté générale »</a:t>
            </a:r>
          </a:p>
        </p:txBody>
      </p:sp>
      <p:sp>
        <p:nvSpPr>
          <p:cNvPr id="10" name="Rectangle 9"/>
          <p:cNvSpPr/>
          <p:nvPr/>
        </p:nvSpPr>
        <p:spPr>
          <a:xfrm>
            <a:off x="5725928" y="4364289"/>
            <a:ext cx="4256230" cy="523220"/>
          </a:xfrm>
          <a:prstGeom prst="rect">
            <a:avLst/>
          </a:prstGeom>
        </p:spPr>
        <p:txBody>
          <a:bodyPr wrap="none">
            <a:spAutoFit/>
          </a:bodyPr>
          <a:lstStyle/>
          <a:p>
            <a:r>
              <a:rPr lang="fr-FR" sz="2800" dirty="0">
                <a:latin typeface="Rockwell Condensed" panose="02060603050405020104" pitchFamily="18" charset="0"/>
              </a:rPr>
              <a:t>À la fois un </a:t>
            </a:r>
            <a:r>
              <a:rPr lang="fr-FR" sz="2800" b="1" dirty="0">
                <a:latin typeface="Rockwell Condensed" panose="02060603050405020104" pitchFamily="18" charset="0"/>
              </a:rPr>
              <a:t>citoyen</a:t>
            </a:r>
            <a:r>
              <a:rPr lang="fr-FR" sz="2800" dirty="0">
                <a:latin typeface="Rockwell Condensed" panose="02060603050405020104" pitchFamily="18" charset="0"/>
              </a:rPr>
              <a:t> et un </a:t>
            </a:r>
            <a:r>
              <a:rPr lang="fr-FR" sz="2800" b="1" dirty="0">
                <a:latin typeface="Rockwell Condensed" panose="02060603050405020104" pitchFamily="18" charset="0"/>
              </a:rPr>
              <a:t>sujet</a:t>
            </a:r>
            <a:endParaRPr lang="fr-FR" sz="2800" dirty="0">
              <a:latin typeface="Rockwell Condensed" panose="02060603050405020104" pitchFamily="18" charset="0"/>
            </a:endParaRPr>
          </a:p>
        </p:txBody>
      </p:sp>
    </p:spTree>
    <p:extLst>
      <p:ext uri="{BB962C8B-B14F-4D97-AF65-F5344CB8AC3E}">
        <p14:creationId xmlns="" xmlns:p14="http://schemas.microsoft.com/office/powerpoint/2010/main" val="7924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heckerboard(across)">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373225" y="597025"/>
            <a:ext cx="3955646" cy="5507310"/>
          </a:xfrm>
          <a:prstGeom prst="rect">
            <a:avLst/>
          </a:prstGeom>
          <a:ln>
            <a:noFill/>
          </a:ln>
          <a:effectLst>
            <a:outerShdw blurRad="292100" dist="139700" dir="2700000" algn="tl" rotWithShape="0">
              <a:srgbClr val="333333">
                <a:alpha val="65000"/>
              </a:srgbClr>
            </a:outerShdw>
          </a:effectLst>
        </p:spPr>
      </p:pic>
      <p:sp>
        <p:nvSpPr>
          <p:cNvPr id="3" name="ZoneTexte 2"/>
          <p:cNvSpPr txBox="1"/>
          <p:nvPr/>
        </p:nvSpPr>
        <p:spPr>
          <a:xfrm>
            <a:off x="4717143" y="597025"/>
            <a:ext cx="7170057" cy="1200329"/>
          </a:xfrm>
          <a:prstGeom prst="rect">
            <a:avLst/>
          </a:prstGeom>
          <a:noFill/>
        </p:spPr>
        <p:txBody>
          <a:bodyPr wrap="square" rtlCol="0">
            <a:spAutoFit/>
          </a:bodyPr>
          <a:lstStyle/>
          <a:p>
            <a:r>
              <a:rPr lang="fr-FR" sz="3600" dirty="0">
                <a:latin typeface="Rockwell Extra Bold" panose="02060903040505020403" pitchFamily="18" charset="0"/>
              </a:rPr>
              <a:t>2. Un </a:t>
            </a:r>
            <a:r>
              <a:rPr lang="fr-FR" sz="3600" dirty="0">
                <a:ln w="10541" cmpd="sng">
                  <a:noFill/>
                  <a:prstDash val="solid"/>
                </a:ln>
                <a:latin typeface="Rockwell Extra Bold" pitchFamily="18" charset="0"/>
                <a:cs typeface="Aharoni" pitchFamily="2" charset="-79"/>
              </a:rPr>
              <a:t>É</a:t>
            </a:r>
            <a:r>
              <a:rPr lang="fr-FR" sz="3600" dirty="0">
                <a:latin typeface="Rockwell Extra Bold" pitchFamily="18" charset="0"/>
                <a:cs typeface="Aharoni" pitchFamily="2" charset="-79"/>
              </a:rPr>
              <a:t>tat </a:t>
            </a:r>
            <a:r>
              <a:rPr lang="fr-FR" sz="3600" dirty="0">
                <a:latin typeface="Rockwell Extra Bold" panose="02060903040505020403" pitchFamily="18" charset="0"/>
              </a:rPr>
              <a:t>fait </a:t>
            </a:r>
            <a:r>
              <a:rPr lang="fr-FR" sz="3600" i="1" dirty="0">
                <a:latin typeface="Rockwell Extra Bold" panose="02060903040505020403" pitchFamily="18" charset="0"/>
              </a:rPr>
              <a:t>pour</a:t>
            </a:r>
            <a:r>
              <a:rPr lang="fr-FR" sz="3600" dirty="0">
                <a:latin typeface="Rockwell Extra Bold" panose="02060903040505020403" pitchFamily="18" charset="0"/>
              </a:rPr>
              <a:t> les citoyens</a:t>
            </a:r>
          </a:p>
        </p:txBody>
      </p:sp>
      <p:sp>
        <p:nvSpPr>
          <p:cNvPr id="4" name="ZoneTexte 3"/>
          <p:cNvSpPr txBox="1"/>
          <p:nvPr/>
        </p:nvSpPr>
        <p:spPr>
          <a:xfrm>
            <a:off x="4789714" y="2177142"/>
            <a:ext cx="6618514" cy="1077218"/>
          </a:xfrm>
          <a:prstGeom prst="rect">
            <a:avLst/>
          </a:prstGeom>
          <a:noFill/>
        </p:spPr>
        <p:txBody>
          <a:bodyPr wrap="square" rtlCol="0">
            <a:spAutoFit/>
          </a:bodyPr>
          <a:lstStyle/>
          <a:p>
            <a:pPr algn="ctr"/>
            <a:r>
              <a:rPr lang="fr-FR" sz="3200" dirty="0">
                <a:solidFill>
                  <a:srgbClr val="FF0000"/>
                </a:solidFill>
                <a:latin typeface="Rockwell Extra Bold" pitchFamily="18" charset="0"/>
              </a:rPr>
              <a:t>Quel intérêt ont les citoyens à obéir aux lois ? </a:t>
            </a:r>
          </a:p>
        </p:txBody>
      </p:sp>
      <p:sp>
        <p:nvSpPr>
          <p:cNvPr id="5" name="ZoneTexte 4"/>
          <p:cNvSpPr txBox="1"/>
          <p:nvPr/>
        </p:nvSpPr>
        <p:spPr>
          <a:xfrm>
            <a:off x="4818743" y="3585029"/>
            <a:ext cx="6821714" cy="646331"/>
          </a:xfrm>
          <a:prstGeom prst="rect">
            <a:avLst/>
          </a:prstGeom>
          <a:noFill/>
        </p:spPr>
        <p:txBody>
          <a:bodyPr wrap="square" rtlCol="0">
            <a:spAutoFit/>
          </a:bodyPr>
          <a:lstStyle/>
          <a:p>
            <a:pPr algn="just"/>
            <a:r>
              <a:rPr lang="fr-FR" sz="3600" dirty="0">
                <a:latin typeface="Rockwell Condensed" pitchFamily="18" charset="0"/>
              </a:rPr>
              <a:t>La loi vise le </a:t>
            </a:r>
            <a:r>
              <a:rPr lang="fr-FR" sz="3600" b="1" dirty="0">
                <a:solidFill>
                  <a:srgbClr val="0070C0"/>
                </a:solidFill>
                <a:latin typeface="Rockwell Condensed" pitchFamily="18" charset="0"/>
              </a:rPr>
              <a:t>bien commun</a:t>
            </a:r>
          </a:p>
        </p:txBody>
      </p:sp>
      <p:sp>
        <p:nvSpPr>
          <p:cNvPr id="6" name="ZoneTexte 5"/>
          <p:cNvSpPr txBox="1"/>
          <p:nvPr/>
        </p:nvSpPr>
        <p:spPr>
          <a:xfrm>
            <a:off x="7467601" y="4448629"/>
            <a:ext cx="6821714" cy="646331"/>
          </a:xfrm>
          <a:prstGeom prst="rect">
            <a:avLst/>
          </a:prstGeom>
          <a:noFill/>
        </p:spPr>
        <p:txBody>
          <a:bodyPr wrap="square" rtlCol="0">
            <a:spAutoFit/>
          </a:bodyPr>
          <a:lstStyle/>
          <a:p>
            <a:pPr algn="just"/>
            <a:r>
              <a:rPr lang="fr-FR" sz="3600" dirty="0">
                <a:latin typeface="Rockwell Condensed" pitchFamily="18" charset="0"/>
              </a:rPr>
              <a:t>DONC, leur intérêt</a:t>
            </a:r>
          </a:p>
        </p:txBody>
      </p:sp>
      <p:sp>
        <p:nvSpPr>
          <p:cNvPr id="7" name="ZoneTexte 6"/>
          <p:cNvSpPr txBox="1"/>
          <p:nvPr/>
        </p:nvSpPr>
        <p:spPr>
          <a:xfrm>
            <a:off x="4630057" y="5544458"/>
            <a:ext cx="10435772" cy="523220"/>
          </a:xfrm>
          <a:prstGeom prst="rect">
            <a:avLst/>
          </a:prstGeom>
          <a:noFill/>
        </p:spPr>
        <p:txBody>
          <a:bodyPr wrap="square" rtlCol="0">
            <a:spAutoFit/>
          </a:bodyPr>
          <a:lstStyle/>
          <a:p>
            <a:r>
              <a:rPr lang="fr-FR" sz="2800" dirty="0">
                <a:latin typeface="Arial Black" pitchFamily="34" charset="0"/>
                <a:cs typeface="Aharoni" pitchFamily="2" charset="-79"/>
              </a:rPr>
              <a:t>Mais peut-être trop exigeant…</a:t>
            </a:r>
          </a:p>
        </p:txBody>
      </p:sp>
    </p:spTree>
    <p:extLst>
      <p:ext uri="{BB962C8B-B14F-4D97-AF65-F5344CB8AC3E}">
        <p14:creationId xmlns="" xmlns:p14="http://schemas.microsoft.com/office/powerpoint/2010/main" val="183057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google.fr/url?source=imglanding&amp;ct=img&amp;q=http://upload.wikimedia.org/wikipedia/commons/b/b7/Jean-Jacques_Rousseau_(painted_portrait).jpg&amp;sa=X&amp;ei=TiJnVZmeCcPSUZzpg6gB&amp;ved=0CAsQ8wc&amp;usg=AFQjCNEP9yHxMhGw9xfzsKpHXfxRo-OdkA"/>
          <p:cNvPicPr>
            <a:picLocks noChangeAspect="1" noChangeArrowheads="1"/>
          </p:cNvPicPr>
          <p:nvPr/>
        </p:nvPicPr>
        <p:blipFill>
          <a:blip r:embed="rId2" cstate="print"/>
          <a:srcRect/>
          <a:stretch>
            <a:fillRect/>
          </a:stretch>
        </p:blipFill>
        <p:spPr bwMode="auto">
          <a:xfrm>
            <a:off x="391353" y="1449338"/>
            <a:ext cx="3106590" cy="4325198"/>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304801" y="126125"/>
            <a:ext cx="11582399" cy="954107"/>
          </a:xfrm>
          <a:prstGeom prst="rect">
            <a:avLst/>
          </a:prstGeom>
          <a:noFill/>
        </p:spPr>
        <p:txBody>
          <a:bodyPr wrap="square" rtlCol="0">
            <a:spAutoFit/>
          </a:bodyPr>
          <a:lstStyle/>
          <a:p>
            <a:pPr algn="just"/>
            <a:r>
              <a:rPr lang="fr-FR" sz="2800" dirty="0">
                <a:solidFill>
                  <a:srgbClr val="C00000"/>
                </a:solidFill>
                <a:latin typeface="Rockwell Extra Bold" pitchFamily="18" charset="0"/>
              </a:rPr>
              <a:t>Problème : peut-on toujours subordonner sa volonté particulière à la volonté générale ? </a:t>
            </a:r>
          </a:p>
        </p:txBody>
      </p:sp>
      <p:sp>
        <p:nvSpPr>
          <p:cNvPr id="5" name="Bulle ronde 4"/>
          <p:cNvSpPr/>
          <p:nvPr/>
        </p:nvSpPr>
        <p:spPr>
          <a:xfrm>
            <a:off x="4238172" y="1233713"/>
            <a:ext cx="5486400" cy="2946401"/>
          </a:xfrm>
          <a:prstGeom prst="wedgeEllipseCallout">
            <a:avLst>
              <a:gd name="adj1" fmla="val -84858"/>
              <a:gd name="adj2" fmla="val 27352"/>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 Chaque individu peut comme homme avoir une volonté particulière contraire ou dissemblable  à la volonté générale qu’il a comme Citoyen »</a:t>
            </a:r>
            <a:endParaRPr lang="fr-FR" sz="2800" b="1" dirty="0">
              <a:solidFill>
                <a:srgbClr val="0070C0"/>
              </a:solidFill>
            </a:endParaRPr>
          </a:p>
        </p:txBody>
      </p:sp>
      <p:sp>
        <p:nvSpPr>
          <p:cNvPr id="6" name="Rectangle 5"/>
          <p:cNvSpPr/>
          <p:nvPr/>
        </p:nvSpPr>
        <p:spPr>
          <a:xfrm>
            <a:off x="9869714" y="2191435"/>
            <a:ext cx="2046516" cy="830997"/>
          </a:xfrm>
          <a:prstGeom prst="rect">
            <a:avLst/>
          </a:prstGeom>
        </p:spPr>
        <p:txBody>
          <a:bodyPr wrap="square">
            <a:spAutoFit/>
          </a:bodyPr>
          <a:lstStyle/>
          <a:p>
            <a:pPr algn="ctr"/>
            <a:r>
              <a:rPr lang="fr-FR" sz="2400" i="1" dirty="0">
                <a:latin typeface="Calisto MT" panose="02040603050505030304" pitchFamily="18" charset="0"/>
              </a:rPr>
              <a:t>Contrat social</a:t>
            </a:r>
            <a:r>
              <a:rPr lang="fr-FR" sz="2400" dirty="0">
                <a:latin typeface="Calisto MT" panose="02040603050505030304" pitchFamily="18" charset="0"/>
              </a:rPr>
              <a:t> </a:t>
            </a:r>
          </a:p>
          <a:p>
            <a:pPr algn="ctr"/>
            <a:r>
              <a:rPr lang="fr-FR" sz="2400" dirty="0">
                <a:latin typeface="Calisto MT" panose="02040603050505030304" pitchFamily="18" charset="0"/>
              </a:rPr>
              <a:t>I, 7</a:t>
            </a:r>
          </a:p>
        </p:txBody>
      </p:sp>
      <p:sp>
        <p:nvSpPr>
          <p:cNvPr id="8" name="Bulle ronde 7"/>
          <p:cNvSpPr/>
          <p:nvPr/>
        </p:nvSpPr>
        <p:spPr>
          <a:xfrm>
            <a:off x="4259944" y="4455886"/>
            <a:ext cx="5486400" cy="1857829"/>
          </a:xfrm>
          <a:prstGeom prst="wedgeEllipseCallout">
            <a:avLst>
              <a:gd name="adj1" fmla="val -85652"/>
              <a:gd name="adj2" fmla="val -92960"/>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 On veut toujours son bien, mais on ne le voit pas toujours »</a:t>
            </a:r>
            <a:endParaRPr lang="fr-FR" sz="2800" b="1" dirty="0">
              <a:solidFill>
                <a:srgbClr val="0070C0"/>
              </a:solidFill>
            </a:endParaRPr>
          </a:p>
        </p:txBody>
      </p:sp>
      <p:sp>
        <p:nvSpPr>
          <p:cNvPr id="9" name="Rectangle 8"/>
          <p:cNvSpPr/>
          <p:nvPr/>
        </p:nvSpPr>
        <p:spPr>
          <a:xfrm>
            <a:off x="9964057" y="4462921"/>
            <a:ext cx="2046516" cy="830997"/>
          </a:xfrm>
          <a:prstGeom prst="rect">
            <a:avLst/>
          </a:prstGeom>
        </p:spPr>
        <p:txBody>
          <a:bodyPr wrap="square">
            <a:spAutoFit/>
          </a:bodyPr>
          <a:lstStyle/>
          <a:p>
            <a:pPr algn="ctr"/>
            <a:r>
              <a:rPr lang="fr-FR" sz="2400" i="1" dirty="0">
                <a:latin typeface="Calisto MT" panose="02040603050505030304" pitchFamily="18" charset="0"/>
              </a:rPr>
              <a:t>Contrat social</a:t>
            </a:r>
            <a:r>
              <a:rPr lang="fr-FR" sz="2400" dirty="0">
                <a:latin typeface="Calisto MT" panose="02040603050505030304" pitchFamily="18" charset="0"/>
              </a:rPr>
              <a:t> </a:t>
            </a:r>
          </a:p>
          <a:p>
            <a:pPr algn="ctr"/>
            <a:r>
              <a:rPr lang="fr-FR" sz="2400" dirty="0">
                <a:latin typeface="Calisto MT" panose="02040603050505030304" pitchFamily="18" charset="0"/>
              </a:rPr>
              <a:t>II,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46100" y="261257"/>
            <a:ext cx="11195957" cy="523220"/>
          </a:xfrm>
          <a:prstGeom prst="rect">
            <a:avLst/>
          </a:prstGeom>
          <a:noFill/>
        </p:spPr>
        <p:txBody>
          <a:bodyPr wrap="square" rtlCol="0">
            <a:spAutoFit/>
          </a:bodyPr>
          <a:lstStyle/>
          <a:p>
            <a:r>
              <a:rPr lang="fr-FR" sz="2800" dirty="0">
                <a:solidFill>
                  <a:srgbClr val="00B050"/>
                </a:solidFill>
                <a:latin typeface="Rockwell Extra Bold" panose="02060903040505020403" pitchFamily="18" charset="0"/>
              </a:rPr>
              <a:t>Solutions : le rôle du Législateur </a:t>
            </a:r>
          </a:p>
        </p:txBody>
      </p:sp>
      <p:pic>
        <p:nvPicPr>
          <p:cNvPr id="4" name="Picture 2" descr="http://www.google.fr/url?source=imglanding&amp;ct=img&amp;q=http://www.counter-currents.com/wp-content/uploads/2012/02/solon2.jpg&amp;sa=X&amp;ei=cUtsVeWjJYnlUfbfgRA&amp;ved=0CAsQ8wc&amp;usg=AFQjCNFmv_9XP0aJJtSchLqZYsAU6QmOHQ"/>
          <p:cNvPicPr>
            <a:picLocks noChangeAspect="1" noChangeArrowheads="1"/>
          </p:cNvPicPr>
          <p:nvPr/>
        </p:nvPicPr>
        <p:blipFill>
          <a:blip r:embed="rId2" cstate="print"/>
          <a:srcRect/>
          <a:stretch>
            <a:fillRect/>
          </a:stretch>
        </p:blipFill>
        <p:spPr bwMode="auto">
          <a:xfrm>
            <a:off x="7571303" y="348342"/>
            <a:ext cx="4322416" cy="4457246"/>
          </a:xfrm>
          <a:prstGeom prst="rect">
            <a:avLst/>
          </a:prstGeom>
          <a:noFill/>
        </p:spPr>
      </p:pic>
      <p:sp>
        <p:nvSpPr>
          <p:cNvPr id="5" name="Rectangle 4"/>
          <p:cNvSpPr/>
          <p:nvPr/>
        </p:nvSpPr>
        <p:spPr>
          <a:xfrm>
            <a:off x="576513" y="2678276"/>
            <a:ext cx="6816225" cy="523220"/>
          </a:xfrm>
          <a:prstGeom prst="rect">
            <a:avLst/>
          </a:prstGeom>
        </p:spPr>
        <p:txBody>
          <a:bodyPr wrap="none">
            <a:spAutoFit/>
          </a:bodyPr>
          <a:lstStyle/>
          <a:p>
            <a:r>
              <a:rPr lang="fr-FR" sz="2800" dirty="0">
                <a:solidFill>
                  <a:srgbClr val="00B050"/>
                </a:solidFill>
                <a:latin typeface="Rockwell Extra Bold" panose="02060903040505020403" pitchFamily="18" charset="0"/>
              </a:rPr>
              <a:t>« forcer le citoyen à être libre »</a:t>
            </a:r>
          </a:p>
        </p:txBody>
      </p:sp>
      <p:pic>
        <p:nvPicPr>
          <p:cNvPr id="3074" name="Picture 2" descr="http://www.google.fr/url?source=imglanding&amp;ct=img&amp;q=http://www.africatopsports.com/wp-content/uploads/2014/01/Police-menottes.jpg&amp;sa=X&amp;ei=TGRsVYufC4uAU_TggKgN&amp;ved=0CAsQ8wc4HA&amp;usg=AFQjCNHlzNPBUIpJfFDjYzLHlZwO14pvmw"/>
          <p:cNvPicPr>
            <a:picLocks noChangeAspect="1" noChangeArrowheads="1"/>
          </p:cNvPicPr>
          <p:nvPr/>
        </p:nvPicPr>
        <p:blipFill>
          <a:blip r:embed="rId3" cstate="print"/>
          <a:srcRect/>
          <a:stretch>
            <a:fillRect/>
          </a:stretch>
        </p:blipFill>
        <p:spPr bwMode="auto">
          <a:xfrm>
            <a:off x="772886" y="3548003"/>
            <a:ext cx="4873172" cy="2831312"/>
          </a:xfrm>
          <a:prstGeom prst="rect">
            <a:avLst/>
          </a:prstGeom>
          <a:noFill/>
        </p:spPr>
      </p:pic>
      <p:sp>
        <p:nvSpPr>
          <p:cNvPr id="7" name="ZoneTexte 6"/>
          <p:cNvSpPr txBox="1"/>
          <p:nvPr/>
        </p:nvSpPr>
        <p:spPr>
          <a:xfrm>
            <a:off x="362855" y="957942"/>
            <a:ext cx="7039429" cy="523220"/>
          </a:xfrm>
          <a:prstGeom prst="rect">
            <a:avLst/>
          </a:prstGeom>
          <a:noFill/>
        </p:spPr>
        <p:txBody>
          <a:bodyPr wrap="square" rtlCol="0">
            <a:spAutoFit/>
          </a:bodyPr>
          <a:lstStyle/>
          <a:p>
            <a:pPr algn="ctr"/>
            <a:r>
              <a:rPr lang="fr-FR" sz="2800" dirty="0">
                <a:latin typeface="Rockwell Condensed" pitchFamily="18" charset="0"/>
              </a:rPr>
              <a:t>Doit aider le peuple à voir où se situe vraiment son bien.</a:t>
            </a:r>
          </a:p>
        </p:txBody>
      </p:sp>
      <p:sp>
        <p:nvSpPr>
          <p:cNvPr id="9" name="ZoneTexte 8"/>
          <p:cNvSpPr txBox="1"/>
          <p:nvPr/>
        </p:nvSpPr>
        <p:spPr>
          <a:xfrm>
            <a:off x="217714" y="2148115"/>
            <a:ext cx="8113485" cy="523220"/>
          </a:xfrm>
          <a:prstGeom prst="rect">
            <a:avLst/>
          </a:prstGeom>
          <a:noFill/>
        </p:spPr>
        <p:txBody>
          <a:bodyPr wrap="square" rtlCol="0">
            <a:spAutoFit/>
          </a:bodyPr>
          <a:lstStyle/>
          <a:p>
            <a:r>
              <a:rPr lang="fr-FR" sz="2800" dirty="0">
                <a:latin typeface="Rockwell Condensed" pitchFamily="18" charset="0"/>
              </a:rPr>
              <a:t>Doit être un </a:t>
            </a:r>
            <a:r>
              <a:rPr lang="fr-FR" sz="2800" b="1" dirty="0">
                <a:solidFill>
                  <a:srgbClr val="0070C0"/>
                </a:solidFill>
                <a:latin typeface="Rockwell Condensed" pitchFamily="18" charset="0"/>
              </a:rPr>
              <a:t>« homme extraordinaire dans l’État »</a:t>
            </a:r>
          </a:p>
        </p:txBody>
      </p:sp>
      <p:sp>
        <p:nvSpPr>
          <p:cNvPr id="10" name="ZoneTexte 9"/>
          <p:cNvSpPr txBox="1"/>
          <p:nvPr/>
        </p:nvSpPr>
        <p:spPr>
          <a:xfrm>
            <a:off x="1045029" y="1625598"/>
            <a:ext cx="6037943" cy="461665"/>
          </a:xfrm>
          <a:prstGeom prst="rect">
            <a:avLst/>
          </a:prstGeom>
          <a:noFill/>
        </p:spPr>
        <p:txBody>
          <a:bodyPr wrap="square" rtlCol="0">
            <a:spAutoFit/>
          </a:bodyPr>
          <a:lstStyle/>
          <a:p>
            <a:r>
              <a:rPr lang="fr-FR" sz="2400" dirty="0">
                <a:latin typeface="Arial Black" pitchFamily="34" charset="0"/>
              </a:rPr>
              <a:t>= éduquer le peuple</a:t>
            </a:r>
          </a:p>
        </p:txBody>
      </p:sp>
      <p:sp>
        <p:nvSpPr>
          <p:cNvPr id="11" name="Rectangle 10"/>
          <p:cNvSpPr/>
          <p:nvPr/>
        </p:nvSpPr>
        <p:spPr>
          <a:xfrm>
            <a:off x="5921828" y="5544235"/>
            <a:ext cx="6096000" cy="954107"/>
          </a:xfrm>
          <a:prstGeom prst="rect">
            <a:avLst/>
          </a:prstGeom>
        </p:spPr>
        <p:txBody>
          <a:bodyPr>
            <a:spAutoFit/>
          </a:bodyPr>
          <a:lstStyle/>
          <a:p>
            <a:pPr algn="just"/>
            <a:r>
              <a:rPr lang="fr-FR" sz="2800" dirty="0">
                <a:latin typeface="Rockwell Condensed" pitchFamily="18" charset="0"/>
              </a:rPr>
              <a:t>S’il ne parvient pas à dépasser son intérêt particulier, l’État peut le forcer à obéir </a:t>
            </a:r>
          </a:p>
        </p:txBody>
      </p:sp>
      <p:sp>
        <p:nvSpPr>
          <p:cNvPr id="12" name="ZoneTexte 11"/>
          <p:cNvSpPr txBox="1"/>
          <p:nvPr/>
        </p:nvSpPr>
        <p:spPr>
          <a:xfrm>
            <a:off x="5914572" y="5043712"/>
            <a:ext cx="6037943" cy="461665"/>
          </a:xfrm>
          <a:prstGeom prst="rect">
            <a:avLst/>
          </a:prstGeom>
          <a:noFill/>
        </p:spPr>
        <p:txBody>
          <a:bodyPr wrap="square" rtlCol="0">
            <a:spAutoFit/>
          </a:bodyPr>
          <a:lstStyle/>
          <a:p>
            <a:r>
              <a:rPr lang="fr-FR" sz="2400" dirty="0">
                <a:latin typeface="Arial Black" pitchFamily="34" charset="0"/>
              </a:rPr>
              <a:t>= punir</a:t>
            </a:r>
          </a:p>
        </p:txBody>
      </p:sp>
    </p:spTree>
    <p:extLst>
      <p:ext uri="{BB962C8B-B14F-4D97-AF65-F5344CB8AC3E}">
        <p14:creationId xmlns="" xmlns:p14="http://schemas.microsoft.com/office/powerpoint/2010/main" val="1124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par>
                                <p:cTn id="24" presetID="4" presetClass="entr" presetSubtype="16"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box(in)">
                                      <p:cBhvr>
                                        <p:cTn id="26" dur="500"/>
                                        <p:tgtEl>
                                          <p:spTgt spid="3074"/>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heckerboard(across)">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1"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gle.fr/url?source=imglanding&amp;ct=img&amp;q=http://www.madhyamam.com/en/sites/default/files/marx_angels.jpeg&amp;sa=X&amp;ei=p2RsVc_eGoSAUdWegMgG&amp;ved=0CAsQ8wc&amp;usg=AFQjCNFSspyFeV4DQK4YZ1n_VUcALJC6HQ"/>
          <p:cNvPicPr>
            <a:picLocks noChangeAspect="1" noChangeArrowheads="1"/>
          </p:cNvPicPr>
          <p:nvPr/>
        </p:nvPicPr>
        <p:blipFill>
          <a:blip r:embed="rId2" cstate="print"/>
          <a:srcRect/>
          <a:stretch>
            <a:fillRect/>
          </a:stretch>
        </p:blipFill>
        <p:spPr bwMode="auto">
          <a:xfrm>
            <a:off x="429624" y="1741262"/>
            <a:ext cx="3644942" cy="4049938"/>
          </a:xfrm>
          <a:prstGeom prst="rect">
            <a:avLst/>
          </a:prstGeom>
          <a:ln>
            <a:noFill/>
          </a:ln>
          <a:effectLst>
            <a:softEdge rad="112500"/>
          </a:effectLst>
        </p:spPr>
      </p:pic>
      <p:sp>
        <p:nvSpPr>
          <p:cNvPr id="4" name="ZoneTexte 3"/>
          <p:cNvSpPr txBox="1"/>
          <p:nvPr/>
        </p:nvSpPr>
        <p:spPr>
          <a:xfrm>
            <a:off x="311307" y="252248"/>
            <a:ext cx="7932808" cy="584775"/>
          </a:xfrm>
          <a:prstGeom prst="rect">
            <a:avLst/>
          </a:prstGeom>
          <a:noFill/>
        </p:spPr>
        <p:txBody>
          <a:bodyPr wrap="square" rtlCol="0">
            <a:spAutoFit/>
          </a:bodyPr>
          <a:lstStyle/>
          <a:p>
            <a:pPr algn="just"/>
            <a:r>
              <a:rPr lang="fr-FR" sz="3200" dirty="0">
                <a:latin typeface="Eras Bold ITC" pitchFamily="34" charset="0"/>
              </a:rPr>
              <a:t>3) Faut-il se méfier de l’</a:t>
            </a:r>
            <a:r>
              <a:rPr lang="fr-FR" sz="3200" b="1" dirty="0">
                <a:latin typeface="Eras Bold ITC" pitchFamily="34" charset="0"/>
              </a:rPr>
              <a:t>É</a:t>
            </a:r>
            <a:r>
              <a:rPr lang="fr-FR" sz="3200" dirty="0">
                <a:latin typeface="Eras Bold ITC" pitchFamily="34" charset="0"/>
              </a:rPr>
              <a:t>tat ? </a:t>
            </a:r>
          </a:p>
        </p:txBody>
      </p:sp>
      <p:sp>
        <p:nvSpPr>
          <p:cNvPr id="5" name="ZoneTexte 4"/>
          <p:cNvSpPr txBox="1"/>
          <p:nvPr/>
        </p:nvSpPr>
        <p:spPr>
          <a:xfrm>
            <a:off x="406400" y="1016001"/>
            <a:ext cx="7097486" cy="523220"/>
          </a:xfrm>
          <a:prstGeom prst="rect">
            <a:avLst/>
          </a:prstGeom>
          <a:noFill/>
        </p:spPr>
        <p:txBody>
          <a:bodyPr wrap="square" rtlCol="0">
            <a:spAutoFit/>
          </a:bodyPr>
          <a:lstStyle/>
          <a:p>
            <a:pPr algn="ctr"/>
            <a:r>
              <a:rPr lang="fr-FR" sz="2800" i="1" dirty="0">
                <a:solidFill>
                  <a:srgbClr val="002060"/>
                </a:solidFill>
                <a:latin typeface="Arial Black" pitchFamily="34" charset="0"/>
              </a:rPr>
              <a:t>La critique marxiste de l’</a:t>
            </a:r>
            <a:r>
              <a:rPr lang="fr-FR" sz="2800" b="1" dirty="0">
                <a:solidFill>
                  <a:srgbClr val="002060"/>
                </a:solidFill>
                <a:latin typeface="Eras Bold ITC" pitchFamily="34" charset="0"/>
              </a:rPr>
              <a:t> </a:t>
            </a:r>
            <a:r>
              <a:rPr lang="fr-FR" sz="2800" b="1" i="1" dirty="0">
                <a:solidFill>
                  <a:srgbClr val="002060"/>
                </a:solidFill>
                <a:latin typeface="Arial Black" pitchFamily="34" charset="0"/>
              </a:rPr>
              <a:t>É</a:t>
            </a:r>
            <a:r>
              <a:rPr lang="fr-FR" sz="2800" i="1" dirty="0">
                <a:solidFill>
                  <a:srgbClr val="002060"/>
                </a:solidFill>
                <a:latin typeface="Arial Black" pitchFamily="34" charset="0"/>
              </a:rPr>
              <a:t>tat</a:t>
            </a:r>
          </a:p>
        </p:txBody>
      </p:sp>
      <p:sp>
        <p:nvSpPr>
          <p:cNvPr id="6" name="ZoneTexte 5"/>
          <p:cNvSpPr txBox="1"/>
          <p:nvPr/>
        </p:nvSpPr>
        <p:spPr>
          <a:xfrm>
            <a:off x="4092170" y="1809034"/>
            <a:ext cx="7780515" cy="523220"/>
          </a:xfrm>
          <a:prstGeom prst="rect">
            <a:avLst/>
          </a:prstGeom>
          <a:noFill/>
        </p:spPr>
        <p:txBody>
          <a:bodyPr wrap="square" rtlCol="0">
            <a:spAutoFit/>
          </a:bodyPr>
          <a:lstStyle/>
          <a:p>
            <a:r>
              <a:rPr lang="fr-FR" sz="2800" b="1" dirty="0">
                <a:solidFill>
                  <a:srgbClr val="C00000"/>
                </a:solidFill>
                <a:latin typeface="Rockwell Condensed" pitchFamily="18" charset="0"/>
              </a:rPr>
              <a:t>→ L’ État est le produit de la « lutte des classes »</a:t>
            </a:r>
          </a:p>
        </p:txBody>
      </p:sp>
      <p:sp>
        <p:nvSpPr>
          <p:cNvPr id="7" name="Rectangle 6"/>
          <p:cNvSpPr/>
          <p:nvPr/>
        </p:nvSpPr>
        <p:spPr>
          <a:xfrm>
            <a:off x="4194628" y="2481721"/>
            <a:ext cx="7387772" cy="1384995"/>
          </a:xfrm>
          <a:prstGeom prst="rect">
            <a:avLst/>
          </a:prstGeom>
        </p:spPr>
        <p:txBody>
          <a:bodyPr wrap="square">
            <a:spAutoFit/>
          </a:bodyPr>
          <a:lstStyle/>
          <a:p>
            <a:pPr algn="just"/>
            <a:r>
              <a:rPr lang="fr-FR" sz="2800" b="1" dirty="0">
                <a:solidFill>
                  <a:srgbClr val="C00000"/>
                </a:solidFill>
                <a:latin typeface="Rockwell Condensed" pitchFamily="18" charset="0"/>
              </a:rPr>
              <a:t>→ Apparu pour apaiser les conflits entre classes, l’État finit par devenir l’instrument d’oppression de la classe dominante </a:t>
            </a:r>
          </a:p>
        </p:txBody>
      </p:sp>
      <p:sp>
        <p:nvSpPr>
          <p:cNvPr id="8" name="Rectangle à coins arrondis 7"/>
          <p:cNvSpPr/>
          <p:nvPr/>
        </p:nvSpPr>
        <p:spPr>
          <a:xfrm>
            <a:off x="4310744" y="4049486"/>
            <a:ext cx="7184571" cy="1843315"/>
          </a:xfrm>
          <a:prstGeom prst="wedgeRoundRectCallout">
            <a:avLst>
              <a:gd name="adj1" fmla="val -68914"/>
              <a:gd name="adj2" fmla="val -4931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dirty="0">
                <a:solidFill>
                  <a:schemeClr val="tx1"/>
                </a:solidFill>
                <a:latin typeface="Arial Narrow" pitchFamily="34" charset="0"/>
              </a:rPr>
              <a:t>L’ État est « le pouvoir organisé d’une classe pour l’oppression d’une autre » </a:t>
            </a:r>
          </a:p>
        </p:txBody>
      </p:sp>
      <p:sp>
        <p:nvSpPr>
          <p:cNvPr id="9" name="Rectangle 8"/>
          <p:cNvSpPr/>
          <p:nvPr/>
        </p:nvSpPr>
        <p:spPr>
          <a:xfrm>
            <a:off x="5417378" y="5987535"/>
            <a:ext cx="5362558" cy="584775"/>
          </a:xfrm>
          <a:prstGeom prst="rect">
            <a:avLst/>
          </a:prstGeom>
        </p:spPr>
        <p:txBody>
          <a:bodyPr wrap="none">
            <a:spAutoFit/>
          </a:bodyPr>
          <a:lstStyle/>
          <a:p>
            <a:r>
              <a:rPr lang="fr-FR" sz="3200" b="1" i="1" dirty="0">
                <a:latin typeface="Calisto MT" pitchFamily="18" charset="0"/>
              </a:rPr>
              <a:t>Manifeste du parti communiste </a:t>
            </a:r>
            <a:endParaRPr lang="fr-FR" sz="3200" b="1" dirty="0">
              <a:latin typeface="Calisto MT"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ox(i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89585" y="175321"/>
            <a:ext cx="6313715" cy="1815882"/>
          </a:xfrm>
          <a:prstGeom prst="rect">
            <a:avLst/>
          </a:prstGeom>
          <a:noFill/>
        </p:spPr>
        <p:txBody>
          <a:bodyPr wrap="square" rtlCol="0">
            <a:spAutoFit/>
          </a:bodyPr>
          <a:lstStyle/>
          <a:p>
            <a:pPr algn="just"/>
            <a:r>
              <a:rPr lang="fr-FR" sz="2800" dirty="0">
                <a:latin typeface="Corbel" panose="020B0503020204020204" pitchFamily="34" charset="0"/>
              </a:rPr>
              <a:t>(</a:t>
            </a:r>
            <a:r>
              <a:rPr lang="fr-FR" sz="2800" b="1" dirty="0">
                <a:latin typeface="Corbel" panose="020B0503020204020204" pitchFamily="34" charset="0"/>
              </a:rPr>
              <a:t>II</a:t>
            </a:r>
            <a:r>
              <a:rPr lang="fr-FR" sz="2800" dirty="0">
                <a:latin typeface="Corbel" panose="020B0503020204020204" pitchFamily="34" charset="0"/>
              </a:rPr>
              <a:t>) La politique suppose la possession et l’exercice d’un </a:t>
            </a:r>
            <a:r>
              <a:rPr lang="fr-FR" sz="2800" b="1" dirty="0">
                <a:latin typeface="Corbel" panose="020B0503020204020204" pitchFamily="34" charset="0"/>
              </a:rPr>
              <a:t>pouvoir</a:t>
            </a:r>
            <a:r>
              <a:rPr lang="fr-FR" sz="2800" dirty="0">
                <a:latin typeface="Corbel" panose="020B0503020204020204" pitchFamily="34" charset="0"/>
              </a:rPr>
              <a:t> </a:t>
            </a:r>
          </a:p>
          <a:p>
            <a:pPr algn="just"/>
            <a:r>
              <a:rPr lang="fr-FR" sz="2800" dirty="0">
                <a:latin typeface="Corbel" panose="020B0503020204020204" pitchFamily="34" charset="0"/>
              </a:rPr>
              <a:t>Pouvoir capable d’imposer des actions et des normes d’actions à des individus  </a:t>
            </a:r>
          </a:p>
        </p:txBody>
      </p:sp>
      <p:pic>
        <p:nvPicPr>
          <p:cNvPr id="4" name="Imag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8527" y="175321"/>
            <a:ext cx="4846616" cy="3924611"/>
          </a:xfrm>
          <a:prstGeom prst="rect">
            <a:avLst/>
          </a:prstGeom>
        </p:spPr>
      </p:pic>
      <p:sp>
        <p:nvSpPr>
          <p:cNvPr id="5" name="ZoneTexte 4"/>
          <p:cNvSpPr txBox="1"/>
          <p:nvPr/>
        </p:nvSpPr>
        <p:spPr>
          <a:xfrm>
            <a:off x="5389585" y="2470620"/>
            <a:ext cx="6444343" cy="584775"/>
          </a:xfrm>
          <a:prstGeom prst="rect">
            <a:avLst/>
          </a:prstGeom>
          <a:noFill/>
        </p:spPr>
        <p:txBody>
          <a:bodyPr wrap="square" rtlCol="0">
            <a:spAutoFit/>
          </a:bodyPr>
          <a:lstStyle/>
          <a:p>
            <a:pPr algn="ctr"/>
            <a:r>
              <a:rPr lang="fr-FR" sz="3200" b="1" dirty="0">
                <a:solidFill>
                  <a:srgbClr val="FF0000"/>
                </a:solidFill>
                <a:latin typeface="Corbel" panose="020B0503020204020204" pitchFamily="34" charset="0"/>
              </a:rPr>
              <a:t>Mais certaines dérives possibles…</a:t>
            </a:r>
          </a:p>
        </p:txBody>
      </p:sp>
      <p:sp>
        <p:nvSpPr>
          <p:cNvPr id="6" name="Rectangle 5"/>
          <p:cNvSpPr/>
          <p:nvPr/>
        </p:nvSpPr>
        <p:spPr>
          <a:xfrm>
            <a:off x="189841" y="4274104"/>
            <a:ext cx="12002159" cy="1938992"/>
          </a:xfrm>
          <a:prstGeom prst="rect">
            <a:avLst/>
          </a:prstGeom>
        </p:spPr>
        <p:txBody>
          <a:bodyPr wrap="square">
            <a:spAutoFit/>
          </a:bodyPr>
          <a:lstStyle/>
          <a:p>
            <a:pPr algn="ctr"/>
            <a:r>
              <a:rPr lang="fr-FR" sz="3000" dirty="0">
                <a:latin typeface="Eras Bold ITC" panose="020B0907030504020204" pitchFamily="34" charset="0"/>
              </a:rPr>
              <a:t>Risque que la recherche d’un pouvoir toujours plus grand passe avant celle du bien commun </a:t>
            </a:r>
          </a:p>
          <a:p>
            <a:pPr algn="ctr"/>
            <a:r>
              <a:rPr lang="fr-FR" sz="3000" dirty="0">
                <a:latin typeface="Eras Bold ITC" panose="020B0907030504020204" pitchFamily="34" charset="0"/>
              </a:rPr>
              <a:t>Risque que le pouvoir cesse d’être un </a:t>
            </a:r>
            <a:r>
              <a:rPr lang="fr-FR" sz="3000" i="1" dirty="0">
                <a:latin typeface="Eras Bold ITC" panose="020B0907030504020204" pitchFamily="34" charset="0"/>
              </a:rPr>
              <a:t>moyen</a:t>
            </a:r>
            <a:r>
              <a:rPr lang="fr-FR" sz="3000" dirty="0">
                <a:latin typeface="Eras Bold ITC" panose="020B0907030504020204" pitchFamily="34" charset="0"/>
              </a:rPr>
              <a:t> au service du bonheur collectif mais devienne une </a:t>
            </a:r>
            <a:r>
              <a:rPr lang="fr-FR" sz="3000" i="1" dirty="0">
                <a:latin typeface="Eras Bold ITC" panose="020B0907030504020204" pitchFamily="34" charset="0"/>
              </a:rPr>
              <a:t>fin en soi</a:t>
            </a:r>
            <a:endParaRPr lang="fr-FR" sz="3000" dirty="0">
              <a:latin typeface="Eras Bold ITC" panose="020B0907030504020204" pitchFamily="34" charset="0"/>
            </a:endParaRPr>
          </a:p>
        </p:txBody>
      </p:sp>
    </p:spTree>
    <p:extLst>
      <p:ext uri="{BB962C8B-B14F-4D97-AF65-F5344CB8AC3E}">
        <p14:creationId xmlns="" xmlns:p14="http://schemas.microsoft.com/office/powerpoint/2010/main" val="257163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checkerboard(across)">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checkerboard(across)">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0" y="0"/>
            <a:ext cx="12192000" cy="6858000"/>
          </a:xfrm>
          <a:prstGeom prst="rect">
            <a:avLst/>
          </a:prstGeom>
        </p:spPr>
      </p:pic>
      <p:sp>
        <p:nvSpPr>
          <p:cNvPr id="5" name="ZoneTexte 4"/>
          <p:cNvSpPr txBox="1"/>
          <p:nvPr/>
        </p:nvSpPr>
        <p:spPr>
          <a:xfrm>
            <a:off x="250371" y="4542973"/>
            <a:ext cx="11691257" cy="1754326"/>
          </a:xfrm>
          <a:prstGeom prst="rect">
            <a:avLst/>
          </a:prstGeom>
          <a:solidFill>
            <a:schemeClr val="bg1">
              <a:alpha val="72000"/>
            </a:schemeClr>
          </a:solidFill>
        </p:spPr>
        <p:txBody>
          <a:bodyPr wrap="square" rtlCol="0">
            <a:spAutoFit/>
          </a:bodyPr>
          <a:lstStyle/>
          <a:p>
            <a:pPr algn="ctr"/>
            <a:r>
              <a:rPr lang="fr-FR" sz="3600" b="1" dirty="0">
                <a:solidFill>
                  <a:srgbClr val="FF3300"/>
                </a:solidFill>
              </a:rPr>
              <a:t>La morale n’est-elle pas nécessaire à l’exercice du pouvoir ?</a:t>
            </a:r>
          </a:p>
          <a:p>
            <a:pPr algn="ctr"/>
            <a:r>
              <a:rPr lang="fr-FR" sz="3600" b="1" dirty="0">
                <a:solidFill>
                  <a:srgbClr val="FF3300"/>
                </a:solidFill>
              </a:rPr>
              <a:t>Ne faut-il pas, au contraire, se comporter de manière immorale pour arriver au pouvoir et pour s’y maintenir ?  </a:t>
            </a:r>
          </a:p>
        </p:txBody>
      </p:sp>
    </p:spTree>
    <p:extLst>
      <p:ext uri="{BB962C8B-B14F-4D97-AF65-F5344CB8AC3E}">
        <p14:creationId xmlns="" xmlns:p14="http://schemas.microsoft.com/office/powerpoint/2010/main" val="6382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3"/>
          <p:cNvSpPr txBox="1"/>
          <p:nvPr/>
        </p:nvSpPr>
        <p:spPr>
          <a:xfrm>
            <a:off x="408250" y="220803"/>
            <a:ext cx="11375500" cy="584775"/>
          </a:xfrm>
          <a:prstGeom prst="rect">
            <a:avLst/>
          </a:prstGeom>
          <a:solidFill>
            <a:schemeClr val="accent1">
              <a:lumMod val="40000"/>
              <a:lumOff val="60000"/>
            </a:schemeClr>
          </a:solidFill>
          <a:effectLst>
            <a:outerShdw blurRad="50800" dist="165100" dir="2700000" algn="tl" rotWithShape="0">
              <a:prstClr val="black">
                <a:alpha val="40000"/>
              </a:prstClr>
            </a:outerShdw>
          </a:effectLst>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3200" dirty="0">
                <a:latin typeface="Eras Bold ITC" pitchFamily="34" charset="0"/>
              </a:rPr>
              <a:t>3) Morale et politique</a:t>
            </a:r>
            <a:endParaRPr kumimoji="0" lang="fr-FR" sz="6000" b="0" i="0" u="none" strike="noStrike" kern="1200" cap="none" spc="0" normalizeH="0" baseline="0" noProof="0" dirty="0">
              <a:ln>
                <a:noFill/>
              </a:ln>
              <a:effectLst/>
              <a:uLnTx/>
              <a:uFillTx/>
              <a:latin typeface="Eras Bold ITC" pitchFamily="34" charset="0"/>
              <a:ea typeface="+mn-ea"/>
              <a:cs typeface="+mn-cs"/>
            </a:endParaRPr>
          </a:p>
        </p:txBody>
      </p:sp>
      <p:sp>
        <p:nvSpPr>
          <p:cNvPr id="2" name="ZoneTexte 1"/>
          <p:cNvSpPr txBox="1"/>
          <p:nvPr/>
        </p:nvSpPr>
        <p:spPr>
          <a:xfrm>
            <a:off x="2957286" y="972458"/>
            <a:ext cx="6277428" cy="707886"/>
          </a:xfrm>
          <a:prstGeom prst="rect">
            <a:avLst/>
          </a:prstGeom>
          <a:noFill/>
        </p:spPr>
        <p:txBody>
          <a:bodyPr wrap="square" rtlCol="0">
            <a:spAutoFit/>
          </a:bodyPr>
          <a:lstStyle/>
          <a:p>
            <a:pPr algn="ctr"/>
            <a:r>
              <a:rPr lang="fr-FR" sz="4000" b="1" dirty="0">
                <a:effectLst>
                  <a:outerShdw blurRad="50800" dist="50800" dir="5400000" algn="ctr" rotWithShape="0">
                    <a:srgbClr val="000000">
                      <a:alpha val="39000"/>
                    </a:srgbClr>
                  </a:outerShdw>
                </a:effectLst>
              </a:rPr>
              <a:t>La morale, c’est quoi ? </a:t>
            </a:r>
          </a:p>
        </p:txBody>
      </p:sp>
      <p:sp>
        <p:nvSpPr>
          <p:cNvPr id="4" name="ZoneTexte 3"/>
          <p:cNvSpPr txBox="1"/>
          <p:nvPr/>
        </p:nvSpPr>
        <p:spPr>
          <a:xfrm>
            <a:off x="519810" y="2224778"/>
            <a:ext cx="11375500" cy="584775"/>
          </a:xfrm>
          <a:prstGeom prst="rect">
            <a:avLst/>
          </a:prstGeom>
          <a:noFill/>
        </p:spPr>
        <p:txBody>
          <a:bodyPr wrap="square" rtlCol="0">
            <a:spAutoFit/>
          </a:bodyPr>
          <a:lstStyle/>
          <a:p>
            <a:r>
              <a:rPr lang="fr-FR" sz="3200" dirty="0">
                <a:latin typeface="Corbel" panose="020B0503020204020204" pitchFamily="34" charset="0"/>
              </a:rPr>
              <a:t>Liée à la question du </a:t>
            </a:r>
            <a:r>
              <a:rPr lang="fr-FR" sz="3200" b="1" dirty="0">
                <a:latin typeface="Corbel" panose="020B0503020204020204" pitchFamily="34" charset="0"/>
              </a:rPr>
              <a:t>devoir</a:t>
            </a:r>
            <a:r>
              <a:rPr lang="fr-FR" sz="3200" dirty="0">
                <a:latin typeface="Corbel" panose="020B0503020204020204" pitchFamily="34" charset="0"/>
              </a:rPr>
              <a:t> : </a:t>
            </a:r>
            <a:r>
              <a:rPr lang="fr-FR" sz="3200" b="1" dirty="0">
                <a:latin typeface="Corbel" panose="020B0503020204020204" pitchFamily="34" charset="0"/>
              </a:rPr>
              <a:t>que dois-je faire ?</a:t>
            </a:r>
            <a:endParaRPr lang="fr-FR" sz="3200" dirty="0">
              <a:latin typeface="Corbel" panose="020B0503020204020204" pitchFamily="34" charset="0"/>
            </a:endParaRPr>
          </a:p>
        </p:txBody>
      </p:sp>
      <p:sp>
        <p:nvSpPr>
          <p:cNvPr id="7" name="ZoneTexte 6"/>
          <p:cNvSpPr txBox="1"/>
          <p:nvPr/>
        </p:nvSpPr>
        <p:spPr>
          <a:xfrm>
            <a:off x="440907" y="3129973"/>
            <a:ext cx="11375500" cy="954107"/>
          </a:xfrm>
          <a:prstGeom prst="rect">
            <a:avLst/>
          </a:prstGeom>
          <a:noFill/>
        </p:spPr>
        <p:txBody>
          <a:bodyPr wrap="square" rtlCol="0">
            <a:spAutoFit/>
          </a:bodyPr>
          <a:lstStyle/>
          <a:p>
            <a:r>
              <a:rPr lang="fr-FR" sz="2800" dirty="0" err="1">
                <a:latin typeface="Corbel" panose="020B0503020204020204" pitchFamily="34" charset="0"/>
              </a:rPr>
              <a:t>Déf</a:t>
            </a:r>
            <a:r>
              <a:rPr lang="fr-FR" sz="2800" dirty="0">
                <a:latin typeface="Corbel" panose="020B0503020204020204" pitchFamily="34" charset="0"/>
              </a:rPr>
              <a:t>.</a:t>
            </a:r>
            <a:r>
              <a:rPr lang="fr-FR" sz="2800" b="1" dirty="0">
                <a:latin typeface="Corbel" panose="020B0503020204020204" pitchFamily="34" charset="0"/>
              </a:rPr>
              <a:t> devoir </a:t>
            </a:r>
            <a:r>
              <a:rPr lang="fr-FR" sz="2800" dirty="0">
                <a:latin typeface="Corbel" panose="020B0503020204020204" pitchFamily="34" charset="0"/>
              </a:rPr>
              <a:t>= exprime une </a:t>
            </a:r>
            <a:r>
              <a:rPr lang="fr-FR" sz="2800" b="1" dirty="0">
                <a:latin typeface="Corbel" panose="020B0503020204020204" pitchFamily="34" charset="0"/>
              </a:rPr>
              <a:t>nécessité</a:t>
            </a:r>
            <a:r>
              <a:rPr lang="fr-FR" sz="2800" dirty="0">
                <a:latin typeface="Corbel" panose="020B0503020204020204" pitchFamily="34" charset="0"/>
              </a:rPr>
              <a:t>, une injonction (« il faut »)</a:t>
            </a:r>
          </a:p>
          <a:p>
            <a:r>
              <a:rPr lang="fr-FR" sz="2800" dirty="0">
                <a:latin typeface="Corbel" panose="020B0503020204020204" pitchFamily="34" charset="0"/>
              </a:rPr>
              <a:t>		= le devoir n’est pas une </a:t>
            </a:r>
            <a:r>
              <a:rPr lang="fr-FR" sz="2800" b="1" dirty="0">
                <a:solidFill>
                  <a:srgbClr val="FF0000"/>
                </a:solidFill>
                <a:latin typeface="Corbel" panose="020B0503020204020204" pitchFamily="34" charset="0"/>
              </a:rPr>
              <a:t>contrainte</a:t>
            </a:r>
            <a:r>
              <a:rPr lang="fr-FR" sz="2800" dirty="0">
                <a:latin typeface="Corbel" panose="020B0503020204020204" pitchFamily="34" charset="0"/>
              </a:rPr>
              <a:t> mais une </a:t>
            </a:r>
            <a:r>
              <a:rPr lang="fr-FR" sz="2800" b="1" dirty="0">
                <a:solidFill>
                  <a:srgbClr val="00B050"/>
                </a:solidFill>
                <a:latin typeface="Corbel" panose="020B0503020204020204" pitchFamily="34" charset="0"/>
              </a:rPr>
              <a:t>obligation</a:t>
            </a:r>
            <a:endParaRPr lang="fr-FR" sz="2800" dirty="0">
              <a:solidFill>
                <a:srgbClr val="00B050"/>
              </a:solidFill>
              <a:latin typeface="Corbel" panose="020B0503020204020204" pitchFamily="34" charset="0"/>
            </a:endParaRPr>
          </a:p>
        </p:txBody>
      </p:sp>
      <p:sp>
        <p:nvSpPr>
          <p:cNvPr id="9" name="ZoneTexte 8"/>
          <p:cNvSpPr txBox="1"/>
          <p:nvPr/>
        </p:nvSpPr>
        <p:spPr>
          <a:xfrm>
            <a:off x="519810" y="4466055"/>
            <a:ext cx="11217693" cy="1569660"/>
          </a:xfrm>
          <a:prstGeom prst="rect">
            <a:avLst/>
          </a:prstGeom>
          <a:solidFill>
            <a:srgbClr val="00B0F0">
              <a:alpha val="31000"/>
            </a:srgbClr>
          </a:solidFill>
        </p:spPr>
        <p:txBody>
          <a:bodyPr wrap="square" rtlCol="0">
            <a:spAutoFit/>
          </a:bodyPr>
          <a:lstStyle/>
          <a:p>
            <a:pPr algn="just"/>
            <a:r>
              <a:rPr lang="fr-FR" sz="3200" b="1" dirty="0">
                <a:latin typeface="Corbel" panose="020B0503020204020204" pitchFamily="34" charset="0"/>
              </a:rPr>
              <a:t>=˃ action à laquelle l’individu s’engage </a:t>
            </a:r>
            <a:r>
              <a:rPr lang="fr-FR" sz="3200" b="1" i="1" dirty="0">
                <a:latin typeface="Corbel" panose="020B0503020204020204" pitchFamily="34" charset="0"/>
              </a:rPr>
              <a:t>librement</a:t>
            </a:r>
            <a:r>
              <a:rPr lang="fr-FR" sz="3200" b="1" dirty="0">
                <a:latin typeface="Corbel" panose="020B0503020204020204" pitchFamily="34" charset="0"/>
              </a:rPr>
              <a:t> parce qu’il reconnaît le </a:t>
            </a:r>
            <a:r>
              <a:rPr lang="fr-FR" sz="3200" b="1" i="1" dirty="0">
                <a:latin typeface="Corbel" panose="020B0503020204020204" pitchFamily="34" charset="0"/>
              </a:rPr>
              <a:t>caractère</a:t>
            </a:r>
            <a:r>
              <a:rPr lang="fr-FR" sz="3200" b="1" dirty="0">
                <a:latin typeface="Corbel" panose="020B0503020204020204" pitchFamily="34" charset="0"/>
              </a:rPr>
              <a:t> </a:t>
            </a:r>
            <a:r>
              <a:rPr lang="fr-FR" sz="3200" b="1" i="1" dirty="0">
                <a:latin typeface="Corbel" panose="020B0503020204020204" pitchFamily="34" charset="0"/>
              </a:rPr>
              <a:t>absolument nécessaire </a:t>
            </a:r>
            <a:r>
              <a:rPr lang="fr-FR" sz="3200" b="1" dirty="0">
                <a:latin typeface="Corbel" panose="020B0503020204020204" pitchFamily="34" charset="0"/>
              </a:rPr>
              <a:t>de certaines valeurs (Bien/Mal, Juste/Injuste).</a:t>
            </a:r>
          </a:p>
        </p:txBody>
      </p:sp>
      <p:pic>
        <p:nvPicPr>
          <p:cNvPr id="5" name="Image 4"/>
          <p:cNvPicPr>
            <a:picLocks noChangeAspect="1"/>
          </p:cNvPicPr>
          <p:nvPr/>
        </p:nvPicPr>
        <p:blipFill>
          <a:blip r:embed="rId2" cstate="print"/>
          <a:stretch>
            <a:fillRect/>
          </a:stretch>
        </p:blipFill>
        <p:spPr>
          <a:xfrm>
            <a:off x="8663215" y="1053523"/>
            <a:ext cx="2209800" cy="2076450"/>
          </a:xfrm>
          <a:prstGeom prst="rect">
            <a:avLst/>
          </a:prstGeom>
        </p:spPr>
      </p:pic>
    </p:spTree>
    <p:extLst>
      <p:ext uri="{BB962C8B-B14F-4D97-AF65-F5344CB8AC3E}">
        <p14:creationId xmlns="" xmlns:p14="http://schemas.microsoft.com/office/powerpoint/2010/main" val="249863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checkerboard(across)">
                                      <p:cBhvr>
                                        <p:cTn id="20" dur="5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checkerboard(across)">
                                      <p:cBhvr>
                                        <p:cTn id="25" dur="5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heckerboard(across)">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2380</TotalTime>
  <Words>2142</Words>
  <Application>Microsoft Office PowerPoint</Application>
  <PresentationFormat>Personnalisé</PresentationFormat>
  <Paragraphs>342</Paragraphs>
  <Slides>67</Slides>
  <Notes>0</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Focus.  La morale selon Kant</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RETOUR À LA Définition générale de la morale</vt:lpstr>
      <vt:lpstr>Diapositive 23</vt:lpstr>
      <vt:lpstr>Diapositive 24</vt:lpstr>
      <vt:lpstr>Diapositive 25</vt:lpstr>
      <vt:lpstr>Retour à la question : « Morale et politique »</vt:lpstr>
      <vt:lpstr>Diapositive 27</vt:lpstr>
      <vt:lpstr>Diapositive 28</vt:lpstr>
      <vt:lpstr>Focus.  Machiavel et la politique</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Mickael Perre</dc:creator>
  <cp:lastModifiedBy>lartaud</cp:lastModifiedBy>
  <cp:revision>262</cp:revision>
  <dcterms:created xsi:type="dcterms:W3CDTF">2015-05-05T08:35:43Z</dcterms:created>
  <dcterms:modified xsi:type="dcterms:W3CDTF">2017-03-31T08:32:26Z</dcterms:modified>
</cp:coreProperties>
</file>