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1.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1" r:id="rId6"/>
    <p:sldId id="264" r:id="rId7"/>
    <p:sldId id="277" r:id="rId8"/>
    <p:sldId id="278" r:id="rId9"/>
    <p:sldId id="263" r:id="rId10"/>
    <p:sldId id="270" r:id="rId11"/>
    <p:sldId id="268" r:id="rId12"/>
    <p:sldId id="271" r:id="rId13"/>
    <p:sldId id="280" r:id="rId14"/>
    <p:sldId id="272" r:id="rId15"/>
    <p:sldId id="281" r:id="rId16"/>
    <p:sldId id="282" r:id="rId17"/>
    <p:sldId id="287" r:id="rId18"/>
    <p:sldId id="288" r:id="rId19"/>
    <p:sldId id="289" r:id="rId20"/>
    <p:sldId id="283" r:id="rId21"/>
    <p:sldId id="284" r:id="rId22"/>
    <p:sldId id="286" r:id="rId23"/>
    <p:sldId id="290" r:id="rId24"/>
    <p:sldId id="291"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ael Perre" initials="MP" lastIdx="3" clrIdx="0">
    <p:extLst>
      <p:ext uri="{19B8F6BF-5375-455C-9EA6-DF929625EA0E}">
        <p15:presenceInfo xmlns:p15="http://schemas.microsoft.com/office/powerpoint/2012/main" userId="14dd77548634ce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2" autoAdjust="0"/>
  </p:normalViewPr>
  <p:slideViewPr>
    <p:cSldViewPr>
      <p:cViewPr>
        <p:scale>
          <a:sx n="58" d="100"/>
          <a:sy n="58" d="100"/>
        </p:scale>
        <p:origin x="1188"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1:50.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23044 9996 0,'25'0'235,"0"0"-220,-1 0 1,1 0-1,0 0 1,25 0-16,-1 0 16,1 0-1,-1 0-15,-24 0 16,0 0-16,0 0 16,0 0-1,-1 0 16,1 0-15,0 0-16,0 0 31,0 0-15,-1 0 0,1 0-1,0 0 1,0 0-1,0 0 17,-1 0-32,1 0 31,0 0-15,0 0-1,0 0 1,-1 0-1,1 0 1,0 0 15,0 0-31,0 0 16,-1 0 15,1 0-15,0 0 15,0 0-15,0 0 31,0 0-16,-1 0 16,1 0-32,0 0 17,0 0-17,0 0 16,-1 0-31,1 0 16,0 0 15,0 0-15,0 0 0,-1 0-1,1 0 1,0 0-1,0 0 1,0 0 0,-1 0-1,1 0 17,0 0-1,0 0 125,0 0 63</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5:48:05.6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3523 595 0,'24'0'140,"1"0"-124,0 0 31,0 0-16,0 0 0,-1 0-31,1 0 16,0 0 15,-25 25-31,25-25 16,0 0-1,-1 0 1,1 0 0,0 0-1,0 0 1,0 0-1,-1 0 17,1 0-17,0 0-15,0 0 32,0 0-17,0 0 1,-1 0 15,1 0-31,0 0 16,0 0 15,0 0-15,-1 0-1,1 0 1,0 0-1,0 0 1,0 0 0,-1 0-1,1 0 17,0 0-17,0 0-15,0 0 31,-1 0 16,1 0-15,0 0-1,0 0 0,0 0 16,-1 0-16,1 0 0,0 0 1,0 0 15,0 0-16,-1 0 16,1 0 0,0 0-1,0 0-14,0 0 46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5:48:09.1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298 1414 0,'25'0'15,"0"0"17,-1 0 14,1 0-14,0 0-17,0 0 1,0 0 15,-1 0-15,1 0-1,0 0 1,0 0 0,0 0-1,-1 0 1,1 0 0,0 0 15,0 0-16,0 0-15,-25 25 16,24-25 0,1 0-1,0 0 1,0 0 0,0 0-1,0 0 1,-1 0-1,1 0-15,25 0 16,-25 0-16,24 0 16,1 0-1,-25 0-15,49 0 16,-24 0-16,-1 0 16,1 0-1,-1 0-15,1 0 16,0 0-1,24 0-15,-49 0 16,0 0 0,-1 0-1,1 0-15,25 0 32,-25 0-32,24 0 31,-24 0-16,0 0 1,0 0 0,0 0-1,-1 0 1,1 0 15,0 0-15,0 0-16,0 0 31,-1 0-15,1 0-1,0 0 1,0 0 0,0 0-1,24 0 1,-24 0-1,0 0 17,0 0-32,-1 0 31,1 0-15,0 0-1,0 0 1,0 0-1,-1 0 1,1 0 0,0 0 15,0 0-31,0 0 31,-1 0-15,1 0-1,0 0 1,0 0 15,0 0 1,-1 0-17,1 0 1,0 0-1,0 0 17,0 0-1,-1 0-15,1 0-1,0 0 1,0 0 15,0 0-31,-1 0 31,1 0 1,0 0 14,0 0-30,0 0 15,-50-25 63,0-25-78,-25 1-16</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5:48:24.0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4788 2282 0,'24'0'47,"1"0"-31,0 0 31,0 0 0,0 0-32,-1 0-15,1 0 32,25 0-32,0 0 15,-1 0 1,1 25-16,-1-25 15,1 0 1,24 0-16,-24 25 16,0-25-1,-26 24-15,1-24 16,0 0 0,-25 25-1,25-25-15,0 25 16,-1-25-1,1 0 1,-25 25 0,25-25-1,0 0-15,0 0 32,-1 0-17,1 0-15,0 25 16,49-25-1,-24 0-15,0 0 16,-1 0 0,1 24-16,-25-24 15,-1 0 1,1 0-16,0 0 16,0 0 15,0 0-16,0 0 1,-1 0 0,1 0-1,0 0 1,0 0 0,0 0-1,-1 0 16,1 0-15,0 0-16,0 0 31,0 0-15,24 0 0,1 0-16,-1 0 15,1 0 1,0 0-16,-1 0 15,26 0-15,-26 0 16,1 0 0,-1 0-16,1 0 15,0 0 1,-1 0-16,26 0 16,-26 0-1,1 0-15,0 0 16,-26 0-16,1 0 15,25 0 1,-1 0 0,-24 0-1,0 0 1,0 0 0,0 0-1,-1 0-15,1 0 16,0 0-1,0 0-15,0 0 16,-1 0 0,26 0-16,24 0 15,-24 0-15,0 0 16,-1 0 0,1 0-16,-1 0 15,1 0 1,25 0-16,-26 0 15,1 0 1,-1 0-16,1 0 16,0 0-1,-1 0-15,26 0 16,-26 0-16,1 0 16,-1 0-1,1 0-15,-25 0 16,24 0-16,-24 0 15,0 0 1,0 0-16,0 0 16,-1 0-1,1 0-15,0 0 16,0 0 0,24 25-16,-24-25 15,25 0-15,-1 25 16,1-25-1,25 0-15,-26 0 16,-24 0 0,0 0-16,0 0 15,24 25 1,1-25 0,-1 0-16,1 0 15,-25 0 1,24 0-16,-24 0 15,0 0 1,0 0-16,24 0 16,-24 0-1,0 0 1,0 0-16,24 0 16,-24 0-1,25 0-15,-1 0 16,1 0-1,24 0-15,-24 0 16,0 0 0,-25 0-16,-1 0 15,1 0 1,0 0 0,0 0-1,0 0 1,-1 0-1,-24-25 48,25 25 390,25-25-437,-1 0-1,1 25-15,0 0 16,-1 0 0,26-24-16,-51 24 15,1 0 1,0 0-1,0 0-15,24 0 32,-24 0-17,25 0-15,-1 0 16,1 0-16,0-25 16,24 25-16,-24 0 15,-1 0 1,1 0-16,0 0 15,-26 0 1,1 0-16,0 0 16,0 0-1,0 0 1,-25-25 0,24 25-1,1 0-15,0 0 31,0 0-15,0 0 0,-1 0-1,1 0 1,0 0 0,0 0 15,0 0-31,-1 0 15,1 0 17,0 0-17,0 0 1,0 0-16,-1 0 16,26 0-16,0 0 15,-1 0 1,26 0-16,-26 0 15,-24 0 1,0 0 0,24 0-16,-24 0 15,0 0-15,25 0 16,-1 0 0,-24 0-1,0 0-15,0 0 16,0 0-1,-1 0-15,-24-25 16,25 25 0,0 0-16,0 0 15,0 0 17,-1 0-32,1 0 15,0 0 1,0 0 15,0 0-31,-1 0 16,1 0 15,0 0-15,25 0-1,-26 0 16,26 0-31,-25 0 16,24 0-16,1 0 16,0 0-1,24 0-15,-49 0 16,0 0 0,-1 0-1,1 0 1,-25-25 15,0 1-15,25 24 562,0-25-563,25 0-15,-1 0 16,26 25 0,-26 0-16,1-25 15,-25 25-15,24 0 16,-49-24 0,25 24-16,25 0 15,-26 0 1,1 0-16,0 0 15,49 0-15,-24 0 16,-25 0 0,0 0-1,-1 0-15,1 0 16,0 0 0,0 0-1,0 0 1,-1 0-1,1 0 1,25 0-16,-1 0 16,1 0-1,0 0-15,-1 0 16,1 0 0,-25 0-1,0 0 1,-1 0-1,1 0 1,0 0 0,0 0-1,0 0 17,-1 0-32,1 0 31,0 0-16,0 0 1,0 0 0,-1 0-1,1 0 1,0-25 0,0 25-1,0 0-15,-1 0 16,1 0-1,0 0-15,0 0 16,0 0 0,-1 0-1,1 0 17,0 0-17,0 0-15,0 0 16,49 0-1,-24-25-15,-1 25 16,-24 0 0,0 0-16,0 0 15,-1 0 1,1 0-16,0 0 16,0 0-16,0 0 15,0 0 1,-1 0-1,1 0 1,25 0-16,-25 0 16,24 0-1,1 0-15,-1 0 16,-24 0 0,0 0-1,0 0 1,0 0-1,-1 0 1,1 0 0,0 0-1,0 0 1,0 0 0,-1 0 15,1 0-16,0 0-15,0 0 32,0 0-17,-1 0 1,1 25 0,0-25-1,0 0 1,0 25 15,-1-25-31,1 0 31,-25 24-31,25-24 16,0 0 0,0 0-1,-1 0 1,-24 25-1,25-25-15,-25 25 16,25-25 0,0 0-16,0 0 15,0 0 17,-1 25-17,1-25 1,0 0-1,-25 25 1,25-25-16,0 0 16,-25 24-1,24-24 1,1 25-16,0-25 31,0 0-15,0 0-1,-1 0 1,1 0 15,0 0 1,0 0-1,0 0-16,-1 0 1,1 0 0,0 0 15,0 0-31,0 0 16,-1 0 15,1 0-16,0 0 1,0 0 0,0 0-1,-1 0 17,1 0-32,0 0 15,0 0 16,0 0-15,-1 0-16,1 0 31,0 0-15,0 0 0,0 0-1,-1 0 1,1 0-1,0 0 501,0 0-516,25 0 16,24 0-1,-24 0-15,24 0 16,-24 0 0,-1 0-16,1 0 15,-1 0-15,-24 0 16,0 0-1,0 0 1,0 0 0,-1 0-1,1 0 1,0 0 15,0 0-31,0 0 16,-1 0 15,1 25-15,0-25-1,0 0 1,0 0 0,-1 0-1,1 0 1,0 0-1,0 0 1,0 0 15,-1 0-31,1 0 16,25 0 0,-25 0-16,24 0 15,1 0 1,0 0-16,-26 0 15,1 0 1,0 0 0,0 0-1,0 0 1,-1 0 0,1 0-1,0 0 1,0 0-1,-25-25 32,25 25 422,24 0-453,1 0-16,-1 0 15,26 0 1,-26 0-16,1 0 16,24 0-1,-24 0-15,0 0 16,-1 0-16,1 0 15,-1 0 1,1 0-16,25 0 16,-51 0-1,1 0-15,0 0 16,0 0 0,0 0-1,-1 0 16,1 0-31,0 0 32,0 0-17,0 0 1,-1 0 0,1 0-1,0 0 1,0 0-1,0 0 1,-1 0 0,1 0 15,0 0-15,0 0-1,0 0 1,-1 0-1,1 0 1,0 0 0,0-25-1,0 25 17,24 0-17,1 0-15,-25 0 438,-1 0-438,26 0 15,0 0 1,-1 0-16,26 0 16,-26 0-16,-24 0 15,0 0 1,25 0-16,-26 0 15,26 0 1,-25 0 15,0 0-15,-1 0-16,1 0 16,0 0-1,0 0-15,0 0 16,-1 0-1,1 0-15,0 0 16,25 25 15,-26-25-31,1 0 16,0 0 0,0 0-16,0 0 15,-1 0 1,1 0-1,0 0 1,0 0 0,0 0-1,-1 0 1,1 0 0,0 0-1,0 0 1,0 0 15,-1 0-15,1 0-1,0 0 1,0 0 0,0 0-1,-1 0 1,1 0 15,0 0 0,0 0 1,0 0 343,0 0-375,49 0 15,0 0 1,1-25-16,-1 25 15,-24-24 1,-1 24-16,1 0 16,0 0-1,-1 0-15,26 0 16,-26 0 0,1 0-16,-25 0 15,-1-25-15,1 25 31,0 0-15,0 0-16,0 0 31,-1 0-15,1 0 0,0 0-1,0 0 1,0 0-1,24 0 1,1 0 0,0 0-16,-26 0 15,1 0 1,0 0 0,0 0-1,0 0 1,-1 0-1,1 0 1,0 0 0,0 0-1,0 0 1,-1 0 15,1 0-31,0 0 31,0 0 1,0 0-1,-1 0-15,1 0-1,0 0 1,0 0 15,0 0-31,-1 0 31,1 0-15,0 0 0,0 0-1,0 0 1,-1 0-1,1 0 1,0 0 15,0 0-31,0 0 32,-1 0-17,1 0 1,0 0-1,25 0-15,-25 0 32,-1 0-32,1 0 15,0 0 1,0 0 0,0 0-1,-1 0 1,1 0-1,0 0 1,0 0 0,0 0 15,-1 0-15,1 0 15,0 0-16,0 0 1,0 0 0,-1 0-1,1 0 17,0 0-17,0 0 1,0 0-1,-1 0 1,1 0 0,0 0-1,0 0 1,0 0 0,-1 0 15,1 0-31,0 0 31,0 0-15,0 0-1,-1 0 1,1 0 0,0 0 15,0 0 16,0 0 93,-1 0-93,1 0 0,0 0 0,0 0-16,0 0-15,-1 0 31,1 0 62</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5:48:30.7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323 3349 0,'25'0'46,"-1"0"64,1 0-79,0 0 0,0 0-31,0 0 16,24 0 0,1-25-16,-1 25 15,1 0 1,0 0-16,-1 0 15,26 0-15,-26 0 16,1 0 0,0 0-16,-1 0 15,1 0 1,-1 0-16,1 0 16,24 0-1,-24 0-15,-25 0 16,0 0-16,-1 0 31,1 0-15,0 0-1,0 0 1,0 0 0,-1 0-1,1 0 16,0 0-31,0 0 32,24 0-17,-24 0-15,0 0 16,0 0 0,24 0-1,26 0-15,-50 0 16,0 0-1,-1 0 1,1 0 0,25 0 359,24 0-360,1 0-15,-1 0 16,0 0-16,-24 0 16,0 0-1,24 0-15,-24 0 16,-1 0-1,1 0-15,-1 0 16,-24 0-16,0 0 16,0 0-1,0 0-15,-1 0 32,1 0-17,0 0 1,0 0-1,0 0 1,-1 0 0,1 0-1,0 0 1,-25 25 0,25-25-16,0 0 31,0 0-31,-25 24 15,24-24 1,1 0 0,0 0-1,0 0 1,0 25 0,-1-25-1,1 0 16,0 0-31,25 0 16,24 25 0,-24-25-16,24 0 15,-24 0-15,-1 0 16,1 0 0,-25 0-16,-1 0 15,1 0 1,0 0-1,0 0 345,0-25-360,24 25 15,1 0 1,24-25-16,1 25 16,-1-24-1,1 24-15,-26-25 16,1 25-16,-1 0 16,1 0-1,0 0-15,-1 0 16,26 0-1,-51 0-15,1 0 16,0 0 0,25 0-16,-1 0 15,1 0-15,-1 0 16,1 0 0,0 0-16,-1 0 15,-24 0 1,25 0-1,-25 0-15,-1 0 16,26 0 0,-25 0-1,0 0 1,-1 0 0,1 0-1,0 0 1,0 0-1,-25-25 1,25 25 265,24 0-265,26 0-16,-1-25 16,-24 25-1,-1 0-15,1 0 16,24 0-1,-24 0-15,-1 0 16,-24 0-16,0 0 16,0 0-1,0 0 17,-1 0-17,1 0-15,0 0 31,0 0-15,0 0 0,-1 0-1,1 0 17,0 0-1,0 0-16,0 0 1,0 0 0,-1 0-1,1 0 1,0 0 0,0 0-1,0 0 16,-1 0-15,1 0-16,0 0 31,0 0-15,0 0 0,-1 0-1,1 0 16,0 0 110,0 0-94,0 0-16,-1 0 0,1 0 32,0 0-16,0 0-16,-25-25 125,0 1-140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5:50:00.297"/>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24309 12898 0,'25'0'140,"0"0"-108,-25-24-1,0-1 16,24 25-32,1 0 17,0 0-17,0-25 1,0 25-16,24 0 31,-24 0-15,0 0-1,0 0 17,-1 0-32,1 0 15,0 0 16,0 0-15,0 0-16,-1 0 31,1 0 1,0 0 14,0 0-14,0 0-17,-1 0 1,1 0 15,0 0-15,0 0-1,0 0 1,-1 0 31,1 0-16,0 0 0,0 0 1,0 0 15,-1 0-16,1 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5:50:16.04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348 13717 0,'24'0'188,"1"0"-173,0 0 1,0 0 15,0 0-15,-1 0-16,1 0 15,0 0 1,0 25 15,0-25-31,-1 0 16,1 0-16,0 25 15,25-25 1,-1 24-16,1-24 16,0 0-1,-1 0-15,26 25 16,-26-25-16,1 0 16,-1 0-1,1 0-15,0 25 16,-1-25-1,26 0-15,-26 0 16,1 25 0,-1-25-16,1 0 15,0 0 1,24 0-16,-24 0 16,-1 0-16,1 0 15,0 0 1,-1 0-16,1 0 15,-1 0 1,26 0-16,-50 0 16,-1 0-1,1 0 1,0 0 0,0 0-1,0 0 16,-1 0-31,1 0 16,0 0 15,0 0-15,0 0 0,-1 0-1,1 0 1,0 0-1,0 0 1,0 0 0,-1 0 15,1 0-15,0 0-1,0 0 1,0 0-16,-1 0 15,26 0 1,0 0 0,-1 0-16,-24 0 15,0 0 17,0 0-32,-1 0 15,1 0 16,25 0-15,-25 0 0,0 0-16,-1 0 15,51 0-15,-26 0 16,1 0 0,0 0-16,-26 0 15,26 0 1,-25 0-1,0 0 1,-1 0-16,1 0 16,25 0-1,-25 0 1,24 0 0,-24-25-1,25 25-15,-1 0 16,1 0-1,-25 0 1,-1 0 0,1 0-1,0 0 1,0 0 0,0 0-1,-1 0 16,1 0-31,0 0 16,0 0 0,0 0-16,24 0 15,26 0 1,-50 0-16,24 0 16,-24 0-1,0 0 1,0 0-16,24 0 15,-24 0 1,0 0-16,24 0 16,-24 0-1,0-25-15,25 25 16,24 0-16,-24-25 16,-1 25-1,1-24-15,-1 24 16,1 0-1,24 0-15,-24 0 16,-25 0 0,0 0-1,0 0-15,-1 0 32,1 0-17,0 0 1,0 0-1,0 0-15,24 0 32,-24 0-17,0 0 1,0 0-16,-1 0 31,1 0-15,0 0-1,0 0 1,0 0 0,-1 0-1,1 0 1,-25-25 0,25 25-1,0 0-15,-25-25 16,0 0-1,0 0 1,25 1 0,24 24 406,1 0-407,-1 0 1,1 24-16,0 1 15,-1-25 1,1 25-16,-25-25 16,-1 0-1,1 25 1,0-25 0,0 0-1,0 0 1,-1 0-1,1 0 17,0 0-17,0 0-15,0 25 32,0-25-17,-1 0 1,1 0-1,0 0 1,25 0 0,-26 0-16,26 0 15,0 0 1,-1 0-16,1 0 16,24 0-1,-24 0-15,-1 0 16,1 0-16,0 0 15,-1 0 1,1 0-16,-1 0 16,26 0-1,-26 0-15,-24 0 16,0 0 0,25 0-16,-25 0 15,-1 0-15,1 0 16,0 0-1,0 0-15,0 0 16,-1 0 0,1 0-1,0 0 1,0 0 0,0 0 15,-1 0-16,1 0 1,0 0 0,25 0-1,-26 0 1,1 0 15,0 0-15,0 0-1,0 0 1,-1 0 0,1 0-1,0 0 1,0 0 0,0 0 15,-1 0-16,26 0 1,-25 0 0,0 0-1,-1 0 1,1 0 0,0 0-1,0 0 1,0 0-16,49 0 15,-24 0 1,-1 0-16,1 0 16,0 0-1,-1 0-15,1 0 16,-1 0-16,-24-25 16,0-25-1,-25 25 1,0 1-1,25 24 532,0 0-531,-1 0 0,1 0-16,0 24 15,49 1-15,-24 0 31,-50 0-31,25-25 16,-25 25-16,25-25 16,-1 0-1,-24 24 1,25-24 0,0 0-16,0 25 31,0 0-16,-1-25 1,1 0 0,0 0-1,0 0 17,0 0-1,-1 0-31,1 0 31,0 0-15,0 0-1,0 0 1,-1 0-16,51 0 16,-25 0-1,-26 0-15,1 0 16,0 0-1,0 0 17,0-25-17,-1 25 1,1 0 0,0 0-1,0-25 1,0 25-1,-1 0 1,1-24 0,0 24 15,0 0-31,0-25 31,-1 0-15,1 25-16,0 0 15,25 0 1,24 0-16,-49 0 16,0 0-1,-1 0 1,1 0 0,0 0 15,0 0-16,0 0-15,-1 0 32,1 0-17,0 0 1,0 0 0,0 0-1,-1 0 1,1 0 15,0 0-31,0 0 31,0 0-15,0 0 0,-1 0-1,1 0 1,0 0-1,0 0 1,0 0 0,-1 0-1,1 0 17,0 0-17,0 0 1,0 0-1,-1 0 1,1 0 0,0 0-1,0 0 1,0 0 15,24 0-31,-24 0 16,0 0-1,0 0 1,-1 0 0,1 0-1,0 0 1,0 0 0,0 0-1,-1 0 16,1 0-15,0 0 0,0 0-1,0 0 1,-1 0 15,1 0 94,-25-25-31,25 25 375,0 0-454,24 0 1,26 0-16,-25 25 16,-1-25-1,26 0-15,-26 25 16,1-25-16,-1 25 15,-24-25 1,0 0-16,0 0 16,0 0-1,-1 0 1,26 0 15,-25 0-31,24 24 16,1-24-1,0 0-15,-26 0 32,1 0-17,25 0 1,-25 0 0,24 0-1,-24 0 1,0 0 15,0 0-15,-1 0-16,1 0 31,25 0-31,-25 0 16,24 0-1,1 0-15,0 0 16,-26 0-1,1 0 1,0 0 15,0 0-15,0 0 0,-1 0-1,1 0 1,0 0-1,0 0 1,0 0 0,-1 0 15,1 0-15,0 0-1,0 0 1,0 0-1,-1 0 1,1 0 0,0 0-1,0 0 1,0 0 15,-1 0-31,1 0 31,0 0-15,0 0 0,0 0-1,-1 0 1,26 0 0,-25 0-16,0 0 15,-1 0 1,26 0-16,-25 0 15,0 0 1,24 0-16,-24 0 16,0 0-1,0 0 1,0 0 0,-1 0-1,26 0 1,-25 0-16,0 0 15,24 0 1,-24 0 0,0 0-1,0 0 1,-1 0 0,1 0-1,0 0 1,0 0-1,0 0 1,-1 0 0,1 0 15,0 0-15,0 0-16,0 0 31,-1 0-16,1 0 1,0 0 0,0 0-1,0 0 1,-1 0 15,1 0-31,0 0 31,0-24-15,0 24 0,-1 0-1,1 0 1,0 0 0,0 0 15,0 0-16,-1 0-15,1 0 32,0 0 15,0 0-16,0 0 0,-25-25 0,0 0-15,0 0 0,0 0-1,0 50 32,0 0 687,25-25-718,-1 0-16,1 25 16,50 0-16,-51-1 31,1-24-31,0 0 16,-25 25-1,25-25-15,-25 25 16,25-25-16,24 0 31,-24 0-15,0 0-1,0 0 1,-1 0 0,1 0-1,0 0-15,0 0 16,0 0-1,-1 0 1,1 0 0,0 0-1,0 0 1,0 0 0,-1 0 15,1 0-31,0 0 31,0 0-15,0 0-1,-1 0 1,1 0 0,0 0-1,0 0 16,0 0-31,-1 0 16,1 0 15,-25-25-31,25 25 16,0 0 0,0-25-1,-1 25 1,1 0-1,0 0-15,0 0 16,25 0 0,-26 0-16,1 0 15,25 0 1,-25 0-16,-1 0 16,26 0-1,-25 0-15,24 0 16,1 0-16,0 0 15,-1 0 1,1 0-16,24 0 16,-24 0-1,-25 0-15,-1-24 16,1 24 0,0 0-1,0 0-15,0 0 31,-1 0-15,1 0 0,0 0-1,0 0 1,0 0 0,-1 0 15,1 0-16,0 0-15,0 0 32,0 0-17,0 0 1,-1 0 0,1 0-1,25 0 1,-25 0 15,-1 0-31,1 0 31,0 0-31,0 0 32,0 0-17,-1 0 1,1 0-1,0 0 1,0 24 0,0-24-1,-1 0 1,1 0 0,0 0 15,0 0-16,0 0 1,-1 0 0,1 0-1,0 0 1,0 0 0,0 0-1,-1 0 16,1 0-15,0 0-16,0 0 31,0 0-15,-1 0 0,1 0-1,0 0 1,0 0-1,0 0 17,-1 0-17,1 0 1,0 0 0,0 0 15,0 0 31,0 0-46,-1 50 0,26-50 640,0 0-641,-1 0-15,1 0 16,-25-25-16,-1 25 16,1 0-1,0 0 1,0 0 0,0 0 15,-1 0-31,1 0 15,0 0 17,0 0-17,0 0 1,-1 0 0,1 0-1,0 0 16,0 0-15,0-25 15,-1 25-15,1 0 0,0 0-1,0 0-15,0 0 16,-25-24-1,24 24-15,1 0 16,0 0 0,0 0-1,0 0-15,-1 0 16,51 0 0,-26 0-16,1 0 15,0 0 1,-1 0-16,1 0 15,0 0 1,-1 0-16,-24 0 16,25 0-1,-26 0 1,1 0-16,25 0 16,-25 0-1,-1 0-15,26 0 16,0 0-1,24 0-15,-24 0 16,-26 0-16,1-25 16,0 25-1,0 0 17,0 0-17,-1 0 1,1 0-1,0 0 1,0 0 0,0 0-1,-1 0 1,1 0 0,0 0 15,0 0-31,0 0 31,0 0 0,24 0-15,-24 0 0,25-25-1,-1 25-15,1 0 16,-25 0-1,-1 0-15,1 0 16,25 0 0,-25 0-16,24 0 15,1-25-15,-1 25 16,26-25 0,-26 25-16,1 0 15,0 0 1,-1 0-16,1 0 15,-25-24 1,-1 24 0,1 0-16,0 0 15,0 0 1,0 0 0,0 0-1,-1 0 1,1 0-1,0 0 1,0 0 0,0 0-1,-1 0 17,1 0-17,0 0-15,0 0 31,0 0 1,-1 0-1,1 0-15,0 0-1,0 0 1,0 0 15,-1 0-31,1 0 16,0 0 15,0 0-15,0 0-1,-1 0 1,1 0-1,0 0 1,0 0 15,0 0-31,-1 0 32,1 0-17,0 0 1,0 0-1,0 0 17,-1 0 15,1 0-16,0 0-31,0 0 31,0 0-15,-1 0 31,1 0-32,0 0 32,0 0 31,-25-25 94</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5:48:57.965"/>
    </inkml:context>
    <inkml:brush xml:id="br0">
      <inkml:brushProperty name="width" value="0.05292" units="cm"/>
      <inkml:brushProperty name="height" value="0.05292" units="cm"/>
      <inkml:brushProperty name="color" value="#0070C0"/>
    </inkml:brush>
  </inkml:definitions>
  <inkml:trace contextRef="#ctx0" brushRef="#br0">18157 8062 0,'25'0'265,"0"0"-218,0 0-47,0 0 31,-1 0-15,1 0 15,0 0 1,0 0 46,-25 24 281,0 1-343,0 0-1,0 0 17,0 0-17,0-1 1,0 1 15,0 0 16,0 0-16,0 0 0,0-1 32,0 1 15,0 0-31,0 0-16,0 0 16,0-1 0,0 1 0,0 0 0,0 0-16,0 0 16,0-1 0,0 1-16,0 0 0,0 0 0,0 0 16,0-1 31,0 1-62,0 0 31,0 0 0,0 0 15,0-1-30,0 1 14,25-25 1,-25 25 0,0 0 16,0 0-1,0-1 188,0 1-62,0 0-110,-25-25-78,0 0 31,0 0-15,0 0-1,1 0 32,-1 0-16,0 0 1,25 25-17,-25-25 17,0 0-17,1 0 32,-1 0-31,0 0 46</inkml:trace>
  <inkml:trace contextRef="#ctx0" brushRef="#br0" timeOffset="11938.1998">22449 11584 0,'24'0'391,"26"0"-391,-25 0 15,24 0 1,-24 0-16,0 0 31,0 0-31,0 0 31,-1 0-15,1 0 15,0 0-15,0 0 31,-25 25 250,0-1-250,0 1-16,0 0 16,0 0 15,0 0-31,0-1-15,0 1 47,0 0-17,0 0 1,0 0-31,0-1 31,0 1-16,0 0 16,0 0-31,0 0 30,0-1 1,0 1-15,0 0-1,0 0 47,0 0-31,0-1 0,0 1-32,0 0 32,0 0-16,0 0 32,0 0-16,0-1-16,0 1 125,0 0-46,0 0-1,0 0-93,0-1 62,-25-24 250,0 0-297,0 0 0,25 25 1,-24-25-17,-1 0 48,0 0-48,0 0 126,0 0-32,1 0 79,-1 0 15,0 0 78</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8:11:05.6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20737 15329 0,'25'0'234,"24"-25"-234,26 1 16,-25 24 0,-26 0-16,1-25 15,0 0 1,0 25-1,0 0 17,-1 0-32,1 0 31,0 0-15,0 0 30,-25 25 1,0 0 0,25-25 94,-1 0-94,1 0-16,0 0-15,0 0-16,0 0 31,-1 0-16,1-25 1,0 25 0,0-25-1,0 25 1,24 0 0,-24 0-1,0 0-15,0 0 16,-1 0-1,1 0-15,0 0 32,0 0-17,24 0 1,-24 0 0,25 0-1,-25 0 1,-1 0-16,1 0 15,0 0 1,0 0 0,0 0-1,-1 0 1,1 0 15,0 0-15,0 0-16,-25 25 15,25-25 1,0 0-16,-1 0 16,1 25-1,0-1-15,0-24 16,49 0 0,-49 25-16,0 0 15,24-25 1,-24 0-16,0 25 15,0-25 1,0 25-16,-1-25 16,26 0-1,-50 25-15,25-25 16,24 0 0,-24 0-1,0 0 1,0 0-1,0 0 1,-1 0 0,1 0-1,0 0 1,0 0 0,0 0-1,-1 0 16,1 0-31,0 0 32,0 0-17,0 0 1,-1 0 0,1 0-1,0 0 1,0 0-1,0 0 1,0 0 0,-1 0 15,1 0-31,0 0 16,0 0-1,0 0 1,-1 0 15,1 0-31,25 0 16,-25 0-1,24 0 1,-24 0 0,0 0-1,0 0-15,-1 0 16,1 0-1,0 0-15,0 0 16,0 0 15,-1 0-31,1 0 32,0 0-17,0 0 1,0 0-1,-1 0 1,1 0 0,0 0 15,0 0-15,0 0-1,-1 0 1,1 0-1,0 0 1,0 0 0,0 0-1,-1 0 1,1 0 15,0 0-31,0 0 31,0 0-15,0 0 0,-1 0-1,1 0 1,0 0 0,0 0 15,0 0-31,-1 0 15,1 0 17,0 0-17,0 0 1,0 0 0,-1 0-1,1 0 1,0 0 15,0 0-31,0 0 31,-1 0 16,1 0-16,0 0 1,0 0-1,0 0 16,-1 0-16,1 0-15,0 0 31,0 0 31</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8:11:11.7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9054 16272 0,'50'0'47,"49"0"-31,25 0-16,25 0 15,-25 0 1,25 0-16,-25 0 15,-25 0-15,50 0 16,-50 0 0,25 0-16,-25 0 15,50 0 1,-50 0-16,50-25 16,-50 0-16,0 25 15,-24-25 1,-26 25-16,1 0 15,24 0 1,-24 0-16,0-24 16,-25 24-16,-1-25 15,1 25 1,0-25 15,0 25-31,0 0 31,-1 0-15,1 0 0,0-25-1,0 25 1,0 0 0,-1 0-1,1 0 1,0 0-1,25 0 1,-26 0 0,1-25-16,25 25 15,-25 0 1,24 0-16,1-24 16,-1 24-1,1 0-15,24 0 16,-24 0-16,-25 0 15,0 0 1,-1 0-16,1 0 31,25 0-15,-25 0 0,24 0-1,1 0-15,0 0 16,-1 0-1,1 0-15,-1 0 16,26 0 0,-50 0-16,-1 0 15,26 24-15,-25-24 16,0 0 0,-1 0-1,26 0-15,-25 0 16,0 0-1,24 0-15,-24 0 16,0 0-16,24 25 16,1-25-1,24 0-15,-24 0 16,0 0 0,-26 0-16,1 0 15,0 0 1,0 0-16,0 0 15,0 25 1,-1-25-16,1 0 16,0 0-1,0 0-15,0 0 32,-1 25-32,1-25 15,0 0 1,-25 25-1,25-25-15,0 0 32,-1 0-17,1 0 1,0 0 0,0 0-1,0 0 1,-1 0-1,-24 24 1,25-24-16,0 0 16,0 0-1,0 0 1,-1 0-16,26 25 16,0-25-1,-26 0 1,1 0-16,25 0 15,24 0 1,-49 0-16,25 0 31,-26 0-15,1 0 0,0 0-16,0 0 31,0 0-16,24 0 1,-24 0 0,25 0-1,-25 0 1,24 0 0,-24 0-1,25 0 1,-26 0-16,1 0 15,0 0 1,25 0 0,-26 0-1,1 0-15,0 0 16,25 0-16,-26 0 16,1 0-1,25 0-15,-25 0 16,-1 0-1,1 0-15,25 0 16,-25 0 0,-1 0-1,1 0-15,0 0 32,0 0-17,0 0 1,-1 0-1,1 0 1,0 0 0,0 0 15,0 0-31,-1 0 16,1 0 15,0 0-16,0 0 1,0 0 0,0 0-1,-1 0 1,1 0-16,25 0 16,-25 0-1,-1 0-15,1 0 16,0 0-1,0 0-15,0 0 16,-1 0-16,1 0 16,25 0-1,-25 0-15,-1 0 16,1 0 0,25 0-16,-25 0 15,-1 0 1,1 0-16,25 0 15,-25 0-15,-1 0 16,1 0 0,0 0-16,0 25 15,24-25 1,1 0 0,-25 25-1,0-25 1,-1 0-1,1 0 1,0 0-16,0 0 16,0 0-1,0 0 1,-1 0-16,1 0 16,25 0-1,-1 0-15,1 0 0,0 0 16,-1 0-1,1 0-15,-1 0 16,-24 0 0,25 0-1,-25 0 17,-1 0-32,1 0 31,0 0-31,0 0 31,0 0-15,-1 0-1,1 0 1,0 0 0,0 0-1,0 0 16,-1 0-31,1 0 16,0 0 15,25 0-31,-26 0 16,26 0 0,0 0-16,-1 0 15,-24 0 1,25 0-1,-25 0 1,-1 0 0,1 0 15,0 0-31,-25 25 16,25-25-1,0 0 1,-1 0-1,1 0 1,0 0 0,0 0-1,0 0 1,-1 0 0,1 0-1,0 0 16,0 0-15,0 0 0,-1 0-1,1 0 1,0 0 0,0 0-1,0 0 1,-1 0-1,1 0 17,0 0-32,0 0 31,0 0-15,-1 0-1,1 0 1,0 0-1,0 0 1,0 0 15,-1 0-15,1 0 0,0 0-1,0 0 1,0 0-1,-1 0 1,1 0 0,0 0 31,0 0-16,0 0-16,0 0 1,-1 0 15,1 0-15,0 0-16,0 0 31,0 0 0,-1 0 16,1 0-31,0 0 15</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8:11:13.8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19100 16297 0,'25'0'141,"0"0"-125,24 0-1,1 0-15,-1 0 16,1 0 0,-25 0-1,0 0 1,-1 0-1,1 0 1,0 0 0,0 0 15,0 0-31,-1 0 16,1 0 15,0 0-16,0 0 1,0 0 0,-1 0-1,1 0 32,0 0-31,0 0 31,0 0-16,-1 0-15,1 0-1,0 0 1,0 0-1,0 0 17,24 0-17,-24 0 1,0 0 15,0 0-31,0 0 16,-1 0 15,1 0-15,0 0-1,-25 24-15,25-24 16,0 0 0,-1 0 15,1 0-16,0 25 17,0-25-1,0 0 0,-1 25 0,1-25-15,-25 25 0,25-25-1,-25 25 17,25-25-17,-25 25-15,25-25 31,-1 0-15,1 0 93</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1:57.7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472 10964 0,'24'0'31,"1"0"47,0 0-31,0 0-31,0 0 31,-1 0-32,26 0 1,0 0 0,-1 0-1,1 0-15,0 0 16,-1 0-16,1 0 16,24 0-1,-24 0-15,-1 0 16,1 0-1,0 0-15,-1 0 16,1 0 0,-25 0-1,-1 0-15,1 0 16,0 0 0,25 0-16,-26 0 15,1 0 1,25 0-16,24 0 15,-49 0-15,0 0 16,0 0 0,49 0-16,-24 0 15,-1 0 1,1 0-16,0 0 16,-1 0-1,1 0-15,-1 0 16,26 0-16,-26 0 15,1 0 1,-25 0-16,0 0 16,24 0-1,1 0-15,-1 0 16,1 0 0,0 0-16,-1 0 15,26 0-15,-26 0 16,-24 0-1,0 0-15,24 0 16,-24 0 0,0 0-1,0 0 1,0 0 0,0 0-16,24 0 15,-24 0 1,25 0-16,-1 0 15,26 0 1,-26 0-16,1 0 16,-1 24-16,-24-24 15,25 0 1,-25 0-16,-1 0 16,1 0-1,0 0-15,0 0 16,0 0-16,-1 0 31,-24 25-31,25-25 16,0 0-1,0 0 1,0 0 0,-1 0-16,26 0 15,-25 0 1,0 25-16,24-25 15,-24 0 1,0 0 0,25 0-1,-26 0 1,1 25 0,0-25-1,0 0 1,0 0 15,24 0-15,-24 0-16,0 0 15,0 0 1,-1 0-16,1 0 16,0 0-1,0 0 1,0 0-1,-1 0-15,1 0 16,0 0 0,0 0-1,0 0 1,-1 0 0,1 0 15,0 0-31,0 0 15,0 0 17,-1 0-17,1 0 1,0 0 0,0 0-1,0 0 1,-1 0-1,1 25 1,0-25 15,0 0-15,0 0-16,-1 0 31,1 0-15,0 0-1,0 0 17,0 0-32,0 0 15,-1 0 17,1 0-1,0 0-16,0 0 17,0 0 343,-1 0-375,26 0 15,24-25 1,-24 0-16,0 25 16,-26 0-1,1-25-15,0 25 16,0 0-16,0-25 31,-1 25-15,1 0-1,0 0 1,0 0 0,0 0-1,-1 0 16,1 0 1,0 0 30,0 0-15,0 0-31,-1 0-16,1 0 31,0 0-15,0 0-1,0 0 1,-1 0-1,1 0 1,0 0 15,0 0-15,0 0 0,-1 0-1,1 0 1,0 0-1,0 0 1,0 0 0,0 0 15,-1 0-15,1 0-1,0 0 1,0 0-1,0 0 1,-1 0 0,1 0-1,0 0-15,0 0 16,0 0 0,-1 0-1,1 0 1,0 0-1,0 0 1,0 0 0,-1 0-1,1 0-15,25 0 16,-25 0 0,24 0-16,-24 0 15,0 0 1,0 0-16,-1 0 15,1 0 1,0 0-16,25 0 16,-1 0-16,-24 0 15,0 0 1,0 0 0,-1 0-1,1 0 1,0 0-1,0 0 1,0 0 15,0 0-15,-1 0 0,1 0-1,0 0 16,0 0 1,0 0-17,-1 0 1,1 0 0,0 0-1,25 0 1,-26 0 15,1 0-31,0 0 16,0 0-1,0 0 1,-1 0 15,1 0-31,0 0 16,0 0 15,0 0-15,-1 0-1,1 0 17,0 0-1,0 0-16,0 0 1,-1 0 0,1 0 15,0 0-15,0 0-16,0 0 31,-1 0-16,1 0 1,0 0 0,0 0-1,0 0 1,-1 0 15,-24-24-31,25 24 16,0 0-1,0 0 1,0 0 0,0 0 15,-1 0-15,1 0 15,0 0 94,0 0-78,0 0-32,-25-25-15,24 25 16,1 0 0,0 0-1,0 0 1,0 0 15,-1 0 0,1 0 1,0 0-1,0 0 0,0 0 16,-1 0 47</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8:11:32.142"/>
    </inkml:context>
    <inkml:brush xml:id="br0">
      <inkml:brushProperty name="width" value="0.05292" units="cm"/>
      <inkml:brushProperty name="height" value="0.05292" units="cm"/>
      <inkml:brushProperty name="color" value="#FF0000"/>
    </inkml:brush>
  </inkml:definitions>
  <inkml:trace contextRef="#ctx0" brushRef="#br0">17959 6077 0,'25'25'15,"24"-25"-15,26 0 16,-26 0 0,1 0-16,-25 0 15,0 0 1,-1 0-1,1 0 1,0 0 0,0 0-1,0 0 1,-1 0 0,1 0 15,0 0-31,0 0 47,-50 0 171</inkml:trace>
  <inkml:trace contextRef="#ctx0" brushRef="#br0" timeOffset="3656.4632">17885 6077 0,'0'25'78,"24"-25"-62,1 25-16,-25 0 16,0-1-16,25 1 15,-25 0-15,0 0 16,25 0-1,0-1 1,-25 1 15,0 0-31,24 0 32,-24 0-17,0-1 1,25 1-1,-25 0 1,0 0 0,0 0 15,0-1-31,0 1 47,0 0-16,0 0 0,0 0 1,0-1 14,0 1-14,0 0 15,0 0-16,0 0 78,0-1-62,0 1-16,0 0-31,0 0 32,0 0-1,0 0 0,-25-1-15,25 1 15,0 0-15,-24 0 15,24 0-16,-25-1 1,25 1 62,25-25 141,-1 0-188,1 0 16,0 0-31,0 0-1,0 0 1,-1 0 0,1 0-1,0 0 16,0 0-15,0 0 15,-1 0 32,1 0 62,0 0 187,0 0-265,0 0 0,-1 0 47,-24-25-79</inkml:trace>
  <inkml:trace contextRef="#ctx0" brushRef="#br0" timeOffset="16329.083">15751 14982 0,'25'0'125,"0"0"-109,25 0-16,-1 0 15,1 0 1,-25 0-16,-1 0 16,1 0-1,0 0 1,0 0-1,0 0 32,-1 0-31,-24 25 109,0 0-16,0-1-93,0 1 15,25-25-31,-25 25 16,0 0-1,0 0 1,0-1 0,0 1-1,0 0 32,0 0-16,0 0 1,0-1-1,0 1 16,0 0-32,0 0 32,0 0-31,0 0 15,0-1-15,0 1 15,0 0 0,0 0 16,0 0-31,0-1 15,0 1 16,0 0-16,0 0-15,0 0 46,0-1-15,-25-24 94,1 0-126,-1 0 1,0 0 0,0 0-1,0 0 1,1 0 0,-1 0 15,0 0 31,0 0 63,0 0-31,1 0-16,-1 0 141,0 0-157,0 0 110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02.8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19919 12005 0,'0'25'78,"24"-25"63,1 0-125,0 0-1,0 0 1,0 0-1,-1 0 17,1 0-17,0 0-15,0 0 32,0 0-17,-1 0 1,1 0-1,0 0 1,25 0 0,24 0-16,-24 0 15,-1 0 1,1 0-16,-1 25 16,26-25-1,-1 0-15,1 0 16,-1 0-1,1 0-15,-26 0 16,1 0-16,24 0 16,-49 0-1,0 0 267,24 0-267,26 0-15,-1 0 16,1 0-1,-1 0-15,0-25 16,-24 25 0,24-25-16,-24 25 15,24-24-15,1 24 16,-26 0 0,1 0-16,0 0 15,-1 0 1,1 0-16,0 0 15,24 0-15,-24 0 16,-1 0 0,-24 0-16,0 0 15,0 0 1,-1 0 0,1 0-1,0 0 1,0 0 15,0 0-15,-1 0-16,1 0 31,0 0-15,0 0-1,0 0 16,-1 0-31,1 24 16,0-24 15,0 0-15,0 0 0,-1 0-1,1 0 16,0 0 1,0 0-17,0 0 17,-1 0-1,1 0-16,0 0 1,0 0 0,0 0-1,0 0 1,-1 0 0,1 0-1,0 0 16,0 0-15,0 0 0,-1 0-16,1 0 15,0 0-15,0 0 16,0 0 0,-1 0-1,1 0 1,0 0-1,0 0 17,0 0-17,-1 0 1,1 0 0,0 0-1,0 0 16,0 0-31,-1 0 16,1 0 15,0 0-15,0 0 0,0 0-1,-1 0 1,1 0-1,0 0 1,0-24 0,24 24-1,1 0-15,-25 0 16,0 0 0,-1 0-1,1 0 1,0 0-1,0 0 1,0 0 0,0 0-16,-1 0 15,1 0 1,0 0 15,0 0-31,0-25 31,-1 25-15,1 0 31,0 0-31,0 0-1,0 0 16,-1 0 32,1 0-47,0 0 15,0 0 16,0 0-16,-1 0-15,1 0-1,0 0 16,0 0 16,0 0 328</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06.9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769 13047 0,'25'0'63,"0"0"-48,0 0 17,0 0-17,-1 0 1,1 0-1,0 0 1,0 0 0,0 0 15,-1 0-31,1 0 31,0 0 0,0 0 16,0 0-47,-1 0 16,1 0 0,0 0-16,25 0 15,-26 0 1,1 0-1,0 0-15,0 0 16,24 0 0,1-25-16,0 25 15,-1 0 1,1 0-16,-1 0 16,26 0-1,-26 0-15,1 0 16,0 0-16,-1 0 15,1 0 1,0 0-16,24 0 16,-24 0-1,-1 0-15,1 0 16,-25 0-16,-1 0 16,1 0-1,0 0 1,0 0-1,0 0 1,24 0 0,1 0-16,-1 0 15,1 0-15,24 0 16,-24 0 0,0-24-16,-1 24 15,1 0 1,-1 0-16,1 0 15,25 0 1,-26 0-16,1 0 16,-1 0-16,1 0 15,0 0 1,-1 0-16,26 0 16,-26 0-1,1 0-15,-1 0 16,1 0-16,0-25 15,-1 25 1,26 0-16,-26 0 16,26 0-1,-26 0-15,1 0 16,0 0-16,-1 0 16,1 0-1,-1 0-15,26 0 16,-26 0-1,1 0-15,0 0 16,-26 0 0,1 0-16,0 0 15,0 0 1,0 0 0,-1 0-16,1 0 15,25 0 1,24 0-16,-24 0 15,-1 0-15,1 0 16,0 0 0,-1 0-16,1 0 15,24 0 1,-24 0-16,0 0 16,-1 0-1,1 0-15,-1 0 16,1 0-16,24 0 15,-24 0 1,0 0-16,-1 0 16,1 0-1,-1 0-15,1 0 16,0 0 0,24 0-16,-24 0 15,-26 0-15,1 0 16,0 0-1,25 0 1,-26 0 0,1 0-1,0 0-15,25 0 16,-1 0 0,26 0-16,-26 0 15,1 0 1,0 0-16,-1 0 15,-24 0 1,0-25-16,0 25 16,-1 0-16,1 0 15,0 0 1,25 0-16,24 0 16,-24 0-1,-1 0-15,1 0 16,-25 0-1,-1 0 1,1 0 0,0 0-1,0 0 1,0 0 0,-1 0-1,1 0 16,0 0-15,0 0 15,0 0-15,0 0 0,-1 0-1,1 0 1,0 0 31,0 0-16,0 0 0,-1 0-15,1 0-1,0 0-15,0 0 16,49 0-16,-49 0 16,0 0-1,0 0 1,-1 0 0,1 0 15,0 0 0,0 0-15,0 0-1,-1 0 17,1 0-1,0 0-16,-25-25 189,0 0-173</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18.5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7789 12998 0,'25'0'16,"0"0"31,-1 0-32,1 0 32,0 0-16,0 0 1,0-25-17,-1 25 1,1 0-1,0 0 17,0 0-32,0 0 31,-1 0-15,26 0-1,0 0 1,24 0-16,-24 0 15,-1 0 1,-24 0-16,0 0 16,25 0-16,-1 0 15,1 0 1,49 0-16,0 0 16,0 25-1,50-25-15,-50 0 16,-24 0-1,-1 0-15,-24 0 16,0 0 0,-1 0-16,26 0 15,-26 0-15,1 0 16,-1 0 0,26 0-16,24 0 15,0 0 1,0 0-16,-24 0 15,24 0 1,-49 0-16,-1 0 16,26 0-16,-1 0 15,-24 0 1,-1 0-16,1 0 16,0 0-16,-1 0 15,1 0 1,-25 0-1,-1 0-15,1 0 16,25 0-16,-25 0 16,24 0-1,-24 0 17,25 0-17,-26 0-15,26 0 16,0 0-1,-1 0-15,1 0 16,24 0 0,-24 0-16,0 0 15,-1 0 1,1 0-16,-1 0 16,1 0-16,24 0 15,-24-25 1,0 25-16,-1 0 15,1 0-15,-1 0 16,1 0 0,24 0-16,-49 0 15,0 0 1,0 0-16,24 0 16,-24 0-1,25 0-15,-1 0 16,1 0-16,24 0 15,-24 0 1,0 0-16,-1 0 16,1 0-1,0 0-15,-1 0 16,1 0 0,24 0-16,1 0 15,-26 0 1,1 0-16,-1 0 15,1 0-15,0 0 16,-1 0 0,-24 0-1,0 0 1,0 0 0,-1 0-16,26 0 15,-25 0 1,24 0-16,1 0 15,0 0 1,-1 0-16,26 0 16,-26 0-1,1 0-15,0 0 16,-1 0-16,1 0 16,-1 0-1,26 0-15,-26 0 16,1 0-1,0 0-15,-26 0 16,1 0 0,0 0-16,0 0 15,24 0-15,-24 0 16,0 0 0,0 0-16,0 0 15,-1 0 1,1 0-1,0 0 1,0 0 0,0 0 15,0 0-31,-1 0 16,1 0 15,0 0-16,0 0 1,0 0 0,-1 0-1,1 0 1,0 0 0,0 0 421,24 0-421,1 0-1,24-25 1,-24 0-16,0 0 16,-1 25-16,26 0 15,-26-24 1,1 24-1,-1-25-15,-24 25 16,0 0-16,0 0 16,0 0-1,-1 0 1,1 0 15,0-25-15,0 25-1,0 0 1,-1 0 0,1 0-1,0 0 1,0 0 0,0 0 15,0 0-16,-1 0-15,1 0 32,0 0-17,0 0 1,0 0 0,-1 0-1,1 0 1,0 0 15,0 0-31,0 0 31,-1 0-15,51 0-16,-26 0 16,1 0-1,0 0-15,-1 25 16,1-25-1,24 0-15,-24 0 16,-25 0 0,-1 0-16,26 0 15,0 0-15,24 0 16,-24 0 0,-1 0-16,1 0 15,0 0 1,-1 0-16,-24 0 15,0 0-15,24 0 16,1 0 0,0 0-16,24 0 15,-24 0 1,-1 0-16,-24 0 16,0 0-1,0 0 1,-1 0-16,1 0 15,25 0 1,-25 0-16,-1 0 16,1 0-1,50 0-15,-26 0 16,1 0 0,0 0-16,-1 0 15,1 0 1,-1 0-16,1 0 15,-25 0-15,0 0 16,24 0 0,-24 0-16,0 0 15,0 0-15,-1 0 16,1 0 0,0 0-1,0 0 1,0 0 15,-1 0-15,1 0-16,0 0 15,0 0 1,0 0-16,24 0 16,-24 0-1,0 0 1,0 0-16,-1 0 31,26 0-31,-25 0 16,24 0-1,1 0-15,0 0 16,24 0 0,-24 0-16,-25 0 15,-1 0-15,1 0 360,0 0-345,25 0 1,-1 0-16,1 0 15,-1 0-15,26 0 16,-50 0 0,24 0-1,-24 0 1,0 0-16,0 0 16,24 0-16,1 0 15,-1 0 1,1 0-16,0 0 15,-1 0 1,26 0-16,-26 0 16,1 0-1,-25 0-15,0 0 16,-1 0-16,26 0 31,-25 0-31,0 0 16,24 0-1,1 0-15,-1 0 16,-24 0 0,25 0-1,-25 0 1,-1 0 0,26 0-16,-25 0 15,24 0 1,1 0-16,0 0 15,-1 0-15,1 0 16,24 0 0,1 0-16,-26 0 15,1 0 1,-25 0-16,0 0 16,-1 0-1,1 0-15,0 0 16,0 0 15,0 0-15,-1 0-1,1 0 1,0 0 0,0 0 30,0 0-30,-1 0 15,1 0 1,0 0-1,0 0-31,0 0 15,-1 0 1,26 0-16,-25 0 16,24 0-16,-24 0 15,0 0 1,0 0-16,-25 25 16,25-25-1,-1 0 251,1 0-251,25 24 1,24-24-16,1 0 16,-26 0-1,1 0-15,-1 0 16,1 0 0,0 0-16,-1 0 15,26 0 1,-26 25-16,1-25 15,-25 0-15,0 0 16,-1 0 0,1 0-1,0 0-15,25 0 16,-1 25 0,1-25-16,-1 0 15,1 25 1,0-25-16,24 0 15,-49 0 1,0 0 0,-1 0-16,1 0 31,0 0-15,0 0-1,0 0 1,-1 0-1,1 0 1,0 0 15,0 0-15,0 0 0,0 0-1,-1 0 16,1 0-31,0 0 32,0 0-17,0 0 1,-1 0 0,1 0-16,25 0 15,-1 0 1,1 0-16,0 0 15,-1 0 1,-24 0-16,0 0 16,0 0-1,-1 0 1,1 0 15,0 0-31,0 0 16,0 0-1,-1 0 1,1 0 15,0 0-15,0 0 0,0 0-1,-1 0 16,1 0-31,0 0 32,0 0-17,0 0 17,-1 0-32,1 0 31,0 0-16,0 0 17,0 0-32,24 0 31,1 0-31,0 0 16,-1 0-1,26 0-15,-51 0 16,1 0 15,0 0-15,0 0-1,0 0 126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26.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794 14089 0,'25'0'125,"0"0"-109,0 0-1,-1 0 1,1 0 15,0 0-15,0 0-1,0 0 1,24 0 0,1 0-1,-1 0-15,1 0 16,0 0-1,24 0-15,-24 0 16,-1 0 0,1 0-16,24 0 15,-24 0 1,-1 0-16,1 0 16,0 0-16,-1 0 15,1 0 1,24 0-16,1 0 15,-1 0 1,1 0-16,-1 0 16,0 0-16,-24 0 15,0 0 1,-1 0-16,1 0 16,-1 0-1,1 0-15,0 0 16,24 0-16,0 0 15,1 0 1,-1 0-16,-24 0 16,0 0-1,24 0-15,-24 0 16,-1 0 0,1 0-16,-1 0 15,26 0-15,-1 0 16,-24 0-1,-1 0-15,26 0 16,-26 0 0,1 0-16,0 0 15,-1 0 1,1 0-16,24 0 16,-24 0-16,0 0 15,-1 0 1,1 0-16,-1 0 15,1 0 1,0 0-16,-26 0 16,1 0 15,0 0-31,25 0 16,-1 0-1,26 0-15,-26 0 16,26 0-1,-26 0-15,1 0 16,-1 0-16,-24 0 16,0 0-1,0 0-15,0 0 32,24 0-32,-24 0 15,0 0 1,25 0-16,-1 0 15,26 0-15,-26 0 16,1 0 0,-1 0-16,1 0 15,0 0 1,-1 0-16,26 0 16,-51 0-1,1 0 1,0 0-1,0 0 1,0 0 0,-1 0-1,1-25 1,0 25 328,25 0-329,-1 0 1,1 0 0,-1 0-16,1 0 15,0 0-15,-26 0 16,26-25-1,-25 25-15,0 0 16,0 0 0,-1 0-16,1 0 15,0 0 1,0 0 0,0 0-1,-1 0 1,1 0-1,0 0 1,0 0-16,0 0 16,-1 0 15,1 0-31,0 0 31,0 0-15,24 0-16,1 0 15,0 0 1,-1 0-16,1 0 16,-1 0-1,26 0-15,-26 0 16,1 0 0,0 0-16,-1 0 15,1 0 1,0 0-16,24 0 15,-24 0-15,-1 0 16,1 0 0,-1 0-16,1 0 15,0 0 1,-1 0-16,26 0 16,-26 0-1,1 0-15,-1 0 16,1 0-16,0 0 15,-1 0 1,26 0-16,-26 0 16,1 0-16,0 0 15,-26 0 1,1 0 0,0 0 327,25 0-327,-1 0-16,26 0 16,-26 0-1,26 0-15,-26 0 16,1 0-1,-1 0-15,26 0 16,-26 0-16,1 0 16,-25 0-1,0 0-15,24 0 16,-24 0 0,25 0-1,-26 0 1,1 0-1,0 0 1,0 0 0,0 0-1,-1 0 1,1 0 0,0 0-1,0 0 1,0 0 15,0 0-31,-1 0 31,1 0-31,0 0 16,0 0 0,49 0-16,-24 0 15,-1 0-15,1 0 16,0 0-1,-1 0 1,1 0-16,24 0 16,-24 0-16,-1 0 15,1-24-15,0 24 16,24 0 0,0 0-16,-24 0 15,0 0 1,24 0-16,-49 0 15,25-25 1,-1 25-16,1 0 16,-25 0 327,24 0-327,50 0 0,25 0-1,-24 0-15,-1 0 16,-25 0 0,1 0-16,-1 0 15,-24 0-15,-1 0 16,1 0-1,0 0-15,-1 0 16,1 0 0,-25 0-1,-1 0 1,1 0 0,0 0-1,0 0 1,0 0-1,-1 0 1,1 0 0,0 0 15,0 0-15,0 0-16,-1 0 15,26-25 1,0 0-16,-1 25 15,26-25 1,-51 25 250,26-24-266,74 24 15,25-25 1,-25 25-16,25 0 16,-50 0-1,0-25 1,0 25-16,75 0 15,-124 0 1,-1 0 0,26 0-16,-26 0 15,26 0-15,-26 0 16,1 0-16,0 0 16,-1 0-1,1 0-15,-1 0 16,1 0-1,-25 0 1,24 0 0,-24 0-1,0 0 1,0 0-16,49 0 16,-24 0-16,-1 0 15,1 0 1,0 0-16,-1 0 15,1 0 1,24 0-16,-24 0 16,0 0-16,24 0 15,0 0 1,-24 0-16,0 0 16,-1 0-1,1 0-15,-25 0 16,-1 0-1,1 0 1,0 0 0,0 0 218,24 0-203,26 0-31,-1 0 16,-24 0-16,-1 0 16,1 0-1,0 0-15,-1 0 16,1 0-1,-1 0-15,26 0 16,-25 0 0,-1 0-16,1 0 15,-1 0-15,1 25 16,0-25 0,-26 0-1,1 0 1,0 0-1,25 0-15,-1 0 16,1 25 0,-1-25-16,-24 0 15,0 0 1,0 0 0,0 0-1,-1 0 1,1 0-1,0 0 1,0 0-16,0 0 31,-1 0-15,1 0 0,0 0-1,0 0 1,0 0-1,-1 0 17,1 0-32,0 0 15,0 0 17,0 0-17,0 0 1,-1 0-1,1 0 1,0 0 0,0 0-1,0 0 1,-1 0 15,1 0-15,0 0-1,0 0 1,0 0 0,-1 0-1,1 0 1,0 0 0,0 0 15,0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44.5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14858 6945 0,'25'0'16,"0"0"62,0 0-16,0 0-30,-1 0-17,1 0 1,0 0 0,0 0-1,0 0 1,-1 0-1,1 0 17,0 0-17,0 0 1,0 0 0,-1 0-1,1 0 1,0 0-16,25 0 15,24 0 1,-24 0-16,-1 0 16,1 0-1,-1 0-15,26 0 16,-25 0-16,24 0 16,-24 0-1,-1 0-15,26 0 16,-26 0-16,1 0 15,-1 0 1,1 0-16,0 0 16,-1 0-1,26 0-15,-1 0 16,0 0 0,1 0-16,-1 0 15,-24 0-15,24 0 16,-24 0-1,24 0-15,1 0 16,24 0 0,0 0-16,0 0 15,1 0 1,-26 0-16,-24 25 16,-26-25 265,26 0-281,49 25 15,1-25-15,24 0 16,24 0 0,-24 0-16,-24 0 15,-26 0 1,0 0-16,-24 0 16,0 0-1,-1 0-15,1 25 16,-1-25-16,26 0 15,-26 0 1,26 0-16,-1 0 16,1 0-1,-26 0-15,1 0 16,0 0 0,-1 0-16,1 0 15,-1 0 1,26 0-16,-26 0 15,1 0 1,-25 0-16,0 0 16,-1 0-1,1 0 1,0 25 0,0-25-1,0 0 220,24 0-220,26 0-15,24 0 16,0 0-1,25 0-15,0 0 16,-25 0 0,1 0-16,-1 0 15,-25 0-15,1 0 16,-1 0 0,-24 0-16,-1 0 15,1 0 1,24 0-16,-24 0 15,24 0 1,-24 0-16,24 0 16,-24 0-16,0 0 15,-1 0 1,1 0-16,-1 0 16,26 0-1,-26 0-15,1 0 16,-25 0-1,0 0-15,-1 0 16,1 0-16,0 0 31,0 0-15,24 0 0,1 0-16,0 0 15,-1 0-15,1 0 16,0 0-1,24 0-15,-24 0 16,-26 0 0,1 0-16,0 0 15,0 0 1,24 0-16,1 0 16,0 0-16,24 0 15,-24 0 1,-26 0-16,1 0 15,0 0 1,0 0 0,0 0 15,24 0-31,1 0 16,-1 0-1,1-25-15,0 25 16,-26 0-1,1 0-15,0 0 16,25-25 15,-1 25-31,26 0 16,-1 0 0,-24 0-16,-1 0 15,1 0 1,-25-25-16,0 25 15,-1 0 17,1 0-17,0 0 1,0 0-16,0 0 16,-1 0-1,1-25 1,0 25-1,25 0 1,24 0 0,-24 0-1,24 0-15,0 0 16,1 0 0,-1 0-16,-24 0 15,0 0 1,-50-24-16,24 24 15,1 0 1,0 0 0,25 0-1,-1 0 1,-24 0 0,25 0-16,-26 0 15,1 0 1,0 0 15,0 0-31,0 0 47,-25-25 31,0 0-62,0 0-1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47.6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596 7888 0,'24'0'94,"-24"-25"-78,25 25-16,0 0 15,-25-25 1,25 25 0,0 0-16,24 0 15,1 0 1,24 0 0,1 0-16,-1 0 15,1 0 1,-1 0-16,-24 0 15,24 0 1,-24 0-16,49 0 16,25 0-1,0 0-15,0 0 16,25 0 0,-50 0-16,-25 0 15,-24 0 1,-25 0-16,24 0 15,-24 0 1,0 0 0,0 0-1,0 0-15,49 0 16,-24 0 0,-1 0-16,1 0 15,-1 0-15,1 0 16,0 0-1,-1 0 1,26 0-16,-26 0 16,1 0-16,0 0 15,-1 0 1,1 0-16,-1 0 16,26 0-1,-26 0-15,-24 0 16,0 0-1,0 0-15,0 0 16,-1 0 0,1 0-1,0 0 1,0 0 15,0 0-31,-1 0 31,1 0-15,0 0 0,0 0-1,0 0 17,-1 0 14,-24 25-46,25-25 16,0 0 0,0 0-1,0 0 1,-1 0 0,1 0-1,0 0 1,0 0 15,0 0-15,-1 0-1,1 0 1,0 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55.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794 4887 0,'25'0'156,"0"0"-140,0 0 0,-1 0-1,26 0 1,24 0 0,26 24-16,48-24 15,-24 25 1,25-25-16,-25 0 15,25 25-15,-50-25 16,1 0 0,-26 0-16,-24 0 15,-1 0 1,1 0-16,-1 0 16,26 0-1,-26 0-15,1 0 16,24 0-16,1 0 15,-26 0 1,26 0-16,-26 0 16,1 0-1,0 0-15,24 0 16,25 0 0,1 0-16,48 0 15,-24 0 1,25 0-16,-50 0 15,1 0 1,-51 0-16,1 0 16,-1 0-16,1 0 15,25 0 1,-1 0-16,0 0 16,1 0-16,-26 0 15,-24 0 220,25 0-235,24 0 15,25-25 1,1 25-16,24 0 15,0 0-15,-25 0 16,0 0 0,-24 0-16,-26 0 15,26 0 1,-26 0-16,1 0 16,-1 0-16,26 0 15,-26 0 1,1 0-16,0 0 15,-1 0 1,1 0-16,-1 0 16,1 0-1,24 0-15,-49 0 16,0 0 0,0 0-1,0 0 1,-1 0-1,1 0 1,0 0 0,0 0-1,-25 25 1,50-25 250,24 0-266,50 0 15,0 25 1,50-25-16,-1 25 15,-49-25 1,25 0-16,-50 0 16,-49 0-1,0 0-15,-1 0 16,1 0-16,24 0 16,-24 0-1,-1 0-15,1 24 16,0-24-1,-1 0-15,1 0 16,-1 0-16,-24 0 31,0 25-15,0-25-16,0 25 31,24-25 204,50 0-220,1 0-15,49 0 16,24-25-16,-49 25 15,25-25 1,-25 25-16,-25 0 16,-24-24-16,-1 24 15,0 0 1,-24 0 0,0 0-16,24 0 15,-24 0-15,-1 0 16,1 0-16,0 0 15,-1 0 1,-24 0 0,0 0-1,24 0 1,1 0 0,0 0-16,-1 0 15,1 0-15,-25 0 31,-1 0-15,1 0 0,25 0-16,24 0 15,25 0 1,1 0-16,-1 0 16,-25 0-1,1 0-15,-50 0 16,-1 0-1,1 0-15,25 0 16,-1 0 0,1 0-16,24 0 15,1 0-15,-1 0 16,-24 0-16,-1 0 16,-24 0-1,25 0-15,-25 0 31,-1 0-15,26 0-16,0 0 16,24 0-1,1-25-15,-1 25 16,-24 0-16,-26 0 16,1 0-1,0 0-15,0 0 16,0 0-1,-1 0-15,51 0 16,-26 0 0,1 0-16,0 0 15,-26 0 1,26 0-16,-25 0 31,0 0-15,-25-25 15,0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582DD-65EB-4C06-A1F8-3A12837E409C}" type="datetimeFigureOut">
              <a:rPr lang="fr-FR" smtClean="0"/>
              <a:t>04/06/2015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D3734-0796-4FD6-8C5C-08F9FEA7583C}" type="slidenum">
              <a:rPr lang="fr-FR" smtClean="0"/>
              <a:t>‹N°›</a:t>
            </a:fld>
            <a:endParaRPr lang="fr-FR"/>
          </a:p>
        </p:txBody>
      </p:sp>
    </p:spTree>
    <p:extLst>
      <p:ext uri="{BB962C8B-B14F-4D97-AF65-F5344CB8AC3E}">
        <p14:creationId xmlns:p14="http://schemas.microsoft.com/office/powerpoint/2010/main" val="17684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 priori, </a:t>
            </a:r>
            <a:r>
              <a:rPr lang="fr-FR" sz="1200" b="1" kern="1200" dirty="0" smtClean="0">
                <a:solidFill>
                  <a:schemeClr val="tx1"/>
                </a:solidFill>
                <a:effectLst/>
                <a:latin typeface="+mn-lt"/>
                <a:ea typeface="+mn-ea"/>
                <a:cs typeface="+mn-cs"/>
              </a:rPr>
              <a:t>contradiction</a:t>
            </a:r>
            <a:r>
              <a:rPr lang="fr-FR" sz="1200" b="1" kern="1200" baseline="0" dirty="0" smtClean="0">
                <a:solidFill>
                  <a:schemeClr val="tx1"/>
                </a:solidFill>
                <a:effectLst/>
                <a:latin typeface="+mn-lt"/>
                <a:ea typeface="+mn-ea"/>
                <a:cs typeface="+mn-cs"/>
              </a:rPr>
              <a:t> ou </a:t>
            </a:r>
            <a:r>
              <a:rPr lang="fr-FR" sz="1200" b="1" kern="1200" dirty="0" smtClean="0">
                <a:solidFill>
                  <a:schemeClr val="tx1"/>
                </a:solidFill>
                <a:effectLst/>
                <a:latin typeface="+mn-lt"/>
                <a:ea typeface="+mn-ea"/>
                <a:cs typeface="+mn-cs"/>
              </a:rPr>
              <a:t>tension entre connaissance et liberté</a:t>
            </a:r>
            <a:r>
              <a:rPr lang="fr-FR" sz="1200" b="1" kern="1200" baseline="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car </a:t>
            </a:r>
            <a:r>
              <a:rPr lang="fr-FR" sz="1200" kern="1200" dirty="0" smtClean="0">
                <a:solidFill>
                  <a:schemeClr val="tx1"/>
                </a:solidFill>
                <a:effectLst/>
                <a:latin typeface="+mn-lt"/>
                <a:ea typeface="+mn-ea"/>
                <a:cs typeface="+mn-cs"/>
              </a:rPr>
              <a:t>connaître consiste à pouvoir expliquer (dégager des causes).</a:t>
            </a:r>
            <a:r>
              <a:rPr lang="fr-FR" sz="1200" kern="1200" baseline="0" dirty="0" smtClean="0">
                <a:solidFill>
                  <a:schemeClr val="tx1"/>
                </a:solidFill>
                <a:effectLst/>
                <a:latin typeface="+mn-lt"/>
                <a:ea typeface="+mn-ea"/>
                <a:cs typeface="+mn-cs"/>
              </a:rPr>
              <a:t> Donc,</a:t>
            </a:r>
            <a:r>
              <a:rPr lang="fr-FR" sz="1200" kern="1200" dirty="0" smtClean="0">
                <a:solidFill>
                  <a:schemeClr val="tx1"/>
                </a:solidFill>
                <a:effectLst/>
                <a:latin typeface="+mn-lt"/>
                <a:ea typeface="+mn-ea"/>
                <a:cs typeface="+mn-cs"/>
              </a:rPr>
              <a:t> vouloir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expliquer la liberté</a:t>
            </a:r>
            <a:r>
              <a:rPr lang="fr-FR" sz="1200" kern="1200" baseline="0" dirty="0" smtClean="0">
                <a:solidFill>
                  <a:schemeClr val="tx1"/>
                </a:solidFill>
                <a:effectLst/>
                <a:latin typeface="+mn-lt"/>
                <a:ea typeface="+mn-ea"/>
                <a:cs typeface="+mn-cs"/>
              </a:rPr>
              <a:t> reviendrait à chercher les causes qui nous poussent à agir… Mais si la liberté est soumise à des causes, si elle est déterminée par des conditions extérieures, alors elle n’est pas totalement libre (car la liberté consiste à choisir </a:t>
            </a:r>
            <a:r>
              <a:rPr lang="fr-FR" sz="1200" i="1" kern="1200" baseline="0" dirty="0" smtClean="0">
                <a:solidFill>
                  <a:schemeClr val="tx1"/>
                </a:solidFill>
                <a:effectLst/>
                <a:latin typeface="+mn-lt"/>
                <a:ea typeface="+mn-ea"/>
                <a:cs typeface="+mn-cs"/>
              </a:rPr>
              <a:t>par soi-même </a:t>
            </a:r>
            <a:r>
              <a:rPr lang="fr-FR" sz="1200" i="0" kern="1200" baseline="0" dirty="0" smtClean="0">
                <a:solidFill>
                  <a:schemeClr val="tx1"/>
                </a:solidFill>
                <a:effectLst/>
                <a:latin typeface="+mn-lt"/>
                <a:ea typeface="+mn-ea"/>
                <a:cs typeface="+mn-cs"/>
              </a:rPr>
              <a:t>de faire ou de ne pas faire telle ou telle chose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Expliquer</a:t>
            </a:r>
            <a:r>
              <a:rPr lang="fr-FR" sz="1200" b="1" kern="1200" baseline="0" dirty="0" smtClean="0">
                <a:solidFill>
                  <a:schemeClr val="tx1"/>
                </a:solidFill>
                <a:effectLst/>
                <a:latin typeface="+mn-lt"/>
                <a:ea typeface="+mn-ea"/>
                <a:cs typeface="+mn-cs"/>
              </a:rPr>
              <a:t> la liberté r</a:t>
            </a:r>
            <a:r>
              <a:rPr lang="fr-FR" sz="1200" b="1" kern="1200" dirty="0" smtClean="0">
                <a:solidFill>
                  <a:schemeClr val="tx1"/>
                </a:solidFill>
                <a:effectLst/>
                <a:latin typeface="+mn-lt"/>
                <a:ea typeface="+mn-ea"/>
                <a:cs typeface="+mn-cs"/>
              </a:rPr>
              <a:t>evient donc à la supprimer</a:t>
            </a:r>
            <a:r>
              <a:rPr lang="fr-FR" sz="1200" b="1" kern="1200" baseline="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car on détermine ce qui est indéterminé. </a:t>
            </a:r>
          </a:p>
          <a:p>
            <a:r>
              <a:rPr lang="fr-FR" sz="1200" kern="1200" baseline="0" dirty="0" smtClean="0">
                <a:solidFill>
                  <a:srgbClr val="FF0000"/>
                </a:solidFill>
                <a:effectLst/>
                <a:latin typeface="+mn-lt"/>
                <a:ea typeface="+mn-ea"/>
                <a:cs typeface="+mn-cs"/>
              </a:rPr>
              <a:t>Mais doit-on pour autant renoncer à toute tentative de définition ? Doit-on conclure de cette difficulté à expliquer la liberté de manière scientifique (causes-effets) que la liberté est incompréhensible ? Voire qu’elle n’existe pas (illusion, simple impression subjective sans réelle consistance)? </a:t>
            </a:r>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5</a:t>
            </a:fld>
            <a:endParaRPr lang="fr-FR"/>
          </a:p>
        </p:txBody>
      </p:sp>
    </p:spTree>
    <p:extLst>
      <p:ext uri="{BB962C8B-B14F-4D97-AF65-F5344CB8AC3E}">
        <p14:creationId xmlns:p14="http://schemas.microsoft.com/office/powerpoint/2010/main" val="4091907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r>
              <a:rPr lang="fr-FR" b="1" u="sng" dirty="0" smtClean="0"/>
              <a:t>Plan et progression</a:t>
            </a:r>
            <a:r>
              <a:rPr lang="fr-FR" b="1" u="sng" baseline="0" dirty="0" smtClean="0"/>
              <a:t> générale du texte : </a:t>
            </a:r>
          </a:p>
          <a:p>
            <a:endParaRPr lang="fr-FR" b="1" u="sng" baseline="0" dirty="0" smtClean="0"/>
          </a:p>
          <a:p>
            <a:pPr lvl="0"/>
            <a:r>
              <a:rPr lang="fr-FR" sz="1200" b="1" kern="1200" dirty="0" smtClean="0">
                <a:solidFill>
                  <a:schemeClr val="tx1"/>
                </a:solidFill>
                <a:effectLst/>
                <a:latin typeface="+mn-lt"/>
                <a:ea typeface="+mn-ea"/>
                <a:cs typeface="+mn-cs"/>
              </a:rPr>
              <a:t>1.</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Pour exposer sa conception de la liberté, Spinoza utilise d’abord un exemple (celui d’une pierre en mouvement).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Exemple de la pierre =&gt; affirmation d’un déterminisme universel et définition du déterminisme à travers cet exemple. </a:t>
            </a:r>
          </a:p>
          <a:p>
            <a:r>
              <a:rPr lang="fr-FR" sz="1200" b="1" kern="1200" dirty="0" smtClean="0">
                <a:solidFill>
                  <a:schemeClr val="tx1"/>
                </a:solidFill>
                <a:effectLst/>
                <a:latin typeface="+mn-lt"/>
                <a:ea typeface="+mn-ea"/>
                <a:cs typeface="+mn-cs"/>
              </a:rPr>
              <a:t>Déterminisme : tout ce qui se produit dans le monde a une cause et est régi par des lois rigoureuses.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Ainsi la pierre qui roule a nécessairement reçu à l’origine une certaine force qui l’a poussée et l’a mise en mouvement. La « permanence de son mouvement » n’est donc que la réaction à « l’impulsion » de départ,</a:t>
            </a:r>
            <a:r>
              <a:rPr lang="fr-FR" sz="1200" kern="1200" baseline="0" dirty="0" smtClean="0">
                <a:solidFill>
                  <a:schemeClr val="tx1"/>
                </a:solidFill>
                <a:effectLst/>
                <a:latin typeface="+mn-lt"/>
                <a:ea typeface="+mn-ea"/>
                <a:cs typeface="+mn-cs"/>
              </a:rPr>
              <a:t> c’est-à-dire à une action extérieure que la pierre a subi</a:t>
            </a:r>
            <a:r>
              <a:rPr lang="fr-FR" sz="1200" kern="1200" dirty="0" smtClean="0">
                <a:solidFill>
                  <a:schemeClr val="tx1"/>
                </a:solidFill>
                <a:effectLst/>
                <a:latin typeface="+mn-lt"/>
                <a:ea typeface="+mn-ea"/>
                <a:cs typeface="+mn-cs"/>
              </a:rPr>
              <a:t>. Donc, la</a:t>
            </a:r>
            <a:r>
              <a:rPr lang="fr-FR" sz="1200" kern="1200" baseline="0" dirty="0" smtClean="0">
                <a:solidFill>
                  <a:schemeClr val="tx1"/>
                </a:solidFill>
                <a:effectLst/>
                <a:latin typeface="+mn-lt"/>
                <a:ea typeface="+mn-ea"/>
                <a:cs typeface="+mn-cs"/>
              </a:rPr>
              <a:t> pierre se meut, non </a:t>
            </a:r>
            <a:r>
              <a:rPr lang="fr-FR" sz="1200" b="1" kern="1200" baseline="0" dirty="0" smtClean="0">
                <a:solidFill>
                  <a:schemeClr val="tx1"/>
                </a:solidFill>
                <a:effectLst/>
                <a:latin typeface="+mn-lt"/>
                <a:ea typeface="+mn-ea"/>
                <a:cs typeface="+mn-cs"/>
              </a:rPr>
              <a:t>par elle-même</a:t>
            </a:r>
            <a:r>
              <a:rPr lang="fr-FR" sz="1200" kern="1200" baseline="0" dirty="0" smtClean="0">
                <a:solidFill>
                  <a:schemeClr val="tx1"/>
                </a:solidFill>
                <a:effectLst/>
                <a:latin typeface="+mn-lt"/>
                <a:ea typeface="+mn-ea"/>
                <a:cs typeface="+mn-cs"/>
              </a:rPr>
              <a:t>, mais sous l’effet d’une action extérieure, c’est-à-dire par</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contrainte</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Spinoza insiste sur cette idée d’extériorité, car cela lui permet de faire une précision importante sur la notion de contrainte :</a:t>
            </a:r>
            <a:r>
              <a:rPr lang="fr-FR" sz="1200" b="1" kern="1200" dirty="0" smtClean="0">
                <a:solidFill>
                  <a:schemeClr val="tx1"/>
                </a:solidFill>
                <a:effectLst/>
                <a:latin typeface="+mn-lt"/>
                <a:ea typeface="+mn-ea"/>
                <a:cs typeface="+mn-cs"/>
              </a:rPr>
              <a:t> il ne faut pas confondre nécessité et contrainte. </a:t>
            </a:r>
            <a:r>
              <a:rPr lang="fr-FR" sz="1200" kern="1200" dirty="0" smtClean="0">
                <a:solidFill>
                  <a:schemeClr val="tx1"/>
                </a:solidFill>
                <a:effectLst/>
                <a:latin typeface="+mn-lt"/>
                <a:ea typeface="+mn-ea"/>
                <a:cs typeface="+mn-cs"/>
              </a:rPr>
              <a:t>La </a:t>
            </a:r>
            <a:r>
              <a:rPr lang="fr-FR" sz="1200" b="1" kern="1200" dirty="0" smtClean="0">
                <a:solidFill>
                  <a:schemeClr val="tx1"/>
                </a:solidFill>
                <a:effectLst/>
                <a:latin typeface="+mn-lt"/>
                <a:ea typeface="+mn-ea"/>
                <a:cs typeface="+mn-cs"/>
              </a:rPr>
              <a:t>contrainte</a:t>
            </a:r>
            <a:r>
              <a:rPr lang="fr-FR" sz="1200" kern="1200" dirty="0" smtClean="0">
                <a:solidFill>
                  <a:schemeClr val="tx1"/>
                </a:solidFill>
                <a:effectLst/>
                <a:latin typeface="+mn-lt"/>
                <a:ea typeface="+mn-ea"/>
                <a:cs typeface="+mn-cs"/>
              </a:rPr>
              <a:t> est une </a:t>
            </a:r>
            <a:r>
              <a:rPr lang="fr-FR" sz="1200" u="sng" kern="1200" dirty="0" smtClean="0">
                <a:solidFill>
                  <a:schemeClr val="tx1"/>
                </a:solidFill>
                <a:effectLst/>
                <a:latin typeface="+mn-lt"/>
                <a:ea typeface="+mn-ea"/>
                <a:cs typeface="+mn-cs"/>
              </a:rPr>
              <a:t>nécessité imposée de l’extérieur</a:t>
            </a:r>
            <a:r>
              <a:rPr lang="fr-FR" sz="1200" kern="1200" dirty="0" smtClean="0">
                <a:solidFill>
                  <a:schemeClr val="tx1"/>
                </a:solidFill>
                <a:effectLst/>
                <a:latin typeface="+mn-lt"/>
                <a:ea typeface="+mn-ea"/>
                <a:cs typeface="+mn-cs"/>
              </a:rPr>
              <a:t> (la pierre est contrainte de se mouvoir par une cause extérieure – par exemple, une autre pierre en mouvement qui la pousse) ; à l’inverse, la </a:t>
            </a:r>
            <a:r>
              <a:rPr lang="fr-FR" sz="1200" b="1" kern="1200" dirty="0" smtClean="0">
                <a:solidFill>
                  <a:schemeClr val="tx1"/>
                </a:solidFill>
                <a:effectLst/>
                <a:latin typeface="+mn-lt"/>
                <a:ea typeface="+mn-ea"/>
                <a:cs typeface="+mn-cs"/>
              </a:rPr>
              <a:t>liberté</a:t>
            </a:r>
            <a:r>
              <a:rPr lang="fr-FR" sz="1200" kern="1200" dirty="0" smtClean="0">
                <a:solidFill>
                  <a:schemeClr val="tx1"/>
                </a:solidFill>
                <a:effectLst/>
                <a:latin typeface="+mn-lt"/>
                <a:ea typeface="+mn-ea"/>
                <a:cs typeface="+mn-cs"/>
              </a:rPr>
              <a:t> est une </a:t>
            </a:r>
            <a:r>
              <a:rPr lang="fr-FR" sz="1200" u="sng" kern="1200" dirty="0" smtClean="0">
                <a:solidFill>
                  <a:schemeClr val="tx1"/>
                </a:solidFill>
                <a:effectLst/>
                <a:latin typeface="+mn-lt"/>
                <a:ea typeface="+mn-ea"/>
                <a:cs typeface="+mn-cs"/>
              </a:rPr>
              <a:t>nécessité intérieure</a:t>
            </a:r>
            <a:r>
              <a:rPr lang="fr-FR" sz="1200" kern="1200" dirty="0" smtClean="0">
                <a:solidFill>
                  <a:schemeClr val="tx1"/>
                </a:solidFill>
                <a:effectLst/>
                <a:latin typeface="+mn-lt"/>
                <a:ea typeface="+mn-ea"/>
                <a:cs typeface="+mn-cs"/>
              </a:rPr>
              <a:t> et consiste à agir selon la nécessité de sa nature…  </a:t>
            </a:r>
            <a:r>
              <a:rPr lang="fr-FR" sz="1200" b="1" kern="1200" dirty="0" smtClean="0">
                <a:solidFill>
                  <a:schemeClr val="tx1"/>
                </a:solidFill>
                <a:effectLst/>
                <a:latin typeface="+mn-lt"/>
                <a:ea typeface="+mn-ea"/>
                <a:cs typeface="+mn-cs"/>
              </a:rPr>
              <a:t>Comme la contrainte, la liberté est une forme de nécessité, mais il</a:t>
            </a:r>
            <a:r>
              <a:rPr lang="fr-FR" sz="1200" b="1" kern="1200" baseline="0" dirty="0" smtClean="0">
                <a:solidFill>
                  <a:schemeClr val="tx1"/>
                </a:solidFill>
                <a:effectLst/>
                <a:latin typeface="+mn-lt"/>
                <a:ea typeface="+mn-ea"/>
                <a:cs typeface="+mn-cs"/>
              </a:rPr>
              <a:t> ne s’agit</a:t>
            </a:r>
            <a:r>
              <a:rPr lang="fr-FR" sz="1200" b="1" kern="1200" dirty="0" smtClean="0">
                <a:solidFill>
                  <a:schemeClr val="tx1"/>
                </a:solidFill>
                <a:effectLst/>
                <a:latin typeface="+mn-lt"/>
                <a:ea typeface="+mn-ea"/>
                <a:cs typeface="+mn-cs"/>
              </a:rPr>
              <a:t> pas du</a:t>
            </a:r>
            <a:r>
              <a:rPr lang="fr-FR" sz="1200" b="1" kern="1200" baseline="0" dirty="0" smtClean="0">
                <a:solidFill>
                  <a:schemeClr val="tx1"/>
                </a:solidFill>
                <a:effectLst/>
                <a:latin typeface="+mn-lt"/>
                <a:ea typeface="+mn-ea"/>
                <a:cs typeface="+mn-cs"/>
              </a:rPr>
              <a:t> même </a:t>
            </a:r>
            <a:r>
              <a:rPr lang="fr-FR" sz="1200" b="1" kern="1200" dirty="0" smtClean="0">
                <a:solidFill>
                  <a:schemeClr val="tx1"/>
                </a:solidFill>
                <a:effectLst/>
                <a:latin typeface="+mn-lt"/>
                <a:ea typeface="+mn-ea"/>
                <a:cs typeface="+mn-cs"/>
              </a:rPr>
              <a:t>type de nécessité.</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Spinoza</a:t>
            </a:r>
            <a:r>
              <a:rPr lang="fr-FR" sz="1200" kern="1200" baseline="0" dirty="0" smtClean="0">
                <a:solidFill>
                  <a:schemeClr val="tx1"/>
                </a:solidFill>
                <a:effectLst/>
                <a:latin typeface="+mn-lt"/>
                <a:ea typeface="+mn-ea"/>
                <a:cs typeface="+mn-cs"/>
              </a:rPr>
              <a:t> soutient un </a:t>
            </a:r>
            <a:r>
              <a:rPr lang="fr-FR" sz="1200" b="1" kern="1200" baseline="0" dirty="0" smtClean="0">
                <a:solidFill>
                  <a:schemeClr val="tx1"/>
                </a:solidFill>
                <a:effectLst/>
                <a:latin typeface="+mn-lt"/>
                <a:ea typeface="+mn-ea"/>
                <a:cs typeface="+mn-cs"/>
              </a:rPr>
              <a:t>déterminisme radical </a:t>
            </a:r>
            <a:r>
              <a:rPr lang="fr-FR" sz="1200" kern="1200" baseline="0" dirty="0" smtClean="0">
                <a:solidFill>
                  <a:schemeClr val="tx1"/>
                </a:solidFill>
                <a:effectLst/>
                <a:latin typeface="+mn-lt"/>
                <a:ea typeface="+mn-ea"/>
                <a:cs typeface="+mn-cs"/>
              </a:rPr>
              <a:t>car, selon lui, c</a:t>
            </a:r>
            <a:r>
              <a:rPr lang="fr-FR" sz="1200" kern="1200" dirty="0" smtClean="0">
                <a:solidFill>
                  <a:schemeClr val="tx1"/>
                </a:solidFill>
                <a:effectLst/>
                <a:latin typeface="+mn-lt"/>
                <a:ea typeface="+mn-ea"/>
                <a:cs typeface="+mn-cs"/>
              </a:rPr>
              <a:t>e qui vaut pour la pierre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vaut également pour toutes les choses existantes (« choses singulières »), y compris l’homme.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Du point de vue du déterminisme à l’œuvre dans la nature, l’homme est dans la même situation que la pierre ; même s’il est un être plus complexe que la pierre, il est lui aussi déterminé par des causes extérieures (déterminé à agir, à désirer, à penser…) // </a:t>
            </a:r>
            <a:r>
              <a:rPr lang="fr-FR" sz="1200" i="1" kern="1200" dirty="0" smtClean="0">
                <a:solidFill>
                  <a:schemeClr val="tx1"/>
                </a:solidFill>
                <a:effectLst/>
                <a:latin typeface="+mn-lt"/>
                <a:ea typeface="+mn-ea"/>
                <a:cs typeface="+mn-cs"/>
              </a:rPr>
              <a:t>Éthique</a:t>
            </a:r>
            <a:r>
              <a:rPr lang="fr-FR" sz="1200" kern="1200" dirty="0" smtClean="0">
                <a:solidFill>
                  <a:schemeClr val="tx1"/>
                </a:solidFill>
                <a:effectLst/>
                <a:latin typeface="+mn-lt"/>
                <a:ea typeface="+mn-ea"/>
                <a:cs typeface="+mn-cs"/>
              </a:rPr>
              <a:t>, IV, Préface : « l’homme n’est pas un empire dans un empire » =&gt;  l’homme n’est pas une exception dans la nature ; il est lui l’effet déterminé de causes extérieures. </a:t>
            </a:r>
          </a:p>
          <a:p>
            <a:r>
              <a:rPr lang="fr-FR" sz="1200" kern="1200" dirty="0" smtClean="0">
                <a:solidFill>
                  <a:schemeClr val="tx1"/>
                </a:solidFill>
                <a:effectLst/>
                <a:latin typeface="+mn-lt"/>
                <a:ea typeface="+mn-ea"/>
                <a:cs typeface="+mn-cs"/>
              </a:rPr>
              <a:t> </a:t>
            </a:r>
          </a:p>
          <a:p>
            <a:pPr lvl="0"/>
            <a:r>
              <a:rPr lang="fr-FR" sz="1200" b="1" kern="1200" dirty="0" smtClean="0">
                <a:solidFill>
                  <a:schemeClr val="tx1"/>
                </a:solidFill>
                <a:effectLst/>
                <a:latin typeface="+mn-lt"/>
                <a:ea typeface="+mn-ea"/>
                <a:cs typeface="+mn-cs"/>
              </a:rPr>
              <a:t>2.</a:t>
            </a:r>
            <a:r>
              <a:rPr lang="fr-FR" sz="1200" b="1" kern="1200" baseline="0" dirty="0" smtClean="0">
                <a:solidFill>
                  <a:schemeClr val="tx1"/>
                </a:solidFill>
                <a:effectLst/>
                <a:latin typeface="+mn-lt"/>
                <a:ea typeface="+mn-ea"/>
                <a:cs typeface="+mn-cs"/>
              </a:rPr>
              <a:t> La pierre consciente : </a:t>
            </a:r>
            <a:r>
              <a:rPr lang="fr-FR" sz="1200" b="1" kern="1200" dirty="0" smtClean="0">
                <a:solidFill>
                  <a:schemeClr val="tx1"/>
                </a:solidFill>
                <a:effectLst/>
                <a:latin typeface="+mn-lt"/>
                <a:ea typeface="+mn-ea"/>
                <a:cs typeface="+mn-cs"/>
              </a:rPr>
              <a:t>fiction théorique qui permet à Spinoza d’introduire sa thèse et d’expliquer d’où vient l’illusion de la liberté chez l’homme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Si la pierre pensait, elle se croirait libre. C’est la conscience qui est à la source de la croyance au libre-arbitre (croire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que l’on fait les choses par volonté). </a:t>
            </a: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r>
              <a:rPr lang="fr-FR" sz="1200" b="1" kern="1200" dirty="0" smtClean="0">
                <a:solidFill>
                  <a:schemeClr val="tx1"/>
                </a:solidFill>
                <a:effectLst/>
                <a:latin typeface="+mn-lt"/>
                <a:ea typeface="+mn-ea"/>
                <a:cs typeface="+mn-cs"/>
              </a:rPr>
              <a:t>3.</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Généralisation :</a:t>
            </a:r>
            <a:r>
              <a:rPr lang="fr-FR" sz="1200" b="1" kern="1200" baseline="0" dirty="0" smtClean="0">
                <a:solidFill>
                  <a:schemeClr val="tx1"/>
                </a:solidFill>
                <a:effectLst/>
                <a:latin typeface="+mn-lt"/>
                <a:ea typeface="+mn-ea"/>
                <a:cs typeface="+mn-cs"/>
              </a:rPr>
              <a:t> c</a:t>
            </a:r>
            <a:r>
              <a:rPr lang="fr-FR" sz="1200" b="1" kern="1200" dirty="0" smtClean="0">
                <a:solidFill>
                  <a:schemeClr val="tx1"/>
                </a:solidFill>
                <a:effectLst/>
                <a:latin typeface="+mn-lt"/>
                <a:ea typeface="+mn-ea"/>
                <a:cs typeface="+mn-cs"/>
              </a:rPr>
              <a:t>e qui vaudrait pour la pierre si elle était dotée d’une conscience vaut effectivement pour les hommes eux-mêmes (énoncé de la thèse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Comme la pierre qui se croit libre de se mouvoir alors qu’elle est déterminée par une cause extérieur</a:t>
            </a:r>
            <a:r>
              <a:rPr lang="fr-FR" sz="1200" b="1" kern="1200" dirty="0" smtClean="0">
                <a:solidFill>
                  <a:schemeClr val="tx1"/>
                </a:solidFill>
                <a:effectLst/>
                <a:latin typeface="+mn-lt"/>
                <a:ea typeface="+mn-ea"/>
                <a:cs typeface="+mn-cs"/>
              </a:rPr>
              <a:t>e, les hommes se croient libres de décider d’agir parce qu’ils sont ignorants des causes qui les déterminent</a:t>
            </a:r>
            <a:r>
              <a:rPr lang="fr-FR" sz="1200" kern="1200" dirty="0" smtClean="0">
                <a:solidFill>
                  <a:schemeClr val="tx1"/>
                </a:solidFill>
                <a:effectLst/>
                <a:latin typeface="+mn-lt"/>
                <a:ea typeface="+mn-ea"/>
                <a:cs typeface="+mn-cs"/>
              </a:rPr>
              <a:t>.</a:t>
            </a:r>
          </a:p>
          <a:p>
            <a:r>
              <a:rPr lang="fr-FR" sz="1200" b="1" kern="1200" dirty="0" smtClean="0">
                <a:solidFill>
                  <a:schemeClr val="tx1"/>
                </a:solidFill>
                <a:effectLst/>
                <a:latin typeface="+mn-lt"/>
                <a:ea typeface="+mn-ea"/>
                <a:cs typeface="+mn-cs"/>
              </a:rPr>
              <a:t>Cette conscience est en même temps une ignorance (ou une inconscience) : s’ils se croient libres, c’est parce que les hommes ont conscience de l’action qu’ils sont en train d’accomplir mais sont inconscients/ignorants des causes réelles qui les poussent à agir ainsi </a:t>
            </a:r>
            <a:r>
              <a:rPr lang="fr-FR" sz="1200" kern="1200" dirty="0" smtClean="0">
                <a:solidFill>
                  <a:schemeClr val="tx1"/>
                </a:solidFill>
                <a:effectLst/>
                <a:latin typeface="+mn-lt"/>
                <a:ea typeface="+mn-ea"/>
                <a:cs typeface="+mn-cs"/>
              </a:rPr>
              <a:t>(comme la pierre qui, n’ayant conscience </a:t>
            </a:r>
            <a:r>
              <a:rPr lang="fr-FR" sz="1200" i="1" kern="1200" dirty="0" smtClean="0">
                <a:solidFill>
                  <a:schemeClr val="tx1"/>
                </a:solidFill>
                <a:effectLst/>
                <a:latin typeface="+mn-lt"/>
                <a:ea typeface="+mn-ea"/>
                <a:cs typeface="+mn-cs"/>
              </a:rPr>
              <a:t>que</a:t>
            </a:r>
            <a:r>
              <a:rPr lang="fr-FR" sz="1200" kern="1200" dirty="0" smtClean="0">
                <a:solidFill>
                  <a:schemeClr val="tx1"/>
                </a:solidFill>
                <a:effectLst/>
                <a:latin typeface="+mn-lt"/>
                <a:ea typeface="+mn-ea"/>
                <a:cs typeface="+mn-cs"/>
              </a:rPr>
              <a:t> de son mouvement, se croirait libre de se mouvoir parce qu’elle ignorerait que c’est une autre pierre qui en la frappant l’a poussée à se mouvoir…)</a:t>
            </a:r>
          </a:p>
          <a:p>
            <a:r>
              <a:rPr lang="fr-FR"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Exemples pour illustrer cette thèse : illusion d’une libre volonté</a:t>
            </a:r>
          </a:p>
          <a:p>
            <a:pPr marL="0" lvl="0" indent="0">
              <a:buFont typeface="Arial" panose="020B0604020202020204" pitchFamily="34" charset="0"/>
              <a:buNone/>
            </a:pP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Spinoza prend l’exemple d’individus qui croient avoir le contrôle et la maîtrise d’eux-mêmes mais qui agissent en réalité sous l’effet de certaines passions (l’enfant qui croit décider de son désir de lait alors qu’il cède à la passion de la faim, le colérique qui croit choisir d’agresser celui qui l’a offensé alors qu’il cède à la</a:t>
            </a:r>
            <a:r>
              <a:rPr lang="fr-FR" sz="1200" kern="1200" baseline="0" dirty="0" smtClean="0">
                <a:solidFill>
                  <a:schemeClr val="tx1"/>
                </a:solidFill>
                <a:effectLst/>
                <a:latin typeface="+mn-lt"/>
                <a:ea typeface="+mn-ea"/>
                <a:cs typeface="+mn-cs"/>
              </a:rPr>
              <a:t> colère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Exemples qui servent à montrer que ce sentiment de contrôle et de maîtrise de soi est une illusion car les uns et les autres agissent en réalité sous l’empire de certaines passions. Pour Spinoza, les passions sont causées sous l’effet de certaines causes extérieures (donc, contrainte). </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u="none" kern="1200" baseline="0" dirty="0" smtClean="0">
                <a:solidFill>
                  <a:schemeClr val="tx1"/>
                </a:solidFill>
                <a:effectLst/>
                <a:latin typeface="+mn-lt"/>
                <a:ea typeface="+mn-ea"/>
                <a:cs typeface="+mn-cs"/>
              </a:rPr>
              <a:t>La croyance à la liberté comme « préjugé naturel »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Il s’agit d’une croyance/illusion universellement répandue (concerne « </a:t>
            </a:r>
            <a:r>
              <a:rPr lang="fr-FR" sz="1200" i="1" kern="1200" dirty="0" smtClean="0">
                <a:solidFill>
                  <a:schemeClr val="tx1"/>
                </a:solidFill>
                <a:effectLst/>
                <a:latin typeface="+mn-lt"/>
                <a:ea typeface="+mn-ea"/>
                <a:cs typeface="+mn-cs"/>
              </a:rPr>
              <a:t>tous</a:t>
            </a:r>
            <a:r>
              <a:rPr lang="fr-FR" sz="1200" kern="1200" dirty="0" smtClean="0">
                <a:solidFill>
                  <a:schemeClr val="tx1"/>
                </a:solidFill>
                <a:effectLst/>
                <a:latin typeface="+mn-lt"/>
                <a:ea typeface="+mn-ea"/>
                <a:cs typeface="+mn-cs"/>
              </a:rPr>
              <a:t> les hommes ») et naturelle à l’homme (présente en lui dès la naissance).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Pb.</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 si cette illusion est universellement répandue et congénitale (présente dès la naissance), comment s’en défaire, comment la surmonter ?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Autre </a:t>
            </a:r>
            <a:r>
              <a:rPr lang="fr-FR" sz="1200" b="1" kern="1200" dirty="0" err="1" smtClean="0">
                <a:solidFill>
                  <a:schemeClr val="tx1"/>
                </a:solidFill>
                <a:effectLst/>
                <a:latin typeface="+mn-lt"/>
                <a:ea typeface="+mn-ea"/>
                <a:cs typeface="+mn-cs"/>
              </a:rPr>
              <a:t>pb</a:t>
            </a:r>
            <a:r>
              <a:rPr lang="fr-FR" sz="1200" b="1" kern="1200" dirty="0" smtClean="0">
                <a:solidFill>
                  <a:schemeClr val="tx1"/>
                </a:solidFill>
                <a:effectLst/>
                <a:latin typeface="+mn-lt"/>
                <a:ea typeface="+mn-ea"/>
                <a:cs typeface="+mn-cs"/>
              </a:rPr>
              <a:t>. : il faut, d’après Spinoza faire le deuil de l’idée de liberté conçue comme libre arbitre (celle-ci s’enracine dans une ignorance : ignorance des causes), mais faut-il pour autant renoncer complètement à l’idée de liberté ? N’est-il pas possible de concevoir autrement la liberté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 plus, si comme le dit Spinoza, tout est déterminé (déterminisme intégral) et répond à des règles précises et immuables, si toute action est l’effet d’une cause et non pas d’une volonté libre, alors </a:t>
            </a:r>
            <a:r>
              <a:rPr lang="fr-FR" sz="1200" b="1" kern="1200" dirty="0" smtClean="0">
                <a:solidFill>
                  <a:schemeClr val="tx1"/>
                </a:solidFill>
                <a:effectLst/>
                <a:latin typeface="+mn-lt"/>
                <a:ea typeface="+mn-ea"/>
                <a:cs typeface="+mn-cs"/>
              </a:rPr>
              <a:t>il n’y a plus de responsabilité</a:t>
            </a:r>
            <a:r>
              <a:rPr lang="fr-FR" sz="1200" b="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En effet, dans ce cas un criminel qui commettrait un quelconque méfait ne pourrait répondre de ses actes puisqu’il ne ferait qu’obéir à des causes</a:t>
            </a:r>
            <a:r>
              <a:rPr lang="fr-FR" sz="1200" kern="1200" baseline="0" dirty="0" smtClean="0">
                <a:solidFill>
                  <a:schemeClr val="tx1"/>
                </a:solidFill>
                <a:effectLst/>
                <a:latin typeface="+mn-lt"/>
                <a:ea typeface="+mn-ea"/>
                <a:cs typeface="+mn-cs"/>
              </a:rPr>
              <a:t> qui le dépassent....</a:t>
            </a:r>
            <a:endParaRPr lang="fr-FR" sz="1200" kern="1200" dirty="0" smtClean="0">
              <a:solidFill>
                <a:schemeClr val="tx1"/>
              </a:solidFill>
              <a:effectLst/>
              <a:latin typeface="+mn-lt"/>
              <a:ea typeface="+mn-ea"/>
              <a:cs typeface="+mn-cs"/>
            </a:endParaRPr>
          </a:p>
          <a:p>
            <a:endParaRPr lang="fr-FR" b="1" u="sng"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18</a:t>
            </a:fld>
            <a:endParaRPr lang="fr-FR"/>
          </a:p>
        </p:txBody>
      </p:sp>
    </p:spTree>
    <p:extLst>
      <p:ext uri="{BB962C8B-B14F-4D97-AF65-F5344CB8AC3E}">
        <p14:creationId xmlns:p14="http://schemas.microsoft.com/office/powerpoint/2010/main" val="353875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FEAD893-3B5E-423A-89DF-3F9A52EE676F}" type="slidenum">
              <a:rPr lang="fr-FR" altLang="fr-FR"/>
              <a:pPr/>
              <a:t>22</a:t>
            </a:fld>
            <a:endParaRPr lang="fr-FR" altLang="fr-FR"/>
          </a:p>
        </p:txBody>
      </p:sp>
    </p:spTree>
    <p:extLst>
      <p:ext uri="{BB962C8B-B14F-4D97-AF65-F5344CB8AC3E}">
        <p14:creationId xmlns:p14="http://schemas.microsoft.com/office/powerpoint/2010/main" val="216216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b="1" u="sng" kern="1200" dirty="0" smtClean="0">
                <a:solidFill>
                  <a:schemeClr val="tx1"/>
                </a:solidFill>
                <a:effectLst/>
                <a:latin typeface="+mn-lt"/>
                <a:ea typeface="+mn-ea"/>
                <a:cs typeface="+mn-cs"/>
              </a:rPr>
              <a:t>Contexte théorique</a:t>
            </a:r>
            <a:r>
              <a:rPr lang="fr-FR" sz="1200" b="1" kern="1200" dirty="0" smtClean="0">
                <a:solidFill>
                  <a:schemeClr val="tx1"/>
                </a:solidFill>
                <a:effectLst/>
                <a:latin typeface="+mn-lt"/>
                <a:ea typeface="+mn-ea"/>
                <a:cs typeface="+mn-cs"/>
              </a:rPr>
              <a:t> : </a:t>
            </a:r>
          </a:p>
          <a:p>
            <a:r>
              <a:rPr lang="fr-FR" sz="1200" kern="1200" dirty="0" smtClean="0">
                <a:solidFill>
                  <a:schemeClr val="tx1"/>
                </a:solidFill>
                <a:effectLst/>
                <a:latin typeface="+mn-lt"/>
                <a:ea typeface="+mn-ea"/>
                <a:cs typeface="+mn-cs"/>
              </a:rPr>
              <a:t> La définition cartésienne de la liberté intervient dans le cadre d’une réflexion sur les causes de l’erreur (comment expliquer l’erreur ? Comment se fait-il que nous nous trompions ?). Dans le cadre de cette discussion, Descartes a émis plusieurs hypothèses qu’il a successivement rejetées :</a:t>
            </a:r>
          </a:p>
          <a:p>
            <a:pPr lvl="0"/>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On ne peut pas expliquer l’erreur en se référant à un </a:t>
            </a:r>
            <a:r>
              <a:rPr lang="fr-FR" sz="1200" b="1" kern="1200" dirty="0" smtClean="0">
                <a:solidFill>
                  <a:schemeClr val="tx1"/>
                </a:solidFill>
                <a:effectLst/>
                <a:latin typeface="+mn-lt"/>
                <a:ea typeface="+mn-ea"/>
                <a:cs typeface="+mn-cs"/>
              </a:rPr>
              <a:t>dieu trompeur </a:t>
            </a:r>
            <a:r>
              <a:rPr lang="fr-FR" sz="1200" kern="1200" dirty="0" smtClean="0">
                <a:solidFill>
                  <a:schemeClr val="tx1"/>
                </a:solidFill>
                <a:effectLst/>
                <a:latin typeface="+mn-lt"/>
                <a:ea typeface="+mn-ea"/>
                <a:cs typeface="+mn-cs"/>
              </a:rPr>
              <a:t>car cela contredirait la perfection divine : Dieu n’a pas pu vouloir nous tromper (même s’il en a le pouvoir…). Autrement dit, on ne peut pas rendre Dieu responsable de nos erreurs !</a:t>
            </a:r>
          </a:p>
          <a:p>
            <a:r>
              <a:rPr lang="fr-FR"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L’erreur ne peut pas provenir non plus de notre </a:t>
            </a:r>
            <a:r>
              <a:rPr lang="fr-FR" sz="1200" b="1" kern="1200" dirty="0" smtClean="0">
                <a:solidFill>
                  <a:schemeClr val="tx1"/>
                </a:solidFill>
                <a:effectLst/>
                <a:latin typeface="+mn-lt"/>
                <a:ea typeface="+mn-ea"/>
                <a:cs typeface="+mn-cs"/>
              </a:rPr>
              <a:t>entendement</a:t>
            </a:r>
            <a:r>
              <a:rPr lang="fr-FR" sz="1200" kern="1200" dirty="0" smtClean="0">
                <a:solidFill>
                  <a:schemeClr val="tx1"/>
                </a:solidFill>
                <a:effectLst/>
                <a:latin typeface="+mn-lt"/>
                <a:ea typeface="+mn-ea"/>
                <a:cs typeface="+mn-cs"/>
              </a:rPr>
              <a:t> (ou de notre raison). En lui-même, notre entendement est parfaitement capable de nous faire connaître la vérité. Si nous faisons erreur, c’est simplement parce que nous nous servons mal de notre entendement (d’où la nécessité d’une </a:t>
            </a:r>
            <a:r>
              <a:rPr lang="fr-FR" sz="1200" b="1" kern="1200" dirty="0" smtClean="0">
                <a:solidFill>
                  <a:schemeClr val="tx1"/>
                </a:solidFill>
                <a:effectLst/>
                <a:latin typeface="+mn-lt"/>
                <a:ea typeface="+mn-ea"/>
                <a:cs typeface="+mn-cs"/>
              </a:rPr>
              <a:t>méthode</a:t>
            </a:r>
            <a:r>
              <a:rPr lang="fr-FR" sz="1200" kern="1200" dirty="0" smtClean="0">
                <a:solidFill>
                  <a:schemeClr val="tx1"/>
                </a:solidFill>
                <a:effectLst/>
                <a:latin typeface="+mn-lt"/>
                <a:ea typeface="+mn-ea"/>
                <a:cs typeface="+mn-cs"/>
              </a:rPr>
              <a:t>).</a:t>
            </a:r>
          </a:p>
          <a:p>
            <a:pPr lvl="0"/>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Descartes en vient ainsi à son hypothèse finale : l’erreur ne peut provenir non pas de l’entendement pris en lui-même (lequel est toujours efficace) ni de Dieu (lequel est bon et vérace, c’est-à-dire dépourvu de toute volonté de me tromper), mais du </a:t>
            </a:r>
            <a:r>
              <a:rPr lang="fr-FR" sz="1200" b="1" kern="1200" dirty="0" smtClean="0">
                <a:solidFill>
                  <a:schemeClr val="tx1"/>
                </a:solidFill>
                <a:effectLst/>
                <a:latin typeface="+mn-lt"/>
                <a:ea typeface="+mn-ea"/>
                <a:cs typeface="+mn-cs"/>
              </a:rPr>
              <a:t>rapport entre deux facultés, à savoir l’entendement et la volonté</a:t>
            </a:r>
            <a:r>
              <a:rPr lang="fr-FR"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développer cette hypothèse selon laquelle l’erreur a sa source dans rapport entre entendement et volonté que Descartes en vient à aborder la </a:t>
            </a:r>
            <a:r>
              <a:rPr lang="fr-FR" sz="1200" b="1" kern="1200" dirty="0" smtClean="0">
                <a:solidFill>
                  <a:schemeClr val="tx1"/>
                </a:solidFill>
                <a:effectLst/>
                <a:latin typeface="+mn-lt"/>
                <a:ea typeface="+mn-ea"/>
                <a:cs typeface="+mn-cs"/>
              </a:rPr>
              <a:t>question de la liberté</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Descartes commence par montrer que </a:t>
            </a:r>
            <a:r>
              <a:rPr lang="fr-FR" sz="1200" b="1" kern="1200" dirty="0" smtClean="0">
                <a:solidFill>
                  <a:schemeClr val="tx1"/>
                </a:solidFill>
                <a:effectLst/>
                <a:latin typeface="+mn-lt"/>
                <a:ea typeface="+mn-ea"/>
                <a:cs typeface="+mn-cs"/>
              </a:rPr>
              <a:t>la volonté est une exception parmi toutes les autres facultés</a:t>
            </a:r>
            <a:r>
              <a:rPr lang="fr-FR" sz="1200" kern="1200" dirty="0" smtClean="0">
                <a:solidFill>
                  <a:schemeClr val="tx1"/>
                </a:solidFill>
                <a:effectLst/>
                <a:latin typeface="+mn-lt"/>
                <a:ea typeface="+mn-ea"/>
                <a:cs typeface="+mn-cs"/>
              </a:rPr>
              <a:t> : c’est la seule de nos facultés que nous « expérimentons » comme étant sans limite. Elle se distingue de toutes les autres facultés humaines car elle est </a:t>
            </a:r>
            <a:r>
              <a:rPr lang="fr-FR" sz="1200" b="1" kern="1200" dirty="0" smtClean="0">
                <a:solidFill>
                  <a:schemeClr val="tx1"/>
                </a:solidFill>
                <a:effectLst/>
                <a:latin typeface="+mn-lt"/>
                <a:ea typeface="+mn-ea"/>
                <a:cs typeface="+mn-cs"/>
              </a:rPr>
              <a:t>la seule à être infinie</a:t>
            </a:r>
            <a:r>
              <a:rPr lang="fr-FR" sz="1200" kern="1200" dirty="0" smtClean="0">
                <a:solidFill>
                  <a:schemeClr val="tx1"/>
                </a:solidFill>
                <a:effectLst/>
                <a:latin typeface="+mn-lt"/>
                <a:ea typeface="+mn-ea"/>
                <a:cs typeface="+mn-cs"/>
              </a:rPr>
              <a:t> (les autres facultés sont finies/limitées : l’entendement car on ne sait pas tout, l’imagination car on ne peut pas tout imaginer – origine sensible de l’imagination : on ne peut pas imaginer ce qu’on n’a jamais vu, la mémoire – car trous de mémoire, oublis, amnésies…). </a:t>
            </a:r>
            <a:r>
              <a:rPr lang="fr-FR" sz="1200" b="1" kern="1200" dirty="0" smtClean="0">
                <a:solidFill>
                  <a:schemeClr val="tx1"/>
                </a:solidFill>
                <a:effectLst/>
                <a:latin typeface="+mn-lt"/>
                <a:ea typeface="+mn-ea"/>
                <a:cs typeface="+mn-cs"/>
              </a:rPr>
              <a:t>La volonté est pour Descartes la marque de notre origine divine </a:t>
            </a:r>
            <a:r>
              <a:rPr lang="fr-FR" sz="1200" kern="1200" dirty="0" smtClean="0">
                <a:solidFill>
                  <a:schemeClr val="tx1"/>
                </a:solidFill>
                <a:effectLst/>
                <a:latin typeface="+mn-lt"/>
                <a:ea typeface="+mn-ea"/>
                <a:cs typeface="+mn-cs"/>
              </a:rPr>
              <a:t>(l’indice que Dieu – être infini – nous a fait à son image ; preuve que nous sommes des créatures de Dieu). </a:t>
            </a:r>
          </a:p>
          <a:p>
            <a:pPr lvl="0"/>
            <a:endParaRPr lang="fr-FR" sz="1200" b="1" u="sng" kern="1200" dirty="0" smtClean="0">
              <a:solidFill>
                <a:schemeClr val="tx1"/>
              </a:solidFill>
              <a:effectLst/>
              <a:latin typeface="+mn-lt"/>
              <a:ea typeface="+mn-ea"/>
              <a:cs typeface="+mn-cs"/>
            </a:endParaRPr>
          </a:p>
          <a:p>
            <a:pPr lvl="0"/>
            <a:r>
              <a:rPr lang="fr-FR" sz="1200" b="1" u="sng" kern="1200" dirty="0" smtClean="0">
                <a:solidFill>
                  <a:schemeClr val="tx1"/>
                </a:solidFill>
                <a:effectLst/>
                <a:latin typeface="+mn-lt"/>
                <a:ea typeface="+mn-ea"/>
                <a:cs typeface="+mn-cs"/>
              </a:rPr>
              <a:t>Définition</a:t>
            </a:r>
            <a:r>
              <a:rPr lang="fr-FR" sz="1200" b="1" u="sng" kern="1200" baseline="0" dirty="0" smtClean="0">
                <a:solidFill>
                  <a:schemeClr val="tx1"/>
                </a:solidFill>
                <a:effectLst/>
                <a:latin typeface="+mn-lt"/>
                <a:ea typeface="+mn-ea"/>
                <a:cs typeface="+mn-cs"/>
              </a:rPr>
              <a:t> cartésienne de la volonté</a:t>
            </a:r>
            <a:r>
              <a:rPr lang="fr-FR" sz="1200" b="1" u="sng" kern="1200" dirty="0" smtClean="0">
                <a:solidFill>
                  <a:schemeClr val="tx1"/>
                </a:solidFill>
                <a:effectLst/>
                <a:latin typeface="+mn-lt"/>
                <a:ea typeface="+mn-ea"/>
                <a:cs typeface="+mn-cs"/>
              </a:rPr>
              <a:t> : </a:t>
            </a:r>
          </a:p>
          <a:p>
            <a:pPr lvl="0"/>
            <a:endParaRPr lang="fr-FR" sz="1200" b="1" u="sng" kern="1200" dirty="0" smtClean="0">
              <a:solidFill>
                <a:schemeClr val="tx1"/>
              </a:solidFill>
              <a:effectLst/>
              <a:latin typeface="+mn-lt"/>
              <a:ea typeface="+mn-ea"/>
              <a:cs typeface="+mn-cs"/>
            </a:endParaRPr>
          </a:p>
          <a:p>
            <a:pPr marL="171450" lvl="0" indent="-171450">
              <a:buFontTx/>
              <a:buChar char="-"/>
            </a:pPr>
            <a:r>
              <a:rPr lang="fr-FR" sz="1200" b="0" u="none" kern="1200" baseline="0" dirty="0" smtClean="0">
                <a:solidFill>
                  <a:schemeClr val="tx1"/>
                </a:solidFill>
                <a:effectLst/>
                <a:latin typeface="+mn-lt"/>
                <a:ea typeface="+mn-ea"/>
                <a:cs typeface="+mn-cs"/>
              </a:rPr>
              <a:t>capacité de choisir </a:t>
            </a:r>
            <a:r>
              <a:rPr lang="fr-FR" sz="1200" kern="1200" dirty="0" smtClean="0">
                <a:solidFill>
                  <a:schemeClr val="tx1"/>
                </a:solidFill>
                <a:effectLst/>
                <a:latin typeface="+mn-lt"/>
                <a:ea typeface="+mn-ea"/>
                <a:cs typeface="+mn-cs"/>
              </a:rPr>
              <a:t>ou « libre arbitre »</a:t>
            </a:r>
          </a:p>
          <a:p>
            <a:pPr marL="171450" lvl="0" indent="-171450">
              <a:buFontTx/>
              <a:buChar char="-"/>
            </a:pPr>
            <a:r>
              <a:rPr lang="fr-FR" sz="1200" kern="1200" dirty="0" smtClean="0">
                <a:solidFill>
                  <a:schemeClr val="tx1"/>
                </a:solidFill>
                <a:effectLst/>
                <a:latin typeface="+mn-lt"/>
                <a:ea typeface="+mn-ea"/>
                <a:cs typeface="+mn-cs"/>
              </a:rPr>
              <a:t>La volonté est « infinie » dans la mesure où elle peut tout choisir (même des choses que notre raison</a:t>
            </a:r>
            <a:r>
              <a:rPr lang="fr-FR" sz="1200" kern="1200" baseline="0" dirty="0" smtClean="0">
                <a:solidFill>
                  <a:schemeClr val="tx1"/>
                </a:solidFill>
                <a:effectLst/>
                <a:latin typeface="+mn-lt"/>
                <a:ea typeface="+mn-ea"/>
                <a:cs typeface="+mn-cs"/>
              </a:rPr>
              <a:t> juge impossible voire immorale !)</a:t>
            </a:r>
            <a:endParaRPr lang="fr-FR" sz="1200" kern="1200" dirty="0" smtClean="0">
              <a:solidFill>
                <a:schemeClr val="tx1"/>
              </a:solidFill>
              <a:effectLst/>
              <a:latin typeface="+mn-lt"/>
              <a:ea typeface="+mn-ea"/>
              <a:cs typeface="+mn-cs"/>
            </a:endParaRPr>
          </a:p>
          <a:p>
            <a:pPr lvl="0"/>
            <a:endParaRPr lang="fr-FR" sz="1200" b="0" u="none" kern="1200" dirty="0" smtClean="0">
              <a:solidFill>
                <a:schemeClr val="tx1"/>
              </a:solidFill>
              <a:effectLst/>
              <a:latin typeface="+mn-lt"/>
              <a:ea typeface="+mn-ea"/>
              <a:cs typeface="+mn-cs"/>
            </a:endParaRPr>
          </a:p>
          <a:p>
            <a:pPr lvl="0"/>
            <a:r>
              <a:rPr lang="fr-FR" sz="1200" b="0" u="none" kern="1200" dirty="0" smtClean="0">
                <a:solidFill>
                  <a:schemeClr val="tx1"/>
                </a:solidFill>
                <a:effectLst/>
                <a:latin typeface="+mn-lt"/>
                <a:ea typeface="+mn-ea"/>
                <a:cs typeface="+mn-cs"/>
              </a:rPr>
              <a:t>La</a:t>
            </a:r>
            <a:r>
              <a:rPr lang="fr-FR" sz="1200" b="0" u="none" kern="1200" baseline="0" dirty="0" smtClean="0">
                <a:solidFill>
                  <a:schemeClr val="tx1"/>
                </a:solidFill>
                <a:effectLst/>
                <a:latin typeface="+mn-lt"/>
                <a:ea typeface="+mn-ea"/>
                <a:cs typeface="+mn-cs"/>
              </a:rPr>
              <a:t> liberté réside donc pour Descartes dans le fait de pouvoir vouloir quelque chose en l’absence de contrainte extérieure. </a:t>
            </a:r>
            <a:endParaRPr lang="fr-FR" sz="1200" b="0" u="none"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6</a:t>
            </a:fld>
            <a:endParaRPr lang="fr-FR"/>
          </a:p>
        </p:txBody>
      </p:sp>
    </p:spTree>
    <p:extLst>
      <p:ext uri="{BB962C8B-B14F-4D97-AF65-F5344CB8AC3E}">
        <p14:creationId xmlns:p14="http://schemas.microsoft.com/office/powerpoint/2010/main" val="216740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FR" b="1" u="sng" dirty="0" smtClean="0"/>
              <a:t>Note</a:t>
            </a:r>
            <a:r>
              <a:rPr lang="fr-FR" b="1" u="sng" baseline="0" dirty="0" smtClean="0"/>
              <a:t> 1 :</a:t>
            </a:r>
            <a:r>
              <a:rPr lang="fr-FR" b="1" u="none" baseline="0" dirty="0" smtClean="0"/>
              <a:t> </a:t>
            </a:r>
            <a:r>
              <a:rPr lang="fr-FR" baseline="0" dirty="0" smtClean="0"/>
              <a:t>Descartes </a:t>
            </a:r>
            <a:r>
              <a:rPr lang="fr-FR" b="1" baseline="0" dirty="0" smtClean="0"/>
              <a:t>critique la liberté d'indifférence </a:t>
            </a:r>
            <a:r>
              <a:rPr lang="fr-FR" baseline="0" dirty="0" smtClean="0"/>
              <a:t>= on ne peut pas réduire le fait d'être libre au fait de pouvoir choisir de manière totalement indifférente entre deux choses... </a:t>
            </a:r>
          </a:p>
          <a:p>
            <a:endParaRPr lang="fr-FR" baseline="0" dirty="0" smtClean="0"/>
          </a:p>
          <a:p>
            <a:r>
              <a:rPr lang="fr-FR" b="1" u="sng" baseline="0" dirty="0" smtClean="0"/>
              <a:t>Note 2</a:t>
            </a:r>
            <a:r>
              <a:rPr lang="fr-FR" b="1" i="0" u="sng" baseline="0" dirty="0" smtClean="0"/>
              <a:t>:</a:t>
            </a:r>
            <a:r>
              <a:rPr lang="fr-FR" b="1" i="0" u="none" baseline="0" dirty="0" smtClean="0"/>
              <a:t>  </a:t>
            </a:r>
            <a:r>
              <a:rPr lang="fr-FR" sz="1200" i="0" kern="1200" dirty="0" smtClean="0">
                <a:solidFill>
                  <a:schemeClr val="tx1"/>
                </a:solidFill>
                <a:effectLst/>
                <a:latin typeface="+mn-lt"/>
                <a:ea typeface="+mn-ea"/>
                <a:cs typeface="+mn-cs"/>
              </a:rPr>
              <a:t>la question de la liberté possède des implications morales (le bien) et épistémologiques (le vrai). Idée importante : </a:t>
            </a:r>
            <a:r>
              <a:rPr lang="fr-FR" sz="1200" b="1" i="0" kern="1200" dirty="0" smtClean="0">
                <a:solidFill>
                  <a:schemeClr val="tx1"/>
                </a:solidFill>
                <a:effectLst/>
                <a:latin typeface="+mn-lt"/>
                <a:ea typeface="+mn-ea"/>
                <a:cs typeface="+mn-cs"/>
              </a:rPr>
              <a:t>pour me déterminer le plus librement possible à faire une chose, il faut donc que je sois certain (« que je connaisse évidemment ») de ne commettre ni mal, ni erreur</a:t>
            </a:r>
            <a:r>
              <a:rPr lang="fr-FR" sz="1200" i="0" kern="1200" dirty="0" smtClean="0">
                <a:solidFill>
                  <a:schemeClr val="tx1"/>
                </a:solidFill>
                <a:effectLst/>
                <a:latin typeface="+mn-lt"/>
                <a:ea typeface="+mn-ea"/>
                <a:cs typeface="+mn-cs"/>
              </a:rPr>
              <a:t>. C’est le </a:t>
            </a:r>
            <a:r>
              <a:rPr lang="fr-FR" sz="1200" b="1" i="0" kern="1200" dirty="0" smtClean="0">
                <a:solidFill>
                  <a:schemeClr val="tx1"/>
                </a:solidFill>
                <a:effectLst/>
                <a:latin typeface="+mn-lt"/>
                <a:ea typeface="+mn-ea"/>
                <a:cs typeface="+mn-cs"/>
              </a:rPr>
              <a:t>rôle de la</a:t>
            </a:r>
            <a:r>
              <a:rPr lang="fr-FR" sz="1200" b="1" i="0" kern="1200" baseline="0" dirty="0" smtClean="0">
                <a:solidFill>
                  <a:schemeClr val="tx1"/>
                </a:solidFill>
                <a:effectLst/>
                <a:latin typeface="+mn-lt"/>
                <a:ea typeface="+mn-ea"/>
                <a:cs typeface="+mn-cs"/>
              </a:rPr>
              <a:t> raison </a:t>
            </a:r>
            <a:r>
              <a:rPr lang="fr-FR" sz="1200" b="1" i="0" kern="1200" dirty="0" smtClean="0">
                <a:solidFill>
                  <a:schemeClr val="tx1"/>
                </a:solidFill>
                <a:effectLst/>
                <a:latin typeface="+mn-lt"/>
                <a:ea typeface="+mn-ea"/>
                <a:cs typeface="+mn-cs"/>
              </a:rPr>
              <a:t>qui</a:t>
            </a:r>
            <a:r>
              <a:rPr lang="fr-FR" sz="1200" b="1" i="0" kern="1200" baseline="0" dirty="0" smtClean="0">
                <a:solidFill>
                  <a:schemeClr val="tx1"/>
                </a:solidFill>
                <a:effectLst/>
                <a:latin typeface="+mn-lt"/>
                <a:ea typeface="+mn-ea"/>
                <a:cs typeface="+mn-cs"/>
              </a:rPr>
              <a:t> indique à l</a:t>
            </a:r>
            <a:r>
              <a:rPr lang="fr-FR" sz="1200" b="1" i="0" kern="1200" dirty="0" smtClean="0">
                <a:solidFill>
                  <a:schemeClr val="tx1"/>
                </a:solidFill>
                <a:effectLst/>
                <a:latin typeface="+mn-lt"/>
                <a:ea typeface="+mn-ea"/>
                <a:cs typeface="+mn-cs"/>
              </a:rPr>
              <a:t>a volonté ce qu’elle doit choisir pour être sûre</a:t>
            </a:r>
            <a:r>
              <a:rPr lang="fr-FR" sz="1200" b="1" i="0" kern="1200" baseline="0" dirty="0" smtClean="0">
                <a:solidFill>
                  <a:schemeClr val="tx1"/>
                </a:solidFill>
                <a:effectLst/>
                <a:latin typeface="+mn-lt"/>
                <a:ea typeface="+mn-ea"/>
                <a:cs typeface="+mn-cs"/>
              </a:rPr>
              <a:t> de faire quelque chose de bien ou pour atteindre le vrai</a:t>
            </a:r>
            <a:r>
              <a:rPr lang="fr-FR" sz="1200" i="0" kern="1200" dirty="0" smtClean="0">
                <a:solidFill>
                  <a:schemeClr val="tx1"/>
                </a:solidFill>
                <a:effectLst/>
                <a:latin typeface="+mn-lt"/>
                <a:ea typeface="+mn-ea"/>
                <a:cs typeface="+mn-cs"/>
              </a:rPr>
              <a:t>. La raison doit nous faire connaître clairement et distinctement tous les tenants et aboutissants de l’action pour laquelle je me décide.</a:t>
            </a:r>
          </a:p>
          <a:p>
            <a:endParaRPr lang="fr-FR" sz="1200" b="1" i="0" u="sng" kern="1200" baseline="0" dirty="0" smtClean="0">
              <a:solidFill>
                <a:schemeClr val="tx1"/>
              </a:solidFill>
              <a:effectLst/>
              <a:latin typeface="+mn-lt"/>
              <a:ea typeface="+mn-ea"/>
              <a:cs typeface="+mn-cs"/>
            </a:endParaRPr>
          </a:p>
          <a:p>
            <a:r>
              <a:rPr lang="fr-FR" sz="1200" b="1" i="0" u="sng" kern="1200" baseline="0" dirty="0" smtClean="0">
                <a:solidFill>
                  <a:schemeClr val="tx1"/>
                </a:solidFill>
                <a:effectLst/>
                <a:latin typeface="+mn-lt"/>
                <a:ea typeface="+mn-ea"/>
                <a:cs typeface="+mn-cs"/>
              </a:rPr>
              <a:t>Note 3:</a:t>
            </a:r>
            <a:r>
              <a:rPr lang="fr-FR" sz="1200" b="0" i="0" u="none" kern="1200" baseline="0" dirty="0" smtClean="0">
                <a:solidFill>
                  <a:schemeClr val="tx1"/>
                </a:solidFill>
                <a:effectLst/>
                <a:latin typeface="+mn-lt"/>
                <a:ea typeface="+mn-ea"/>
                <a:cs typeface="+mn-cs"/>
              </a:rPr>
              <a:t> cette idée est plus problématique… </a:t>
            </a:r>
            <a:r>
              <a:rPr lang="fr-FR" sz="1200" i="0" kern="1200" dirty="0" smtClean="0">
                <a:solidFill>
                  <a:schemeClr val="tx1"/>
                </a:solidFill>
                <a:effectLst/>
                <a:latin typeface="+mn-lt"/>
                <a:ea typeface="+mn-ea"/>
                <a:cs typeface="+mn-cs"/>
              </a:rPr>
              <a:t>être libre, ce serait faire ce que Dieu me commande de faire… Il n’y a donc plus réflexion personnelle et rationnelle, mais une obéissance et une adhésion aveugle aux décisions divines (croyance).</a:t>
            </a:r>
            <a:r>
              <a:rPr lang="fr-FR" sz="1200" i="0" kern="1200" baseline="0" dirty="0" smtClean="0">
                <a:solidFill>
                  <a:schemeClr val="tx1"/>
                </a:solidFill>
                <a:effectLst/>
                <a:latin typeface="+mn-lt"/>
                <a:ea typeface="+mn-ea"/>
                <a:cs typeface="+mn-cs"/>
              </a:rPr>
              <a:t> N’est-ce pas contradictoire avec ce que vient de dire Descartes ? </a:t>
            </a:r>
          </a:p>
          <a:p>
            <a:endParaRPr lang="fr-FR" sz="1200" i="0" kern="1200" baseline="0" dirty="0" smtClean="0">
              <a:solidFill>
                <a:schemeClr val="tx1"/>
              </a:solidFill>
              <a:effectLst/>
              <a:latin typeface="+mn-lt"/>
              <a:ea typeface="+mn-ea"/>
              <a:cs typeface="+mn-cs"/>
            </a:endParaRPr>
          </a:p>
          <a:p>
            <a:pPr algn="l"/>
            <a:r>
              <a:rPr lang="fr-FR" sz="1200" b="1" i="0" u="sng" kern="1200" baseline="0" dirty="0" smtClean="0">
                <a:solidFill>
                  <a:schemeClr val="tx1"/>
                </a:solidFill>
                <a:effectLst/>
                <a:latin typeface="+mn-lt"/>
                <a:ea typeface="+mn-ea"/>
                <a:cs typeface="+mn-cs"/>
              </a:rPr>
              <a:t>Note 4:</a:t>
            </a:r>
            <a:r>
              <a:rPr lang="fr-FR" sz="1200" b="1" i="0" u="none" kern="1200" baseline="0" dirty="0" smtClean="0">
                <a:solidFill>
                  <a:schemeClr val="tx1"/>
                </a:solidFill>
                <a:effectLst/>
                <a:latin typeface="+mn-lt"/>
                <a:ea typeface="+mn-ea"/>
                <a:cs typeface="+mn-cs"/>
              </a:rPr>
              <a:t> </a:t>
            </a:r>
            <a:r>
              <a:rPr lang="fr-FR" sz="1200" b="1" i="0" kern="1200" baseline="0" dirty="0" smtClean="0">
                <a:solidFill>
                  <a:schemeClr val="tx1"/>
                </a:solidFill>
                <a:effectLst/>
                <a:latin typeface="+mn-lt"/>
                <a:ea typeface="+mn-ea"/>
                <a:cs typeface="+mn-cs"/>
              </a:rPr>
              <a:t>thèse du texte</a:t>
            </a:r>
            <a:r>
              <a:rPr lang="fr-FR" sz="1200" i="0" kern="1200" baseline="0" dirty="0" smtClean="0">
                <a:solidFill>
                  <a:schemeClr val="tx1"/>
                </a:solidFill>
                <a:effectLst/>
                <a:latin typeface="+mn-lt"/>
                <a:ea typeface="+mn-ea"/>
                <a:cs typeface="+mn-cs"/>
              </a:rPr>
              <a:t>. Thèse qui prend la forme d’un </a:t>
            </a:r>
            <a:r>
              <a:rPr lang="fr-FR" sz="1200" b="1" i="0" kern="1200" baseline="0" dirty="0" smtClean="0">
                <a:solidFill>
                  <a:schemeClr val="tx1"/>
                </a:solidFill>
                <a:effectLst/>
                <a:latin typeface="+mn-lt"/>
                <a:ea typeface="+mn-ea"/>
                <a:cs typeface="+mn-cs"/>
              </a:rPr>
              <a:t>paradoxe</a:t>
            </a:r>
            <a:r>
              <a:rPr lang="fr-FR" sz="1200" i="0" kern="1200" baseline="0" dirty="0" smtClean="0">
                <a:solidFill>
                  <a:schemeClr val="tx1"/>
                </a:solidFill>
                <a:effectLst/>
                <a:latin typeface="+mn-lt"/>
                <a:ea typeface="+mn-ea"/>
                <a:cs typeface="+mn-cs"/>
              </a:rPr>
              <a:t> : </a:t>
            </a:r>
            <a:r>
              <a:rPr lang="fr-FR" sz="1200" i="0" kern="1200" baseline="0" dirty="0" smtClean="0">
                <a:solidFill>
                  <a:schemeClr val="tx1"/>
                </a:solidFill>
                <a:effectLst/>
                <a:latin typeface="Calibri" panose="020F0502020204030204" pitchFamily="34" charset="0"/>
                <a:ea typeface="+mn-ea"/>
                <a:cs typeface="+mn-cs"/>
              </a:rPr>
              <a:t> </a:t>
            </a:r>
            <a:r>
              <a:rPr lang="fr-FR" sz="1200" i="0" kern="1200" dirty="0" smtClean="0">
                <a:solidFill>
                  <a:schemeClr val="tx1"/>
                </a:solidFill>
                <a:effectLst/>
                <a:latin typeface="+mn-lt"/>
                <a:ea typeface="+mn-ea"/>
                <a:cs typeface="+mn-cs"/>
              </a:rPr>
              <a:t>la connaissance certaine d’une chose ou d’une situation et la connaissance des commandements divins ne sont pas des obstacles à ma liberté. Au contraire, </a:t>
            </a:r>
            <a:r>
              <a:rPr lang="fr-FR" sz="1200" b="1" i="0" kern="1200" dirty="0" smtClean="0">
                <a:solidFill>
                  <a:schemeClr val="tx1"/>
                </a:solidFill>
                <a:effectLst/>
                <a:latin typeface="+mn-lt"/>
                <a:ea typeface="+mn-ea"/>
                <a:cs typeface="+mn-cs"/>
              </a:rPr>
              <a:t>plus on est déterminé, plus on est libre ! </a:t>
            </a:r>
            <a:r>
              <a:rPr lang="fr-FR" sz="1200" i="0" kern="1200" dirty="0" smtClean="0">
                <a:solidFill>
                  <a:schemeClr val="tx1"/>
                </a:solidFill>
                <a:effectLst/>
                <a:latin typeface="+mn-lt"/>
                <a:ea typeface="+mn-ea"/>
                <a:cs typeface="+mn-cs"/>
              </a:rPr>
              <a:t>En</a:t>
            </a:r>
            <a:r>
              <a:rPr lang="fr-FR" sz="1200" i="0" kern="1200" baseline="0" dirty="0" smtClean="0">
                <a:solidFill>
                  <a:schemeClr val="tx1"/>
                </a:solidFill>
                <a:effectLst/>
                <a:latin typeface="+mn-lt"/>
                <a:ea typeface="+mn-ea"/>
                <a:cs typeface="+mn-cs"/>
              </a:rPr>
              <a:t> effet, c</a:t>
            </a:r>
            <a:r>
              <a:rPr lang="fr-FR" sz="1200" i="0" kern="1200" dirty="0" smtClean="0">
                <a:solidFill>
                  <a:schemeClr val="tx1"/>
                </a:solidFill>
                <a:effectLst/>
                <a:latin typeface="+mn-lt"/>
                <a:ea typeface="+mn-ea"/>
                <a:cs typeface="+mn-cs"/>
              </a:rPr>
              <a:t>e seraient des obstacles, si</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la liberté résidait</a:t>
            </a:r>
            <a:r>
              <a:rPr lang="fr-FR" sz="1200" i="0" kern="1200" baseline="0" dirty="0" smtClean="0">
                <a:solidFill>
                  <a:schemeClr val="tx1"/>
                </a:solidFill>
                <a:effectLst/>
                <a:latin typeface="+mn-lt"/>
                <a:ea typeface="+mn-ea"/>
                <a:cs typeface="+mn-cs"/>
              </a:rPr>
              <a:t> dans l’</a:t>
            </a:r>
            <a:r>
              <a:rPr lang="fr-FR" sz="1200" i="0" kern="1200" dirty="0" smtClean="0">
                <a:solidFill>
                  <a:schemeClr val="tx1"/>
                </a:solidFill>
                <a:effectLst/>
                <a:latin typeface="+mn-lt"/>
                <a:ea typeface="+mn-ea"/>
                <a:cs typeface="+mn-cs"/>
              </a:rPr>
              <a:t>indétermination du vouloir (liberté d’indifférence), or Descartes s’oppose à une telle compréhension de la liberté…</a:t>
            </a:r>
          </a:p>
          <a:p>
            <a:r>
              <a:rPr lang="fr-FR" sz="120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ATTENTION</a:t>
            </a:r>
            <a:r>
              <a:rPr lang="fr-FR" sz="1200" i="0" kern="1200" dirty="0" smtClean="0">
                <a:solidFill>
                  <a:schemeClr val="tx1"/>
                </a:solidFill>
                <a:effectLst/>
                <a:latin typeface="+mn-lt"/>
                <a:ea typeface="+mn-ea"/>
                <a:cs typeface="+mn-cs"/>
              </a:rPr>
              <a:t> cependant, remarque sur l’idée de détermination : dans les deux cas – connaissance rationnelle ou grâce divine – il s’agit d’une détermination intérieure ≠ détermination extérieure du type « contrainte »</a:t>
            </a:r>
          </a:p>
          <a:p>
            <a:endParaRPr lang="fr-FR" sz="1200" i="0" kern="1200" baseline="0" dirty="0" smtClean="0">
              <a:solidFill>
                <a:schemeClr val="tx1"/>
              </a:solidFill>
              <a:effectLst/>
              <a:latin typeface="+mn-lt"/>
              <a:ea typeface="+mn-ea"/>
              <a:cs typeface="+mn-cs"/>
            </a:endParaRPr>
          </a:p>
          <a:p>
            <a:r>
              <a:rPr lang="fr-FR" sz="1200" b="1" i="0" u="sng" kern="1200" baseline="0" dirty="0" smtClean="0">
                <a:solidFill>
                  <a:schemeClr val="tx1"/>
                </a:solidFill>
                <a:effectLst/>
                <a:latin typeface="+mn-lt"/>
                <a:ea typeface="+mn-ea"/>
                <a:cs typeface="+mn-cs"/>
              </a:rPr>
              <a:t>Note 5 :</a:t>
            </a:r>
            <a:r>
              <a:rPr lang="fr-FR" sz="1200" b="1" i="0" kern="1200" baseline="0" dirty="0" smtClean="0">
                <a:solidFill>
                  <a:schemeClr val="tx1"/>
                </a:solidFill>
                <a:effectLst/>
                <a:latin typeface="+mn-lt"/>
                <a:ea typeface="+mn-ea"/>
                <a:cs typeface="+mn-cs"/>
              </a:rPr>
              <a:t> Descartes élabore un raisonnement par l’absurde pour critiquer la liberté d’indifférence et montrer qu’elle réside dans un manque de connaissance. </a:t>
            </a:r>
          </a:p>
          <a:p>
            <a:r>
              <a:rPr lang="fr-FR" sz="1200" i="0" kern="1200" baseline="0" dirty="0" smtClean="0">
                <a:solidFill>
                  <a:schemeClr val="tx1"/>
                </a:solidFill>
                <a:effectLst/>
                <a:latin typeface="+mn-lt"/>
                <a:ea typeface="+mn-ea"/>
                <a:cs typeface="+mn-cs"/>
              </a:rPr>
              <a:t>Si nous savons ce qu’il nous faut choisir, alors nous ne sommes pas indifférents, et quand nous sommes indifférents, c’est qu’alors nous ne savons pas ce qu’il faut choisir. Autrement dit, la </a:t>
            </a:r>
            <a:r>
              <a:rPr lang="fr-FR" sz="1200" i="1" kern="1200" baseline="0" dirty="0" smtClean="0">
                <a:solidFill>
                  <a:schemeClr val="tx1"/>
                </a:solidFill>
                <a:effectLst/>
                <a:latin typeface="+mn-lt"/>
                <a:ea typeface="+mn-ea"/>
                <a:cs typeface="+mn-cs"/>
              </a:rPr>
              <a:t>délibération</a:t>
            </a:r>
            <a:r>
              <a:rPr lang="fr-FR" sz="1200" i="0" kern="1200" baseline="0" dirty="0" smtClean="0">
                <a:solidFill>
                  <a:schemeClr val="tx1"/>
                </a:solidFill>
                <a:effectLst/>
                <a:latin typeface="+mn-lt"/>
                <a:ea typeface="+mn-ea"/>
                <a:cs typeface="+mn-cs"/>
              </a:rPr>
              <a:t> et </a:t>
            </a:r>
            <a:r>
              <a:rPr lang="fr-FR" sz="1200" i="1" kern="1200" baseline="0" dirty="0" smtClean="0">
                <a:solidFill>
                  <a:schemeClr val="tx1"/>
                </a:solidFill>
                <a:effectLst/>
                <a:latin typeface="+mn-lt"/>
                <a:ea typeface="+mn-ea"/>
                <a:cs typeface="+mn-cs"/>
              </a:rPr>
              <a:t>l’hésitation</a:t>
            </a:r>
            <a:r>
              <a:rPr lang="fr-FR" sz="1200" i="0" kern="1200" baseline="0" dirty="0" smtClean="0">
                <a:solidFill>
                  <a:schemeClr val="tx1"/>
                </a:solidFill>
                <a:effectLst/>
                <a:latin typeface="+mn-lt"/>
                <a:ea typeface="+mn-ea"/>
                <a:cs typeface="+mn-cs"/>
              </a:rPr>
              <a:t>, qu’on prend habituellement pour des manifestations de liberté (car ça montre qu’on a le choix) sont bien l’expression d’un défaut de connaissance : c’est parce que le vrai et le bien ne nous apparaissent pas </a:t>
            </a:r>
            <a:r>
              <a:rPr lang="fr-FR" sz="1200" i="1" kern="1200" baseline="0" dirty="0" smtClean="0">
                <a:solidFill>
                  <a:schemeClr val="tx1"/>
                </a:solidFill>
                <a:effectLst/>
                <a:latin typeface="+mn-lt"/>
                <a:ea typeface="+mn-ea"/>
                <a:cs typeface="+mn-cs"/>
              </a:rPr>
              <a:t>clairement et distinctement </a:t>
            </a:r>
            <a:r>
              <a:rPr lang="fr-FR" sz="1200" i="0" kern="1200" baseline="0" dirty="0" smtClean="0">
                <a:solidFill>
                  <a:schemeClr val="tx1"/>
                </a:solidFill>
                <a:effectLst/>
                <a:latin typeface="+mn-lt"/>
                <a:ea typeface="+mn-ea"/>
                <a:cs typeface="+mn-cs"/>
              </a:rPr>
              <a:t>que nous délibérons afin de savoir quoi faire ou que nous hésitons avant d’agir…</a:t>
            </a:r>
          </a:p>
          <a:p>
            <a:endParaRPr lang="fr-FR" sz="1200" b="1" i="0" u="sng" kern="1200" baseline="0" dirty="0" smtClean="0">
              <a:solidFill>
                <a:schemeClr val="tx1"/>
              </a:solidFill>
              <a:effectLst/>
              <a:latin typeface="+mn-lt"/>
              <a:ea typeface="+mn-ea"/>
              <a:cs typeface="+mn-cs"/>
            </a:endParaRPr>
          </a:p>
          <a:p>
            <a:endParaRPr lang="fr-FR" sz="1200" b="1" i="0" u="sng" kern="1200" baseline="0" dirty="0" smtClean="0">
              <a:solidFill>
                <a:schemeClr val="tx1"/>
              </a:solidFill>
              <a:effectLst/>
              <a:latin typeface="+mn-lt"/>
              <a:ea typeface="+mn-ea"/>
              <a:cs typeface="+mn-cs"/>
            </a:endParaRPr>
          </a:p>
          <a:p>
            <a:endParaRPr lang="fr-FR" b="1" i="0" u="sng" baseline="0" dirty="0" smtClean="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7</a:t>
            </a:fld>
            <a:endParaRPr lang="fr-FR"/>
          </a:p>
        </p:txBody>
      </p:sp>
    </p:spTree>
    <p:extLst>
      <p:ext uri="{BB962C8B-B14F-4D97-AF65-F5344CB8AC3E}">
        <p14:creationId xmlns:p14="http://schemas.microsoft.com/office/powerpoint/2010/main" val="243631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 </a:t>
            </a:r>
            <a:endParaRPr lang="fr-FR" altLang="fr-FR" dirty="0" smtClean="0"/>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2A09E0E-8F44-437C-91AC-8AF8EA796961}" type="slidenum">
              <a:rPr lang="fr-FR" altLang="fr-FR"/>
              <a:pPr/>
              <a:t>12</a:t>
            </a:fld>
            <a:endParaRPr lang="fr-FR" altLang="fr-FR"/>
          </a:p>
        </p:txBody>
      </p:sp>
    </p:spTree>
    <p:extLst>
      <p:ext uri="{BB962C8B-B14F-4D97-AF65-F5344CB8AC3E}">
        <p14:creationId xmlns:p14="http://schemas.microsoft.com/office/powerpoint/2010/main" val="326024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Un autre exemple plus ordinaire : si les élèves obéissent au prof, c’est qu’il estiment que c’est le mieux (éviter des sanctions / préparer son avenir). Et ils pourraient toujours et parfois choisir</a:t>
            </a:r>
            <a:r>
              <a:rPr lang="fr-FR" altLang="fr-FR" baseline="0" dirty="0" smtClean="0"/>
              <a:t> </a:t>
            </a:r>
            <a:r>
              <a:rPr lang="fr-FR" altLang="fr-FR" dirty="0" smtClean="0"/>
              <a:t>de ne pas obéir. C’est bien qu’ils ont la « liberté » de ne pas obéir, même quand ils obéissent. S’il y a des règles, c’est que nous pouvons les transgresser.  </a:t>
            </a:r>
          </a:p>
          <a:p>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13</a:t>
            </a:fld>
            <a:endParaRPr lang="fr-FR"/>
          </a:p>
        </p:txBody>
      </p:sp>
    </p:spTree>
    <p:extLst>
      <p:ext uri="{BB962C8B-B14F-4D97-AF65-F5344CB8AC3E}">
        <p14:creationId xmlns:p14="http://schemas.microsoft.com/office/powerpoint/2010/main" val="139257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smtClean="0"/>
              <a:t>Imaginé</a:t>
            </a:r>
            <a:r>
              <a:rPr lang="fr-FR" baseline="0" dirty="0" smtClean="0"/>
              <a:t> par un philosophe scolastique du 14</a:t>
            </a:r>
            <a:r>
              <a:rPr lang="fr-FR" baseline="30000" dirty="0" smtClean="0"/>
              <a:t>ième</a:t>
            </a:r>
            <a:r>
              <a:rPr lang="fr-FR" baseline="0" dirty="0" smtClean="0"/>
              <a:t> siècle (Jean Buridan, 1292-1363), cet exemple met en scène un âne qui, </a:t>
            </a:r>
            <a:r>
              <a:rPr lang="fr-FR" dirty="0" smtClean="0">
                <a:effectLst/>
              </a:rPr>
              <a:t>se trouvant à côté d’un picotin d’avoine et d’une bassine d’eau, éprouve deux désirs de même puissance, l’un de soif, l’autre de faim. Aucun désir ne devenant prééminent, il ne se dirige ni d’un côté ni de l’autre et il finit par se laisser mourir. </a:t>
            </a:r>
            <a:br>
              <a:rPr lang="fr-FR" dirty="0" smtClean="0">
                <a:effectLst/>
              </a:rPr>
            </a:br>
            <a:r>
              <a:rPr lang="fr-FR" dirty="0" smtClean="0">
                <a:effectLst/>
              </a:rPr>
              <a:t/>
            </a:r>
            <a:br>
              <a:rPr lang="fr-FR" dirty="0" smtClean="0">
                <a:effectLst/>
              </a:rPr>
            </a:br>
            <a:r>
              <a:rPr lang="fr-FR" dirty="0" smtClean="0">
                <a:effectLst/>
              </a:rPr>
              <a:t>L’idée est que l’âne se comporte habituellement en se laissant</a:t>
            </a:r>
            <a:r>
              <a:rPr lang="fr-FR" baseline="0" dirty="0" smtClean="0">
                <a:effectLst/>
              </a:rPr>
              <a:t> guider par son </a:t>
            </a:r>
            <a:r>
              <a:rPr lang="fr-FR" dirty="0" smtClean="0">
                <a:effectLst/>
              </a:rPr>
              <a:t>désir le plus fort. Mais ce fonctionnement déterministe rend possible la situation où les deux désirs sont de même force, et donc conduisent à une résolution absurde</a:t>
            </a:r>
            <a:r>
              <a:rPr lang="fr-FR" baseline="0" dirty="0" smtClean="0">
                <a:effectLst/>
              </a:rPr>
              <a:t> (se laisser mourir plutôt que d’assouvir ses besoins).</a:t>
            </a:r>
            <a:r>
              <a:rPr lang="fr-FR" dirty="0" smtClean="0">
                <a:effectLst/>
              </a:rPr>
              <a:t> </a:t>
            </a:r>
            <a:br>
              <a:rPr lang="fr-FR" dirty="0" smtClean="0">
                <a:effectLst/>
              </a:rPr>
            </a:br>
            <a:endParaRPr lang="fr-FR" dirty="0" smtClean="0">
              <a:effectLst/>
            </a:endParaRPr>
          </a:p>
          <a:p>
            <a:r>
              <a:rPr lang="fr-FR" b="1" dirty="0" smtClean="0">
                <a:effectLst/>
              </a:rPr>
              <a:t>Cet exemple permet de défendre l’hypothèse de la liberté d’indifférence</a:t>
            </a:r>
            <a:r>
              <a:rPr lang="fr-FR" b="1" baseline="0" dirty="0" smtClean="0">
                <a:effectLst/>
              </a:rPr>
              <a:t> et du libre-arbitre comme critère de distinction entre l’homme et l’animal. </a:t>
            </a:r>
          </a:p>
          <a:p>
            <a:r>
              <a:rPr lang="fr-FR" dirty="0" smtClean="0">
                <a:effectLst/>
              </a:rPr>
              <a:t/>
            </a:r>
            <a:br>
              <a:rPr lang="fr-FR" dirty="0" smtClean="0">
                <a:effectLst/>
              </a:rPr>
            </a:br>
            <a:r>
              <a:rPr lang="fr-FR" dirty="0" smtClean="0">
                <a:effectLst/>
              </a:rPr>
              <a:t>En</a:t>
            </a:r>
            <a:r>
              <a:rPr lang="fr-FR" baseline="0" dirty="0" smtClean="0">
                <a:effectLst/>
              </a:rPr>
              <a:t> effet, q</a:t>
            </a:r>
            <a:r>
              <a:rPr lang="fr-FR" dirty="0" smtClean="0">
                <a:effectLst/>
              </a:rPr>
              <a:t>ue ferait un homme une situation semblable, ayant deux désirs de même force ?</a:t>
            </a:r>
            <a:r>
              <a:rPr lang="fr-FR" baseline="0" dirty="0" smtClean="0">
                <a:effectLst/>
              </a:rPr>
              <a:t> I</a:t>
            </a:r>
            <a:r>
              <a:rPr lang="fr-FR" dirty="0" smtClean="0">
                <a:effectLst/>
              </a:rPr>
              <a:t>l ne se conduirait pas</a:t>
            </a:r>
            <a:r>
              <a:rPr lang="fr-FR" baseline="0" dirty="0" smtClean="0">
                <a:effectLst/>
              </a:rPr>
              <a:t> comme un âne et </a:t>
            </a:r>
            <a:r>
              <a:rPr lang="fr-FR" dirty="0" smtClean="0">
                <a:effectLst/>
              </a:rPr>
              <a:t>choisirait, sans raison, de satisfaire un désir avant l’autre. </a:t>
            </a:r>
            <a:r>
              <a:rPr lang="fr-FR" b="1" dirty="0" smtClean="0">
                <a:effectLst/>
              </a:rPr>
              <a:t>Sans raison, c’est-à-dire indifféremment.</a:t>
            </a:r>
            <a:br>
              <a:rPr lang="fr-FR" b="1" dirty="0" smtClean="0">
                <a:effectLst/>
              </a:rPr>
            </a:br>
            <a:r>
              <a:rPr lang="fr-FR" dirty="0" smtClean="0">
                <a:effectLst/>
              </a:rPr>
              <a:t>L’homme aurait une capacité d’</a:t>
            </a:r>
            <a:r>
              <a:rPr lang="fr-FR" b="1" dirty="0" smtClean="0">
                <a:effectLst/>
              </a:rPr>
              <a:t>autodétermination</a:t>
            </a:r>
            <a:r>
              <a:rPr lang="fr-FR" dirty="0" smtClean="0">
                <a:effectLst/>
              </a:rPr>
              <a:t> qui serait attestée par le fait qu’il puisse choisir sans raison, </a:t>
            </a:r>
            <a:r>
              <a:rPr lang="fr-FR" b="1" dirty="0" smtClean="0">
                <a:effectLst/>
              </a:rPr>
              <a:t>de manière purement arbitraire</a:t>
            </a:r>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14</a:t>
            </a:fld>
            <a:endParaRPr lang="fr-FR"/>
          </a:p>
        </p:txBody>
      </p:sp>
    </p:spTree>
    <p:extLst>
      <p:ext uri="{BB962C8B-B14F-4D97-AF65-F5344CB8AC3E}">
        <p14:creationId xmlns:p14="http://schemas.microsoft.com/office/powerpoint/2010/main" val="55589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Si la balle a telle masse, telle position, est soumise à telle force (la frappe) selon tel vecteur, alors elle arrivera à telle position.</a:t>
            </a:r>
          </a:p>
          <a:p>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15</a:t>
            </a:fld>
            <a:endParaRPr lang="fr-FR"/>
          </a:p>
        </p:txBody>
      </p:sp>
    </p:spTree>
    <p:extLst>
      <p:ext uri="{BB962C8B-B14F-4D97-AF65-F5344CB8AC3E}">
        <p14:creationId xmlns:p14="http://schemas.microsoft.com/office/powerpoint/2010/main" val="121631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16</a:t>
            </a:fld>
            <a:endParaRPr lang="fr-FR"/>
          </a:p>
        </p:txBody>
      </p:sp>
    </p:spTree>
    <p:extLst>
      <p:ext uri="{BB962C8B-B14F-4D97-AF65-F5344CB8AC3E}">
        <p14:creationId xmlns:p14="http://schemas.microsoft.com/office/powerpoint/2010/main" val="78703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dirty="0" smtClean="0"/>
              <a:t>Contexte et présentation :</a:t>
            </a:r>
            <a:r>
              <a:rPr lang="fr-FR" baseline="0" dirty="0" smtClean="0"/>
              <a:t> </a:t>
            </a:r>
          </a:p>
          <a:p>
            <a:endParaRPr lang="fr-FR" baseline="0" dirty="0" smtClean="0"/>
          </a:p>
          <a:p>
            <a:r>
              <a:rPr lang="fr-FR" sz="1200" kern="1200" dirty="0" smtClean="0">
                <a:solidFill>
                  <a:schemeClr val="tx1"/>
                </a:solidFill>
                <a:effectLst/>
                <a:latin typeface="+mn-lt"/>
                <a:ea typeface="+mn-ea"/>
                <a:cs typeface="+mn-cs"/>
              </a:rPr>
              <a:t>Spinoza entend préciser (« rendre claire et intelligible ») sa conception de la liberté car son correspondant, Schuller, lui prête une conception de la liberté qui n’est pas la sienne.</a:t>
            </a:r>
          </a:p>
          <a:p>
            <a:endParaRPr lang="fr-FR" sz="1200" kern="1200" dirty="0" smtClean="0">
              <a:solidFill>
                <a:schemeClr val="tx1"/>
              </a:solidFill>
              <a:effectLst/>
              <a:latin typeface="+mn-lt"/>
              <a:ea typeface="+mn-ea"/>
              <a:cs typeface="+mn-cs"/>
            </a:endParaRPr>
          </a:p>
          <a:p>
            <a:r>
              <a:rPr lang="fr-FR" sz="1200" b="1" u="sng" kern="1200" dirty="0" smtClean="0">
                <a:solidFill>
                  <a:schemeClr val="tx1"/>
                </a:solidFill>
                <a:effectLst/>
                <a:latin typeface="+mn-lt"/>
                <a:ea typeface="+mn-ea"/>
                <a:cs typeface="+mn-cs"/>
              </a:rPr>
              <a:t>Double enjeu dans ce texte :</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critiquer la liberté comprise comme « libre-arbitre » ou libre volonté (c’est-à-dire la conception cartésienne de la liberté)</a:t>
            </a:r>
          </a:p>
          <a:p>
            <a:r>
              <a:rPr lang="fr-FR" sz="1200" kern="1200" dirty="0" smtClean="0">
                <a:solidFill>
                  <a:schemeClr val="tx1"/>
                </a:solidFill>
                <a:effectLst/>
                <a:latin typeface="Calibri" panose="020F0502020204030204" pitchFamily="34" charset="0"/>
                <a:ea typeface="+mn-ea"/>
                <a:cs typeface="+mn-cs"/>
              </a:rPr>
              <a:t>→ redéfinir la liberté comme « libre nécessité »</a:t>
            </a:r>
          </a:p>
          <a:p>
            <a:endParaRPr lang="fr-FR" sz="1200" kern="1200" dirty="0" smtClean="0">
              <a:solidFill>
                <a:schemeClr val="tx1"/>
              </a:solidFill>
              <a:effectLst/>
              <a:latin typeface="Calibri" panose="020F0502020204030204" pitchFamily="34" charset="0"/>
              <a:ea typeface="+mn-ea"/>
              <a:cs typeface="+mn-cs"/>
            </a:endParaRPr>
          </a:p>
          <a:p>
            <a:r>
              <a:rPr lang="fr-FR" sz="1200" b="1" u="sng" kern="1200" dirty="0" smtClean="0">
                <a:solidFill>
                  <a:schemeClr val="tx1"/>
                </a:solidFill>
                <a:effectLst/>
                <a:latin typeface="Calibri" panose="020F0502020204030204" pitchFamily="34" charset="0"/>
                <a:ea typeface="+mn-ea"/>
                <a:cs typeface="+mn-cs"/>
              </a:rPr>
              <a:t>Remarque préalable: </a:t>
            </a:r>
          </a:p>
          <a:p>
            <a:endParaRPr lang="fr-FR" sz="1200" b="1" u="sng" kern="1200" dirty="0" smtClean="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Définition qui peut paraître choquante ou bizarre car la liberté semble s’opposer à la nécessité…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 des intérêts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du texte =&gt; </a:t>
            </a:r>
            <a:r>
              <a:rPr lang="fr-FR" sz="1200" b="1" kern="1200" dirty="0" smtClean="0">
                <a:solidFill>
                  <a:schemeClr val="tx1"/>
                </a:solidFill>
                <a:effectLst/>
                <a:latin typeface="+mn-lt"/>
                <a:ea typeface="+mn-ea"/>
                <a:cs typeface="+mn-cs"/>
              </a:rPr>
              <a:t>montrer qu’il est possible d’articuler liberté et nécessité, que la liberté ne s’oppose pas à la nécessité mais à la contrainte, qui est un type particulier de nécessité.</a:t>
            </a:r>
          </a:p>
          <a:p>
            <a:endParaRPr lang="fr-FR" b="0" u="none"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t>17</a:t>
            </a:fld>
            <a:endParaRPr lang="fr-FR"/>
          </a:p>
        </p:txBody>
      </p:sp>
    </p:spTree>
    <p:extLst>
      <p:ext uri="{BB962C8B-B14F-4D97-AF65-F5344CB8AC3E}">
        <p14:creationId xmlns:p14="http://schemas.microsoft.com/office/powerpoint/2010/main" val="188310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791285-F894-464D-8BE4-66DD3B3E3DAA}" type="datetimeFigureOut">
              <a:rPr lang="fr-FR" smtClean="0"/>
              <a:pPr/>
              <a:t>04/06/2015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6F86F2-C267-43F9-8F19-91D78576161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91285-F894-464D-8BE4-66DD3B3E3DAA}" type="datetimeFigureOut">
              <a:rPr lang="fr-FR" smtClean="0"/>
              <a:pPr/>
              <a:t>04/06/2015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F86F2-C267-43F9-8F19-91D78576161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customXml" Target="../ink/ink15.xml"/><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39.emf"/><Relationship Id="rId2" Type="http://schemas.openxmlformats.org/officeDocument/2006/relationships/notesSlide" Target="../notesSlides/notesSlide10.xml"/><Relationship Id="rId16"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36.emf"/><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customXml" Target="../ink/ink13.xml"/><Relationship Id="rId14" Type="http://schemas.openxmlformats.org/officeDocument/2006/relationships/image" Target="../media/image40.emf"/></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image" Target="../media/image44.gif"/><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customXml" Target="../ink/ink18.xml"/><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customXml" Target="../ink/ink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6.xml"/><Relationship Id="rId18" Type="http://schemas.openxmlformats.org/officeDocument/2006/relationships/image" Target="../media/image13.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emf"/><Relationship Id="rId17" Type="http://schemas.openxmlformats.org/officeDocument/2006/relationships/customXml" Target="../ink/ink8.xml"/><Relationship Id="rId2" Type="http://schemas.openxmlformats.org/officeDocument/2006/relationships/notesSlide" Target="../notesSlides/notesSlide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9.emf"/><Relationship Id="rId19" Type="http://schemas.openxmlformats.org/officeDocument/2006/relationships/customXml" Target="../ink/ink9.xml"/><Relationship Id="rId4" Type="http://schemas.openxmlformats.org/officeDocument/2006/relationships/image" Target="../media/image6.emf"/><Relationship Id="rId9" Type="http://schemas.openxmlformats.org/officeDocument/2006/relationships/customXml" Target="../ink/ink4.xml"/><Relationship Id="rId1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1470025"/>
          </a:xfrm>
          <a:solidFill>
            <a:srgbClr val="FFC000"/>
          </a:solidFill>
        </p:spPr>
        <p:txBody>
          <a:bodyPr>
            <a:normAutofit/>
          </a:bodyPr>
          <a:lstStyle/>
          <a:p>
            <a:r>
              <a:rPr lang="fr-FR" sz="4000" dirty="0" smtClean="0">
                <a:latin typeface="Arial Black" pitchFamily="34" charset="0"/>
                <a:cs typeface="Aharoni" pitchFamily="2" charset="-79"/>
              </a:rPr>
              <a:t>Liberté et responsabilité</a:t>
            </a:r>
            <a:br>
              <a:rPr lang="fr-FR" sz="4000" dirty="0" smtClean="0">
                <a:latin typeface="Arial Black" pitchFamily="34" charset="0"/>
                <a:cs typeface="Aharoni" pitchFamily="2" charset="-79"/>
              </a:rPr>
            </a:br>
            <a:r>
              <a:rPr lang="fr-FR" sz="4000" i="1" dirty="0" smtClean="0">
                <a:latin typeface="Arial Narrow" pitchFamily="34" charset="0"/>
                <a:cs typeface="Aharoni" pitchFamily="2" charset="-79"/>
              </a:rPr>
              <a:t>La question du choix</a:t>
            </a:r>
            <a:r>
              <a:rPr lang="fr-FR" sz="4000" dirty="0" smtClean="0">
                <a:latin typeface="Arial Black" pitchFamily="34" charset="0"/>
                <a:cs typeface="Aharoni" pitchFamily="2" charset="-79"/>
              </a:rPr>
              <a:t> </a:t>
            </a:r>
            <a:endParaRPr lang="fr-FR" sz="4000" dirty="0">
              <a:latin typeface="Arial Black" pitchFamily="34" charset="0"/>
              <a:cs typeface="Aharoni" pitchFamily="2" charset="-79"/>
            </a:endParaRPr>
          </a:p>
        </p:txBody>
      </p:sp>
      <p:pic>
        <p:nvPicPr>
          <p:cNvPr id="11266" name="Picture 2" descr="http://www.google.fr/url?source=imglanding&amp;ct=img&amp;q=http://ecoloinfo.com/wp-content/uploads/2009/11/choix-de-societe.jpg&amp;sa=X&amp;ei=YoJsVY-jOMGkUuqogdAI&amp;ved=0CAsQ8wc&amp;usg=AFQjCNE8ApIjriYzXl3fyOB8DY_7mF4I_A"/>
          <p:cNvPicPr>
            <a:picLocks noChangeAspect="1" noChangeArrowheads="1"/>
          </p:cNvPicPr>
          <p:nvPr/>
        </p:nvPicPr>
        <p:blipFill>
          <a:blip r:embed="rId2" cstate="print"/>
          <a:srcRect/>
          <a:stretch>
            <a:fillRect/>
          </a:stretch>
        </p:blipFill>
        <p:spPr bwMode="auto">
          <a:xfrm>
            <a:off x="2667000" y="2060848"/>
            <a:ext cx="3810000"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MAGES à transférer dans ordi\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32035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F:\IMAGES à transférer dans ordi\images.jpeg"/>
          <p:cNvPicPr>
            <a:picLocks noChangeAspect="1" noChangeArrowheads="1"/>
          </p:cNvPicPr>
          <p:nvPr/>
        </p:nvPicPr>
        <p:blipFill>
          <a:blip r:embed="rId2" cstate="print"/>
          <a:srcRect/>
          <a:stretch>
            <a:fillRect/>
          </a:stretch>
        </p:blipFill>
        <p:spPr bwMode="auto">
          <a:xfrm>
            <a:off x="18207" y="3170935"/>
            <a:ext cx="3275856" cy="2318864"/>
          </a:xfrm>
          <a:prstGeom prst="rect">
            <a:avLst/>
          </a:prstGeom>
          <a:noFill/>
          <a:scene3d>
            <a:camera prst="orthographicFront">
              <a:rot lat="0" lon="10800000" rev="0"/>
            </a:camera>
            <a:lightRig rig="threePt" dir="t"/>
          </a:scene3d>
        </p:spPr>
      </p:pic>
      <p:sp>
        <p:nvSpPr>
          <p:cNvPr id="5" name="ZoneTexte 4"/>
          <p:cNvSpPr txBox="1">
            <a:spLocks noChangeArrowheads="1"/>
          </p:cNvSpPr>
          <p:nvPr/>
        </p:nvSpPr>
        <p:spPr bwMode="auto">
          <a:xfrm>
            <a:off x="4802407" y="3914868"/>
            <a:ext cx="4032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b="1" dirty="0">
                <a:latin typeface="Aharoni" panose="02010803020104030203" pitchFamily="2" charset="-79"/>
                <a:cs typeface="Aharoni" panose="02010803020104030203" pitchFamily="2" charset="-79"/>
              </a:rPr>
              <a:t>Je </a:t>
            </a:r>
            <a:r>
              <a:rPr lang="fr-FR" altLang="fr-FR" sz="2400" b="1" dirty="0" smtClean="0">
                <a:latin typeface="Aharoni" panose="02010803020104030203" pitchFamily="2" charset="-79"/>
                <a:cs typeface="Aharoni" panose="02010803020104030203" pitchFamily="2" charset="-79"/>
              </a:rPr>
              <a:t>reste chez moi à ne rien faire</a:t>
            </a:r>
            <a:endParaRPr lang="fr-FR" altLang="fr-FR" sz="2400" b="1" dirty="0">
              <a:latin typeface="Aharoni" panose="02010803020104030203" pitchFamily="2" charset="-79"/>
              <a:cs typeface="Aharoni" panose="02010803020104030203" pitchFamily="2" charset="-79"/>
            </a:endParaRPr>
          </a:p>
        </p:txBody>
      </p:sp>
      <p:sp>
        <p:nvSpPr>
          <p:cNvPr id="6" name="ZoneTexte 5"/>
          <p:cNvSpPr txBox="1">
            <a:spLocks noChangeArrowheads="1"/>
          </p:cNvSpPr>
          <p:nvPr/>
        </p:nvSpPr>
        <p:spPr bwMode="auto">
          <a:xfrm>
            <a:off x="395288" y="2238278"/>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b="1" dirty="0" smtClean="0"/>
              <a:t>Révisions             Repos</a:t>
            </a:r>
            <a:endParaRPr lang="fr-FR" altLang="fr-FR" b="1" dirty="0"/>
          </a:p>
        </p:txBody>
      </p:sp>
      <p:sp>
        <p:nvSpPr>
          <p:cNvPr id="7" name="ZoneTexte 6"/>
          <p:cNvSpPr txBox="1">
            <a:spLocks noChangeArrowheads="1"/>
          </p:cNvSpPr>
          <p:nvPr/>
        </p:nvSpPr>
        <p:spPr bwMode="auto">
          <a:xfrm>
            <a:off x="395288" y="556887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b="1" dirty="0" smtClean="0"/>
              <a:t>Révisions               Repos</a:t>
            </a:r>
            <a:endParaRPr lang="fr-FR" altLang="fr-FR" b="1" dirty="0"/>
          </a:p>
        </p:txBody>
      </p:sp>
      <p:sp>
        <p:nvSpPr>
          <p:cNvPr id="8" name="ZoneTexte 7"/>
          <p:cNvSpPr txBox="1">
            <a:spLocks noChangeArrowheads="1"/>
          </p:cNvSpPr>
          <p:nvPr/>
        </p:nvSpPr>
        <p:spPr bwMode="auto">
          <a:xfrm>
            <a:off x="0" y="549275"/>
            <a:ext cx="12588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a:t>raison +</a:t>
            </a:r>
          </a:p>
          <a:p>
            <a:pPr algn="ctr"/>
            <a:r>
              <a:rPr lang="fr-FR" altLang="fr-FR" sz="2000" b="1"/>
              <a:t>raison +</a:t>
            </a:r>
          </a:p>
          <a:p>
            <a:pPr algn="ctr"/>
            <a:r>
              <a:rPr lang="fr-FR" altLang="fr-FR" sz="2000" b="1"/>
              <a:t>raison -</a:t>
            </a:r>
          </a:p>
        </p:txBody>
      </p:sp>
      <p:sp>
        <p:nvSpPr>
          <p:cNvPr id="9" name="ZoneTexte 8"/>
          <p:cNvSpPr txBox="1">
            <a:spLocks noChangeArrowheads="1"/>
          </p:cNvSpPr>
          <p:nvPr/>
        </p:nvSpPr>
        <p:spPr bwMode="auto">
          <a:xfrm>
            <a:off x="1979613" y="3284538"/>
            <a:ext cx="1260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a:t>raison +</a:t>
            </a:r>
          </a:p>
          <a:p>
            <a:pPr algn="ctr"/>
            <a:r>
              <a:rPr lang="fr-FR" altLang="fr-FR" sz="2000" b="1"/>
              <a:t>raison +</a:t>
            </a:r>
          </a:p>
          <a:p>
            <a:pPr algn="ctr"/>
            <a:r>
              <a:rPr lang="fr-FR" altLang="fr-FR" sz="2000" b="1"/>
              <a:t>raison -</a:t>
            </a:r>
          </a:p>
        </p:txBody>
      </p:sp>
      <p:sp>
        <p:nvSpPr>
          <p:cNvPr id="10" name="ZoneTexte 9"/>
          <p:cNvSpPr txBox="1">
            <a:spLocks noChangeArrowheads="1"/>
          </p:cNvSpPr>
          <p:nvPr/>
        </p:nvSpPr>
        <p:spPr bwMode="auto">
          <a:xfrm>
            <a:off x="1979612" y="461667"/>
            <a:ext cx="1260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dirty="0"/>
              <a:t>raison +</a:t>
            </a:r>
          </a:p>
          <a:p>
            <a:pPr algn="ctr"/>
            <a:r>
              <a:rPr lang="fr-FR" altLang="fr-FR" sz="2000" b="1" dirty="0"/>
              <a:t>raison -</a:t>
            </a:r>
          </a:p>
          <a:p>
            <a:pPr algn="ctr"/>
            <a:r>
              <a:rPr lang="fr-FR" altLang="fr-FR" sz="2000" b="1" dirty="0"/>
              <a:t>raison -</a:t>
            </a:r>
          </a:p>
        </p:txBody>
      </p:sp>
      <p:sp>
        <p:nvSpPr>
          <p:cNvPr id="11" name="ZoneTexte 10"/>
          <p:cNvSpPr txBox="1">
            <a:spLocks noChangeArrowheads="1"/>
          </p:cNvSpPr>
          <p:nvPr/>
        </p:nvSpPr>
        <p:spPr bwMode="auto">
          <a:xfrm>
            <a:off x="42527" y="3147600"/>
            <a:ext cx="1258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dirty="0"/>
              <a:t>raison +</a:t>
            </a:r>
          </a:p>
          <a:p>
            <a:pPr algn="ctr"/>
            <a:r>
              <a:rPr lang="fr-FR" altLang="fr-FR" sz="2000" b="1" dirty="0"/>
              <a:t>raison -</a:t>
            </a:r>
          </a:p>
          <a:p>
            <a:pPr algn="ctr"/>
            <a:r>
              <a:rPr lang="fr-FR" altLang="fr-FR" sz="2000" b="1" dirty="0"/>
              <a:t>raison -</a:t>
            </a:r>
          </a:p>
        </p:txBody>
      </p:sp>
      <p:sp>
        <p:nvSpPr>
          <p:cNvPr id="12" name="Flèche droite 11"/>
          <p:cNvSpPr/>
          <p:nvPr/>
        </p:nvSpPr>
        <p:spPr>
          <a:xfrm>
            <a:off x="3348038" y="1484313"/>
            <a:ext cx="863600" cy="2159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lèche droite 13"/>
          <p:cNvSpPr/>
          <p:nvPr/>
        </p:nvSpPr>
        <p:spPr>
          <a:xfrm>
            <a:off x="3486486" y="4083051"/>
            <a:ext cx="863600" cy="2174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ZoneTexte 12"/>
          <p:cNvSpPr txBox="1">
            <a:spLocks noChangeArrowheads="1"/>
          </p:cNvSpPr>
          <p:nvPr/>
        </p:nvSpPr>
        <p:spPr bwMode="auto">
          <a:xfrm>
            <a:off x="395288" y="89831"/>
            <a:ext cx="8675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fr-FR" altLang="fr-FR" sz="2800" b="1" dirty="0">
                <a:latin typeface="Rockwell Condensed" panose="02060603050405020104" pitchFamily="18" charset="0"/>
              </a:rPr>
              <a:t>Modèle de la </a:t>
            </a:r>
            <a:r>
              <a:rPr lang="fr-FR" altLang="fr-FR" sz="2800" b="1" dirty="0" smtClean="0">
                <a:latin typeface="Rockwell Condensed" panose="02060603050405020104" pitchFamily="18" charset="0"/>
              </a:rPr>
              <a:t>balance                                                          </a:t>
            </a:r>
            <a:endParaRPr lang="fr-FR" altLang="fr-FR" sz="2800" b="1" dirty="0">
              <a:latin typeface="Rockwell Condensed" panose="02060603050405020104" pitchFamily="18" charset="0"/>
            </a:endParaRPr>
          </a:p>
        </p:txBody>
      </p:sp>
      <p:sp>
        <p:nvSpPr>
          <p:cNvPr id="15" name="ZoneTexte 14"/>
          <p:cNvSpPr txBox="1">
            <a:spLocks noChangeArrowheads="1"/>
          </p:cNvSpPr>
          <p:nvPr/>
        </p:nvSpPr>
        <p:spPr bwMode="auto">
          <a:xfrm>
            <a:off x="4712871" y="1361430"/>
            <a:ext cx="3311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b="1" dirty="0">
                <a:latin typeface="Aharoni" panose="02010803020104030203" pitchFamily="2" charset="-79"/>
                <a:cs typeface="Aharoni" panose="02010803020104030203" pitchFamily="2" charset="-79"/>
              </a:rPr>
              <a:t>Je </a:t>
            </a:r>
            <a:r>
              <a:rPr lang="fr-FR" altLang="fr-FR" sz="2400" b="1" dirty="0" smtClean="0">
                <a:latin typeface="Aharoni" panose="02010803020104030203" pitchFamily="2" charset="-79"/>
                <a:cs typeface="Aharoni" panose="02010803020104030203" pitchFamily="2" charset="-79"/>
              </a:rPr>
              <a:t>révise le Bac</a:t>
            </a:r>
            <a:endParaRPr lang="fr-FR" altLang="fr-FR"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78430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427" y="4437112"/>
            <a:ext cx="2648505" cy="2061195"/>
          </a:xfrm>
          <a:prstGeom prst="rect">
            <a:avLst/>
          </a:prstGeom>
          <a:ln>
            <a:noFill/>
          </a:ln>
          <a:effectLst>
            <a:softEdge rad="112500"/>
          </a:effectLst>
        </p:spPr>
      </p:pic>
      <p:sp>
        <p:nvSpPr>
          <p:cNvPr id="5" name="Ellipse 4"/>
          <p:cNvSpPr/>
          <p:nvPr/>
        </p:nvSpPr>
        <p:spPr>
          <a:xfrm>
            <a:off x="4808538" y="1125538"/>
            <a:ext cx="2881312" cy="187166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a:solidFill>
                  <a:schemeClr val="tx1"/>
                </a:solidFill>
              </a:rPr>
              <a:t>Volonté </a:t>
            </a:r>
          </a:p>
          <a:p>
            <a:pPr algn="ctr" fontAlgn="auto">
              <a:spcBef>
                <a:spcPts val="0"/>
              </a:spcBef>
              <a:spcAft>
                <a:spcPts val="0"/>
              </a:spcAft>
              <a:defRPr/>
            </a:pPr>
            <a:r>
              <a:rPr lang="fr-FR" b="1">
                <a:solidFill>
                  <a:schemeClr val="tx1"/>
                </a:solidFill>
              </a:rPr>
              <a:t>(capacité de choisir et d’agir volontairement)</a:t>
            </a:r>
          </a:p>
        </p:txBody>
      </p:sp>
      <p:sp>
        <p:nvSpPr>
          <p:cNvPr id="6" name="Ellipse 5"/>
          <p:cNvSpPr/>
          <p:nvPr/>
        </p:nvSpPr>
        <p:spPr>
          <a:xfrm>
            <a:off x="957263" y="1106488"/>
            <a:ext cx="2881312" cy="18732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a:solidFill>
                  <a:schemeClr val="tx1"/>
                </a:solidFill>
              </a:rPr>
              <a:t>Raison</a:t>
            </a:r>
          </a:p>
          <a:p>
            <a:pPr algn="ctr" fontAlgn="auto">
              <a:spcBef>
                <a:spcPts val="0"/>
              </a:spcBef>
              <a:spcAft>
                <a:spcPts val="0"/>
              </a:spcAft>
              <a:defRPr/>
            </a:pPr>
            <a:r>
              <a:rPr lang="fr-FR" b="1">
                <a:solidFill>
                  <a:schemeClr val="tx1"/>
                </a:solidFill>
              </a:rPr>
              <a:t>(capacité d’évaluer une idée ou une action)</a:t>
            </a:r>
          </a:p>
        </p:txBody>
      </p:sp>
      <p:cxnSp>
        <p:nvCxnSpPr>
          <p:cNvPr id="8" name="Connecteur droit avec flèche 7"/>
          <p:cNvCxnSpPr>
            <a:stCxn id="6" idx="6"/>
          </p:cNvCxnSpPr>
          <p:nvPr/>
        </p:nvCxnSpPr>
        <p:spPr>
          <a:xfrm>
            <a:off x="3838575" y="2043113"/>
            <a:ext cx="969963" cy="0"/>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a:spLocks noChangeArrowheads="1"/>
          </p:cNvSpPr>
          <p:nvPr/>
        </p:nvSpPr>
        <p:spPr bwMode="auto">
          <a:xfrm>
            <a:off x="3838575" y="1557338"/>
            <a:ext cx="877888" cy="368300"/>
          </a:xfrm>
          <a:prstGeom prst="rect">
            <a:avLst/>
          </a:prstGeom>
          <a:noFill/>
          <a:ln w="9525">
            <a:noFill/>
            <a:miter lim="800000"/>
            <a:headEnd/>
            <a:tailEnd/>
          </a:ln>
        </p:spPr>
        <p:txBody>
          <a:bodyPr>
            <a:spAutoFit/>
          </a:bodyPr>
          <a:lstStyle/>
          <a:p>
            <a:r>
              <a:rPr lang="fr-FR" b="1" i="1">
                <a:latin typeface="Calibri" pitchFamily="34" charset="0"/>
              </a:rPr>
              <a:t>éclaire</a:t>
            </a:r>
          </a:p>
        </p:txBody>
      </p:sp>
      <p:cxnSp>
        <p:nvCxnSpPr>
          <p:cNvPr id="10" name="Connecteur droit avec flèche 9"/>
          <p:cNvCxnSpPr/>
          <p:nvPr/>
        </p:nvCxnSpPr>
        <p:spPr>
          <a:xfrm flipH="1">
            <a:off x="4745038" y="2720975"/>
            <a:ext cx="282575" cy="582613"/>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2879725" y="3405188"/>
            <a:ext cx="2879725" cy="79216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a:solidFill>
                  <a:schemeClr val="tx1"/>
                </a:solidFill>
              </a:rPr>
              <a:t>Libre-arbitre</a:t>
            </a:r>
          </a:p>
        </p:txBody>
      </p:sp>
      <p:cxnSp>
        <p:nvCxnSpPr>
          <p:cNvPr id="14" name="Connecteur droit avec flèche 13"/>
          <p:cNvCxnSpPr/>
          <p:nvPr/>
        </p:nvCxnSpPr>
        <p:spPr>
          <a:xfrm>
            <a:off x="3695700" y="2690813"/>
            <a:ext cx="360363" cy="612775"/>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323528" y="2676584"/>
            <a:ext cx="813690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smtClean="0">
                <a:solidFill>
                  <a:srgbClr val="C00000"/>
                </a:solidFill>
              </a:rPr>
              <a:t>      </a:t>
            </a:r>
            <a:r>
              <a:rPr lang="fr-FR" altLang="fr-FR" sz="2400" b="1" i="1" dirty="0" smtClean="0">
                <a:solidFill>
                  <a:srgbClr val="C00000"/>
                </a:solidFill>
              </a:rPr>
              <a:t>Objection : </a:t>
            </a:r>
            <a:r>
              <a:rPr lang="fr-FR" altLang="fr-FR" sz="2400" b="1" i="1" dirty="0">
                <a:solidFill>
                  <a:srgbClr val="C00000"/>
                </a:solidFill>
              </a:rPr>
              <a:t>ne sommes-nous pas déterminés à choisir le parti jugé le meilleur ? </a:t>
            </a:r>
            <a:endParaRPr lang="fr-FR" altLang="fr-FR" sz="2400" b="1" i="1" dirty="0" smtClean="0">
              <a:solidFill>
                <a:srgbClr val="C00000"/>
              </a:solidFill>
            </a:endParaRPr>
          </a:p>
          <a:p>
            <a:r>
              <a:rPr lang="fr-FR" altLang="fr-FR" sz="2400" b="1" i="1" dirty="0">
                <a:solidFill>
                  <a:srgbClr val="C00000"/>
                </a:solidFill>
              </a:rPr>
              <a:t>	</a:t>
            </a:r>
            <a:r>
              <a:rPr lang="fr-FR" altLang="fr-FR" sz="2400" b="1" i="1" dirty="0" smtClean="0">
                <a:solidFill>
                  <a:srgbClr val="C00000"/>
                </a:solidFill>
              </a:rPr>
              <a:t>N’est-il pas naturel de choisir ce qu’il y a de mieux ? </a:t>
            </a:r>
            <a:endParaRPr lang="fr-FR" altLang="fr-FR" sz="2400" b="1" i="1" dirty="0">
              <a:solidFill>
                <a:srgbClr val="C00000"/>
              </a:solidFill>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1534" t="3409" b="38352"/>
          <a:stretch/>
        </p:blipFill>
        <p:spPr>
          <a:xfrm>
            <a:off x="0" y="-23083"/>
            <a:ext cx="2477652" cy="2324714"/>
          </a:xfrm>
          <a:prstGeom prst="rect">
            <a:avLst/>
          </a:prstGeom>
          <a:ln>
            <a:noFill/>
          </a:ln>
          <a:effectLst>
            <a:softEdge rad="112500"/>
          </a:effectLst>
        </p:spPr>
      </p:pic>
      <p:sp>
        <p:nvSpPr>
          <p:cNvPr id="4" name="Bulle ronde 3"/>
          <p:cNvSpPr/>
          <p:nvPr/>
        </p:nvSpPr>
        <p:spPr>
          <a:xfrm>
            <a:off x="3347864" y="146678"/>
            <a:ext cx="4896544" cy="2160240"/>
          </a:xfrm>
          <a:prstGeom prst="wedgeEllipseCallout">
            <a:avLst>
              <a:gd name="adj1" fmla="val -81920"/>
              <a:gd name="adj2" fmla="val 23759"/>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smtClean="0">
                <a:solidFill>
                  <a:sysClr val="windowText" lastClr="000000"/>
                </a:solidFill>
                <a:latin typeface="Rockwell Condensed" panose="02060603050405020104" pitchFamily="18" charset="0"/>
              </a:rPr>
              <a:t>Dans ce cas, je choisis librement d’une « liberté éclairée » (mon choix est le résultat d’une réflexion rationnelle)</a:t>
            </a:r>
            <a:endParaRPr lang="fr-FR" sz="2400" dirty="0">
              <a:solidFill>
                <a:sysClr val="windowText" lastClr="000000"/>
              </a:solidFill>
              <a:latin typeface="Rockwell Condensed" panose="02060603050405020104" pitchFamily="18"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11534" t="3409" b="38352"/>
          <a:stretch/>
        </p:blipFill>
        <p:spPr>
          <a:xfrm>
            <a:off x="0" y="4440694"/>
            <a:ext cx="2477652" cy="2324714"/>
          </a:xfrm>
          <a:prstGeom prst="rect">
            <a:avLst/>
          </a:prstGeom>
          <a:ln>
            <a:noFill/>
          </a:ln>
          <a:effectLst>
            <a:softEdge rad="112500"/>
          </a:effectLst>
        </p:spPr>
      </p:pic>
      <p:sp>
        <p:nvSpPr>
          <p:cNvPr id="9" name="Bulle ronde 8"/>
          <p:cNvSpPr/>
          <p:nvPr/>
        </p:nvSpPr>
        <p:spPr>
          <a:xfrm>
            <a:off x="3347864" y="4522931"/>
            <a:ext cx="4896544" cy="2160240"/>
          </a:xfrm>
          <a:prstGeom prst="wedgeEllipseCallout">
            <a:avLst>
              <a:gd name="adj1" fmla="val -81920"/>
              <a:gd name="adj2" fmla="val 23759"/>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smtClean="0">
                <a:solidFill>
                  <a:sysClr val="windowText" lastClr="000000"/>
                </a:solidFill>
                <a:latin typeface="Rockwell Condensed" panose="02060603050405020104" pitchFamily="18" charset="0"/>
              </a:rPr>
              <a:t>Puisque notre volonté est « infinie » (et notre liberté absolue), nous avons la liberté de choisir le pire.</a:t>
            </a:r>
            <a:endParaRPr lang="fr-FR" sz="2400" dirty="0">
              <a:solidFill>
                <a:sysClr val="windowText" lastClr="000000"/>
              </a:solidFill>
              <a:latin typeface="Rockwell Condensed" panose="02060603050405020104" pitchFamily="18" charset="0"/>
            </a:endParaRPr>
          </a:p>
        </p:txBody>
      </p:sp>
    </p:spTree>
    <p:extLst>
      <p:ext uri="{BB962C8B-B14F-4D97-AF65-F5344CB8AC3E}">
        <p14:creationId xmlns:p14="http://schemas.microsoft.com/office/powerpoint/2010/main" val="4267916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3" y="1077218"/>
            <a:ext cx="3397106" cy="465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28964" y="0"/>
            <a:ext cx="5040560" cy="954107"/>
          </a:xfrm>
          <a:prstGeom prst="rect">
            <a:avLst/>
          </a:prstGeom>
          <a:noFill/>
        </p:spPr>
        <p:txBody>
          <a:bodyPr wrap="square" rtlCol="0">
            <a:spAutoFit/>
          </a:bodyPr>
          <a:lstStyle/>
          <a:p>
            <a:pPr algn="ctr"/>
            <a:r>
              <a:rPr lang="fr-FR" sz="2800" dirty="0" smtClean="0">
                <a:latin typeface="Aharoni" panose="02010803020104030203" pitchFamily="2" charset="-79"/>
                <a:cs typeface="Aharoni" panose="02010803020104030203" pitchFamily="2" charset="-79"/>
              </a:rPr>
              <a:t>Exemple : </a:t>
            </a:r>
          </a:p>
          <a:p>
            <a:pPr algn="ctr"/>
            <a:r>
              <a:rPr lang="fr-FR" sz="2800" dirty="0" smtClean="0">
                <a:latin typeface="Aharoni" panose="02010803020104030203" pitchFamily="2" charset="-79"/>
                <a:cs typeface="Aharoni" panose="02010803020104030203" pitchFamily="2" charset="-79"/>
              </a:rPr>
              <a:t>le personnage de Médée </a:t>
            </a:r>
            <a:endParaRPr lang="fr-FR" sz="2800" dirty="0">
              <a:latin typeface="Aharoni" panose="02010803020104030203" pitchFamily="2" charset="-79"/>
              <a:cs typeface="Aharoni" panose="02010803020104030203" pitchFamily="2" charset="-79"/>
            </a:endParaRPr>
          </a:p>
        </p:txBody>
      </p:sp>
      <p:sp>
        <p:nvSpPr>
          <p:cNvPr id="6" name="Bulle ronde 5"/>
          <p:cNvSpPr/>
          <p:nvPr/>
        </p:nvSpPr>
        <p:spPr>
          <a:xfrm>
            <a:off x="4456385" y="188640"/>
            <a:ext cx="4511285" cy="2952328"/>
          </a:xfrm>
          <a:prstGeom prst="wedgeEllipseCallout">
            <a:avLst>
              <a:gd name="adj1" fmla="val -93704"/>
              <a:gd name="adj2" fmla="val 178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dirty="0" smtClean="0">
                <a:solidFill>
                  <a:schemeClr val="tx1"/>
                </a:solidFill>
                <a:latin typeface="Rockwell Condensed" panose="02060603050405020104" pitchFamily="18" charset="0"/>
              </a:rPr>
              <a:t>« Mon désir me suggère une chose, ma raison une autre ; le meilleur parti je le vois et je l’approuve mais je choisis le pire »</a:t>
            </a:r>
            <a:endParaRPr lang="fr-FR" sz="2800" dirty="0">
              <a:solidFill>
                <a:schemeClr val="tx1"/>
              </a:solidFill>
              <a:latin typeface="Rockwell Condensed" panose="02060603050405020104" pitchFamily="18" charset="0"/>
            </a:endParaRPr>
          </a:p>
        </p:txBody>
      </p:sp>
      <p:sp>
        <p:nvSpPr>
          <p:cNvPr id="8" name="Rectangle 7"/>
          <p:cNvSpPr/>
          <p:nvPr/>
        </p:nvSpPr>
        <p:spPr>
          <a:xfrm>
            <a:off x="-94684" y="5736352"/>
            <a:ext cx="4572000" cy="646331"/>
          </a:xfrm>
          <a:prstGeom prst="rect">
            <a:avLst/>
          </a:prstGeom>
        </p:spPr>
        <p:txBody>
          <a:bodyPr>
            <a:spAutoFit/>
          </a:bodyPr>
          <a:lstStyle/>
          <a:p>
            <a:pPr algn="ctr"/>
            <a:r>
              <a:rPr lang="fr-FR" dirty="0">
                <a:solidFill>
                  <a:srgbClr val="000080"/>
                </a:solidFill>
                <a:latin typeface="Calisto MT" panose="02040603050505030304" pitchFamily="18" charset="0"/>
              </a:rPr>
              <a:t>Eugène </a:t>
            </a:r>
            <a:r>
              <a:rPr lang="fr-FR" dirty="0" smtClean="0">
                <a:solidFill>
                  <a:srgbClr val="000080"/>
                </a:solidFill>
                <a:latin typeface="Calisto MT" panose="02040603050505030304" pitchFamily="18" charset="0"/>
              </a:rPr>
              <a:t>Delacroix</a:t>
            </a:r>
          </a:p>
          <a:p>
            <a:pPr algn="ctr"/>
            <a:r>
              <a:rPr lang="fr-FR" i="1" dirty="0" smtClean="0">
                <a:solidFill>
                  <a:srgbClr val="000080"/>
                </a:solidFill>
                <a:latin typeface="Calisto MT" panose="02040603050505030304" pitchFamily="18" charset="0"/>
              </a:rPr>
              <a:t>Médée </a:t>
            </a:r>
            <a:r>
              <a:rPr lang="fr-FR" i="1" dirty="0">
                <a:solidFill>
                  <a:srgbClr val="000080"/>
                </a:solidFill>
                <a:latin typeface="Calisto MT" panose="02040603050505030304" pitchFamily="18" charset="0"/>
              </a:rPr>
              <a:t>égorge ses propres </a:t>
            </a:r>
            <a:r>
              <a:rPr lang="fr-FR" i="1" dirty="0" smtClean="0">
                <a:solidFill>
                  <a:srgbClr val="000080"/>
                </a:solidFill>
                <a:latin typeface="Calisto MT" panose="02040603050505030304" pitchFamily="18" charset="0"/>
              </a:rPr>
              <a:t>fils</a:t>
            </a:r>
            <a:r>
              <a:rPr lang="fr-FR" dirty="0">
                <a:solidFill>
                  <a:srgbClr val="000080"/>
                </a:solidFill>
                <a:latin typeface="Calisto MT" panose="02040603050505030304" pitchFamily="18" charset="0"/>
              </a:rPr>
              <a:t>, 1838</a:t>
            </a:r>
            <a:endParaRPr lang="fr-FR" dirty="0">
              <a:latin typeface="Calisto MT" panose="02040603050505030304" pitchFamily="18" charset="0"/>
            </a:endParaRPr>
          </a:p>
        </p:txBody>
      </p:sp>
      <p:sp>
        <p:nvSpPr>
          <p:cNvPr id="9" name="Rectangle 8"/>
          <p:cNvSpPr/>
          <p:nvPr/>
        </p:nvSpPr>
        <p:spPr>
          <a:xfrm>
            <a:off x="4390909" y="3272492"/>
            <a:ext cx="4572000" cy="400110"/>
          </a:xfrm>
          <a:prstGeom prst="rect">
            <a:avLst/>
          </a:prstGeom>
        </p:spPr>
        <p:txBody>
          <a:bodyPr>
            <a:spAutoFit/>
          </a:bodyPr>
          <a:lstStyle/>
          <a:p>
            <a:pPr algn="r"/>
            <a:r>
              <a:rPr lang="fr-FR" sz="2000" b="1" dirty="0">
                <a:latin typeface="Calisto MT" panose="02040603050505030304" pitchFamily="18" charset="0"/>
              </a:rPr>
              <a:t>Ovide, </a:t>
            </a:r>
            <a:r>
              <a:rPr lang="fr-FR" sz="2000" b="1" i="1" dirty="0" smtClean="0">
                <a:latin typeface="Calisto MT" panose="02040603050505030304" pitchFamily="18" charset="0"/>
              </a:rPr>
              <a:t>Métamorphoses</a:t>
            </a:r>
            <a:r>
              <a:rPr lang="fr-FR" sz="2000" b="1" dirty="0" smtClean="0">
                <a:latin typeface="Calisto MT" panose="02040603050505030304" pitchFamily="18" charset="0"/>
              </a:rPr>
              <a:t>, VII</a:t>
            </a:r>
            <a:endParaRPr lang="fr-FR" sz="2000" dirty="0">
              <a:latin typeface="Calisto MT" panose="02040603050505030304" pitchFamily="18" charset="0"/>
            </a:endParaRPr>
          </a:p>
        </p:txBody>
      </p:sp>
      <p:sp>
        <p:nvSpPr>
          <p:cNvPr id="11" name="Rectangle 10"/>
          <p:cNvSpPr/>
          <p:nvPr/>
        </p:nvSpPr>
        <p:spPr>
          <a:xfrm>
            <a:off x="4372324" y="3933049"/>
            <a:ext cx="4572000" cy="2677656"/>
          </a:xfrm>
          <a:prstGeom prst="rect">
            <a:avLst/>
          </a:prstGeom>
        </p:spPr>
        <p:txBody>
          <a:bodyPr>
            <a:spAutoFit/>
          </a:bodyPr>
          <a:lstStyle/>
          <a:p>
            <a:pPr algn="just"/>
            <a:r>
              <a:rPr lang="fr-FR" sz="2400" dirty="0">
                <a:latin typeface="Cordia New" panose="020B0304020202020204" pitchFamily="34" charset="-34"/>
                <a:cs typeface="Cordia New" panose="020B0304020202020204" pitchFamily="34" charset="-34"/>
              </a:rPr>
              <a:t>Cette phrase est prononcée par Médée qui éprouve une passion brûlante pour Jason, en dépit de la raison qui la pousse à lutter contre ses sentiments. C’est cette même passion dévastatrice qui conduira Médée à tuer ses propres enfants, par vengeance et pour punir Jason.</a:t>
            </a:r>
            <a:endParaRPr lang="fr-FR" sz="2400"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4022550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 descr="bd00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963" y="874713"/>
            <a:ext cx="1554162"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a:spLocks noChangeArrowheads="1"/>
          </p:cNvSpPr>
          <p:nvPr/>
        </p:nvSpPr>
        <p:spPr bwMode="auto">
          <a:xfrm>
            <a:off x="234157" y="258852"/>
            <a:ext cx="8675687" cy="830997"/>
          </a:xfrm>
          <a:prstGeom prst="rect">
            <a:avLst/>
          </a:prstGeom>
          <a:noFill/>
          <a:ln w="9525">
            <a:noFill/>
            <a:miter lim="800000"/>
            <a:headEnd/>
            <a:tailEnd/>
          </a:ln>
        </p:spPr>
        <p:txBody>
          <a:bodyPr>
            <a:spAutoFit/>
          </a:bodyPr>
          <a:lstStyle/>
          <a:p>
            <a:r>
              <a:rPr lang="fr-FR" sz="2400" b="1" dirty="0">
                <a:latin typeface="Rockwell Condensed" panose="02060603050405020104" pitchFamily="18" charset="0"/>
              </a:rPr>
              <a:t>• </a:t>
            </a:r>
            <a:r>
              <a:rPr lang="fr-FR" sz="2400" b="1" dirty="0" smtClean="0">
                <a:latin typeface="Rockwell Condensed" panose="02060603050405020104" pitchFamily="18" charset="0"/>
              </a:rPr>
              <a:t>2</a:t>
            </a:r>
            <a:r>
              <a:rPr lang="fr-FR" sz="2400" b="1" baseline="30000" dirty="0" smtClean="0">
                <a:latin typeface="Rockwell Condensed" panose="02060603050405020104" pitchFamily="18" charset="0"/>
              </a:rPr>
              <a:t>ième</a:t>
            </a:r>
            <a:r>
              <a:rPr lang="fr-FR" sz="2400" b="1" dirty="0" smtClean="0">
                <a:latin typeface="Rockwell Condensed" panose="02060603050405020104" pitchFamily="18" charset="0"/>
              </a:rPr>
              <a:t> </a:t>
            </a:r>
            <a:r>
              <a:rPr lang="fr-FR" sz="2400" b="1" dirty="0">
                <a:latin typeface="Rockwell Condensed" panose="02060603050405020104" pitchFamily="18" charset="0"/>
              </a:rPr>
              <a:t>expérience </a:t>
            </a:r>
            <a:r>
              <a:rPr lang="fr-FR" sz="2400" b="1" dirty="0" smtClean="0">
                <a:latin typeface="Rockwell Condensed" panose="02060603050405020104" pitchFamily="18" charset="0"/>
              </a:rPr>
              <a:t>: les situations d’« indifférence ».</a:t>
            </a:r>
          </a:p>
          <a:p>
            <a:r>
              <a:rPr lang="fr-FR" sz="2400" b="1" dirty="0" smtClean="0">
                <a:solidFill>
                  <a:srgbClr val="0070C0"/>
                </a:solidFill>
                <a:latin typeface="Rockwell Condensed" panose="02060603050405020104" pitchFamily="18" charset="0"/>
              </a:rPr>
              <a:t>L’exemple de « l’âne de Buridan »</a:t>
            </a:r>
            <a:r>
              <a:rPr lang="fr-FR" sz="2400" b="1" dirty="0" smtClean="0">
                <a:solidFill>
                  <a:srgbClr val="0070C0"/>
                </a:solidFill>
                <a:latin typeface="Rockwell Condensed" panose="02060603050405020104" pitchFamily="18" charset="0"/>
              </a:rPr>
              <a:t> </a:t>
            </a:r>
            <a:endParaRPr lang="fr-FR" sz="2400" b="1" dirty="0">
              <a:solidFill>
                <a:srgbClr val="0070C0"/>
              </a:solidFill>
              <a:latin typeface="Rockwell Condensed" panose="02060603050405020104" pitchFamily="18"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404" y="1142391"/>
            <a:ext cx="2207192" cy="3826463"/>
          </a:xfrm>
          <a:prstGeom prst="rect">
            <a:avLst/>
          </a:prstGeom>
        </p:spPr>
      </p:pic>
      <p:sp>
        <p:nvSpPr>
          <p:cNvPr id="10" name="Oval 10"/>
          <p:cNvSpPr>
            <a:spLocks noChangeArrowheads="1"/>
          </p:cNvSpPr>
          <p:nvPr/>
        </p:nvSpPr>
        <p:spPr bwMode="auto">
          <a:xfrm>
            <a:off x="5254625" y="1690688"/>
            <a:ext cx="73025" cy="71437"/>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fr-FR"/>
          </a:p>
        </p:txBody>
      </p:sp>
      <p:sp>
        <p:nvSpPr>
          <p:cNvPr id="11" name="Oval 11"/>
          <p:cNvSpPr>
            <a:spLocks noChangeArrowheads="1"/>
          </p:cNvSpPr>
          <p:nvPr/>
        </p:nvSpPr>
        <p:spPr bwMode="auto">
          <a:xfrm>
            <a:off x="5437188" y="1544638"/>
            <a:ext cx="142875" cy="142875"/>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fr-FR"/>
          </a:p>
        </p:txBody>
      </p:sp>
      <p:sp>
        <p:nvSpPr>
          <p:cNvPr id="12" name="Oval 12"/>
          <p:cNvSpPr>
            <a:spLocks noChangeArrowheads="1"/>
          </p:cNvSpPr>
          <p:nvPr/>
        </p:nvSpPr>
        <p:spPr bwMode="auto">
          <a:xfrm>
            <a:off x="5699125" y="1376363"/>
            <a:ext cx="215900" cy="215900"/>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fr-FR"/>
          </a:p>
        </p:txBody>
      </p:sp>
      <p:pic>
        <p:nvPicPr>
          <p:cNvPr id="18" name="Image 17" descr="seau d'eau.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360109"/>
            <a:ext cx="3215772" cy="213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èche vers le bas 13"/>
          <p:cNvSpPr/>
          <p:nvPr/>
        </p:nvSpPr>
        <p:spPr>
          <a:xfrm rot="2531971">
            <a:off x="2558669" y="2785832"/>
            <a:ext cx="865188" cy="1414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3" name="Image 2"/>
          <p:cNvPicPr>
            <a:picLocks noChangeAspect="1"/>
          </p:cNvPicPr>
          <p:nvPr/>
        </p:nvPicPr>
        <p:blipFill>
          <a:blip r:embed="rId6"/>
          <a:stretch>
            <a:fillRect/>
          </a:stretch>
        </p:blipFill>
        <p:spPr>
          <a:xfrm>
            <a:off x="5954618" y="4360109"/>
            <a:ext cx="2671150" cy="2143125"/>
          </a:xfrm>
          <a:prstGeom prst="rect">
            <a:avLst/>
          </a:prstGeom>
        </p:spPr>
      </p:pic>
      <p:sp>
        <p:nvSpPr>
          <p:cNvPr id="15" name="Flèche vers le bas 14"/>
          <p:cNvSpPr/>
          <p:nvPr/>
        </p:nvSpPr>
        <p:spPr>
          <a:xfrm rot="19000575">
            <a:off x="5875655" y="2782313"/>
            <a:ext cx="863600" cy="1412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Tree>
    <p:extLst>
      <p:ext uri="{BB962C8B-B14F-4D97-AF65-F5344CB8AC3E}">
        <p14:creationId xmlns:p14="http://schemas.microsoft.com/office/powerpoint/2010/main" val="1175590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51520" y="116632"/>
            <a:ext cx="8568952" cy="72008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II.</a:t>
            </a:r>
            <a:r>
              <a:rPr kumimoji="0" lang="fr-FR" sz="3200" b="0" i="0" u="none" strike="noStrike" kern="1200" cap="none" spc="0" normalizeH="0" noProof="0" dirty="0" smtClean="0">
                <a:ln>
                  <a:noFill/>
                </a:ln>
                <a:solidFill>
                  <a:schemeClr val="tx1"/>
                </a:solidFill>
                <a:effectLst/>
                <a:uLnTx/>
                <a:uFillTx/>
                <a:latin typeface="Rockwell Extra Bold" panose="02060903040505020403" pitchFamily="18" charset="0"/>
                <a:ea typeface="+mj-ea"/>
                <a:cs typeface="+mj-cs"/>
              </a:rPr>
              <a:t> </a:t>
            </a: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Le déterminisme </a:t>
            </a:r>
            <a:endParaRPr kumimoji="0" lang="fr-FR" sz="3200" b="0" i="0" u="none" strike="noStrike" kern="1200" cap="none" spc="0" normalizeH="0" baseline="0" noProof="0" dirty="0">
              <a:ln>
                <a:noFill/>
              </a:ln>
              <a:solidFill>
                <a:schemeClr val="tx1"/>
              </a:solidFill>
              <a:effectLst/>
              <a:uLnTx/>
              <a:uFillTx/>
              <a:latin typeface="Rockwell Extra Bold" panose="02060903040505020403" pitchFamily="18" charset="0"/>
              <a:ea typeface="+mj-ea"/>
              <a:cs typeface="+mj-cs"/>
            </a:endParaRPr>
          </a:p>
        </p:txBody>
      </p:sp>
      <p:sp>
        <p:nvSpPr>
          <p:cNvPr id="5" name="Rectangle 4"/>
          <p:cNvSpPr/>
          <p:nvPr/>
        </p:nvSpPr>
        <p:spPr>
          <a:xfrm>
            <a:off x="251520" y="893911"/>
            <a:ext cx="8571349" cy="830997"/>
          </a:xfrm>
          <a:prstGeom prst="rect">
            <a:avLst/>
          </a:prstGeom>
        </p:spPr>
        <p:txBody>
          <a:bodyPr wrap="square">
            <a:spAutoFit/>
          </a:bodyPr>
          <a:lstStyle/>
          <a:p>
            <a:pPr algn="just"/>
            <a:r>
              <a:rPr lang="fr-FR" sz="2400" dirty="0" smtClean="0">
                <a:latin typeface="Arial Narrow" panose="020B0606020202030204" pitchFamily="34" charset="0"/>
              </a:rPr>
              <a:t>=</a:t>
            </a:r>
            <a:r>
              <a:rPr lang="fr-FR" sz="2400" dirty="0" smtClean="0">
                <a:latin typeface="Calibri" panose="020F0502020204030204" pitchFamily="34" charset="0"/>
              </a:rPr>
              <a:t>˃ i</a:t>
            </a:r>
            <a:r>
              <a:rPr lang="fr-FR" sz="2400" dirty="0" smtClean="0">
                <a:latin typeface="Arial Narrow" panose="020B0606020202030204" pitchFamily="34" charset="0"/>
              </a:rPr>
              <a:t>dée que </a:t>
            </a:r>
            <a:r>
              <a:rPr lang="fr-FR" sz="2400" b="1" i="1" dirty="0" smtClean="0">
                <a:latin typeface="Arial Narrow" panose="020B0606020202030204" pitchFamily="34" charset="0"/>
              </a:rPr>
              <a:t>nos </a:t>
            </a:r>
            <a:r>
              <a:rPr lang="fr-FR" sz="2400" b="1" i="1" dirty="0">
                <a:latin typeface="Arial Narrow" panose="020B0606020202030204" pitchFamily="34" charset="0"/>
              </a:rPr>
              <a:t>choix sont déterminés par des circonstances dont nous ne sommes pas </a:t>
            </a:r>
            <a:r>
              <a:rPr lang="fr-FR" sz="2400" b="1" i="1" dirty="0" smtClean="0">
                <a:latin typeface="Arial Narrow" panose="020B0606020202030204" pitchFamily="34" charset="0"/>
              </a:rPr>
              <a:t>maîtres</a:t>
            </a:r>
          </a:p>
        </p:txBody>
      </p:sp>
      <p:sp>
        <p:nvSpPr>
          <p:cNvPr id="6" name="ZoneTexte 5"/>
          <p:cNvSpPr txBox="1">
            <a:spLocks noChangeArrowheads="1"/>
          </p:cNvSpPr>
          <p:nvPr/>
        </p:nvSpPr>
        <p:spPr bwMode="auto">
          <a:xfrm>
            <a:off x="251520" y="3236219"/>
            <a:ext cx="8640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sz="2000" b="1" dirty="0" smtClean="0">
                <a:latin typeface="Aharoni" panose="02010803020104030203" pitchFamily="2" charset="-79"/>
                <a:cs typeface="Aharoni" panose="02010803020104030203" pitchFamily="2" charset="-79"/>
              </a:rPr>
              <a:t>• </a:t>
            </a:r>
            <a:r>
              <a:rPr lang="fr-FR" altLang="fr-FR" sz="2000" b="1" dirty="0">
                <a:latin typeface="Aharoni" panose="02010803020104030203" pitchFamily="2" charset="-79"/>
                <a:cs typeface="Aharoni" panose="02010803020104030203" pitchFamily="2" charset="-79"/>
              </a:rPr>
              <a:t>le monde </a:t>
            </a:r>
            <a:r>
              <a:rPr lang="fr-FR" altLang="fr-FR" sz="2000" b="1" dirty="0" smtClean="0">
                <a:latin typeface="Aharoni" panose="02010803020104030203" pitchFamily="2" charset="-79"/>
                <a:cs typeface="Aharoni" panose="02010803020104030203" pitchFamily="2" charset="-79"/>
              </a:rPr>
              <a:t>physique</a:t>
            </a:r>
            <a:endParaRPr lang="fr-FR" altLang="fr-FR" sz="2000" b="1" dirty="0">
              <a:latin typeface="Aharoni" panose="02010803020104030203" pitchFamily="2" charset="-79"/>
              <a:cs typeface="Aharoni" panose="02010803020104030203" pitchFamily="2" charset="-79"/>
            </a:endParaRPr>
          </a:p>
        </p:txBody>
      </p:sp>
      <p:sp>
        <p:nvSpPr>
          <p:cNvPr id="7" name="Rectangle 6"/>
          <p:cNvSpPr/>
          <p:nvPr/>
        </p:nvSpPr>
        <p:spPr>
          <a:xfrm>
            <a:off x="251520" y="1805633"/>
            <a:ext cx="3988656" cy="461665"/>
          </a:xfrm>
          <a:prstGeom prst="rect">
            <a:avLst/>
          </a:prstGeom>
        </p:spPr>
        <p:txBody>
          <a:bodyPr wrap="none">
            <a:spAutoFit/>
          </a:bodyPr>
          <a:lstStyle/>
          <a:p>
            <a:r>
              <a:rPr lang="fr-FR" altLang="fr-FR" sz="2400" b="1" dirty="0">
                <a:latin typeface="Rockwell Condensed" panose="02060603050405020104" pitchFamily="18" charset="0"/>
              </a:rPr>
              <a:t>a- le déterminisme en général</a:t>
            </a:r>
            <a:endParaRPr lang="fr-FR" altLang="fr-FR" sz="2400" b="1" dirty="0">
              <a:latin typeface="Rockwell Condensed" panose="02060603050405020104" pitchFamily="18" charset="0"/>
            </a:endParaRPr>
          </a:p>
        </p:txBody>
      </p:sp>
      <p:sp>
        <p:nvSpPr>
          <p:cNvPr id="8" name="Rectangle 7"/>
          <p:cNvSpPr/>
          <p:nvPr/>
        </p:nvSpPr>
        <p:spPr>
          <a:xfrm>
            <a:off x="251520" y="3641991"/>
            <a:ext cx="3737298" cy="3108543"/>
          </a:xfrm>
          <a:prstGeom prst="rect">
            <a:avLst/>
          </a:prstGeom>
        </p:spPr>
        <p:txBody>
          <a:bodyPr wrap="square">
            <a:spAutoFit/>
          </a:bodyPr>
          <a:lstStyle/>
          <a:p>
            <a:pPr algn="just"/>
            <a:r>
              <a:rPr lang="fr-FR" altLang="fr-FR" sz="2800" dirty="0">
                <a:latin typeface="Cordia New" panose="020B0304020202020204" pitchFamily="34" charset="-34"/>
                <a:cs typeface="Cordia New" panose="020B0304020202020204" pitchFamily="34" charset="-34"/>
              </a:rPr>
              <a:t>→ Il n’y aurait </a:t>
            </a:r>
            <a:r>
              <a:rPr lang="fr-FR" altLang="fr-FR" sz="2800" b="1" dirty="0">
                <a:latin typeface="Cordia New" panose="020B0304020202020204" pitchFamily="34" charset="-34"/>
                <a:cs typeface="Cordia New" panose="020B0304020202020204" pitchFamily="34" charset="-34"/>
              </a:rPr>
              <a:t>pas de contingence dans le monde physique :</a:t>
            </a:r>
          </a:p>
          <a:p>
            <a:pPr algn="just"/>
            <a:r>
              <a:rPr lang="fr-FR" altLang="fr-FR" sz="2800" b="1" dirty="0">
                <a:latin typeface="Cordia New" panose="020B0304020202020204" pitchFamily="34" charset="-34"/>
                <a:cs typeface="Cordia New" panose="020B0304020202020204" pitchFamily="34" charset="-34"/>
              </a:rPr>
              <a:t>   tout ce qui arrive serait le résultat d’un enchaînement nécessaire de causes et d’effets. </a:t>
            </a:r>
          </a:p>
          <a:p>
            <a:pPr algn="just"/>
            <a:r>
              <a:rPr lang="fr-FR" altLang="fr-FR" sz="2800" dirty="0">
                <a:latin typeface="Cordia New" panose="020B0304020202020204" pitchFamily="34" charset="-34"/>
                <a:cs typeface="Cordia New" panose="020B0304020202020204" pitchFamily="34" charset="-34"/>
              </a:rPr>
              <a:t>   (thèse de Simon Laplace)</a:t>
            </a:r>
            <a:endParaRPr lang="fr-FR" altLang="fr-FR" sz="2800" b="1" dirty="0">
              <a:latin typeface="Cordia New" panose="020B0304020202020204" pitchFamily="34" charset="-34"/>
              <a:cs typeface="Cordia New" panose="020B0304020202020204" pitchFamily="34" charset="-34"/>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892" y="3405813"/>
            <a:ext cx="4400748" cy="3448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29444" y="2355677"/>
            <a:ext cx="7885112" cy="7921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Principe du déterminisme : si un ensemble de conditions C sont présentes (les causes), alors un événement E se produit</a:t>
            </a:r>
            <a:r>
              <a:rPr lang="fr-FR" b="1">
                <a:solidFill>
                  <a:schemeClr val="tx1"/>
                </a:solidFill>
              </a:rPr>
              <a:t> (l’effet)</a:t>
            </a:r>
            <a:endParaRPr lang="fr-FR" b="1" dirty="0">
              <a:solidFill>
                <a:schemeClr val="tx1"/>
              </a:solidFill>
            </a:endParaRPr>
          </a:p>
        </p:txBody>
      </p:sp>
    </p:spTree>
    <p:extLst>
      <p:ext uri="{BB962C8B-B14F-4D97-AF65-F5344CB8AC3E}">
        <p14:creationId xmlns:p14="http://schemas.microsoft.com/office/powerpoint/2010/main" val="2887224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836704" y="836712"/>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dirty="0" smtClean="0">
                <a:latin typeface="Aharoni" panose="02010803020104030203" pitchFamily="2" charset="-79"/>
                <a:cs typeface="Aharoni" panose="02010803020104030203" pitchFamily="2" charset="-79"/>
              </a:rPr>
              <a:t>• </a:t>
            </a:r>
            <a:r>
              <a:rPr lang="fr-FR" altLang="fr-FR" sz="2000" b="1" dirty="0">
                <a:latin typeface="Aharoni" panose="02010803020104030203" pitchFamily="2" charset="-79"/>
                <a:cs typeface="Aharoni" panose="02010803020104030203" pitchFamily="2" charset="-79"/>
              </a:rPr>
              <a:t>déterminisme naturel, notamment biologique </a:t>
            </a:r>
          </a:p>
          <a:p>
            <a:r>
              <a:rPr lang="fr-FR" altLang="fr-FR" sz="2000" b="1" dirty="0">
                <a:latin typeface="Aharoni" panose="02010803020104030203" pitchFamily="2" charset="-79"/>
                <a:cs typeface="Aharoni" panose="02010803020104030203" pitchFamily="2" charset="-79"/>
              </a:rPr>
              <a:t>  des lois biologiques communes aux organismes. </a:t>
            </a:r>
          </a:p>
          <a:p>
            <a:endParaRPr lang="fr-FR" altLang="fr-FR" sz="2000" b="1" dirty="0">
              <a:latin typeface="Aharoni" panose="02010803020104030203" pitchFamily="2" charset="-79"/>
              <a:cs typeface="Aharoni" panose="02010803020104030203" pitchFamily="2" charset="-79"/>
            </a:endParaRPr>
          </a:p>
          <a:p>
            <a:endParaRPr lang="fr-FR" altLang="fr-FR" sz="2000" b="1" dirty="0">
              <a:latin typeface="Aharoni" panose="02010803020104030203" pitchFamily="2" charset="-79"/>
              <a:cs typeface="Aharoni" panose="02010803020104030203" pitchFamily="2" charset="-79"/>
            </a:endParaRPr>
          </a:p>
          <a:p>
            <a:endParaRPr lang="fr-FR" altLang="fr-FR" sz="2000" b="1" dirty="0">
              <a:latin typeface="Aharoni" panose="02010803020104030203" pitchFamily="2" charset="-79"/>
              <a:cs typeface="Aharoni" panose="02010803020104030203" pitchFamily="2" charset="-79"/>
            </a:endParaRPr>
          </a:p>
          <a:p>
            <a:endParaRPr lang="fr-FR" altLang="fr-FR" sz="2000" b="1" dirty="0">
              <a:latin typeface="Aharoni" panose="02010803020104030203" pitchFamily="2" charset="-79"/>
              <a:cs typeface="Aharoni" panose="02010803020104030203" pitchFamily="2" charset="-79"/>
            </a:endParaRPr>
          </a:p>
          <a:p>
            <a:endParaRPr lang="fr-FR" altLang="fr-FR" sz="2000" b="1" dirty="0">
              <a:latin typeface="Aharoni" panose="02010803020104030203" pitchFamily="2" charset="-79"/>
              <a:cs typeface="Aharoni" panose="02010803020104030203" pitchFamily="2" charset="-79"/>
            </a:endParaRPr>
          </a:p>
          <a:p>
            <a:endParaRPr lang="fr-FR" altLang="fr-FR" sz="2000" b="1" dirty="0">
              <a:latin typeface="Aharoni" panose="02010803020104030203" pitchFamily="2" charset="-79"/>
              <a:cs typeface="Aharoni" panose="02010803020104030203" pitchFamily="2" charset="-79"/>
            </a:endParaRPr>
          </a:p>
          <a:p>
            <a:endParaRPr lang="fr-FR" altLang="fr-FR" sz="2000" b="1" dirty="0">
              <a:latin typeface="Aharoni" panose="02010803020104030203" pitchFamily="2" charset="-79"/>
              <a:cs typeface="Aharoni" panose="02010803020104030203" pitchFamily="2" charset="-79"/>
            </a:endParaRPr>
          </a:p>
          <a:p>
            <a:endParaRPr lang="fr-FR" altLang="fr-FR" sz="2000" b="1" dirty="0">
              <a:latin typeface="Aharoni" panose="02010803020104030203" pitchFamily="2" charset="-79"/>
              <a:cs typeface="Aharoni" panose="02010803020104030203" pitchFamily="2" charset="-79"/>
            </a:endParaRPr>
          </a:p>
        </p:txBody>
      </p:sp>
      <p:sp>
        <p:nvSpPr>
          <p:cNvPr id="3" name="Rectangle 2"/>
          <p:cNvSpPr/>
          <p:nvPr/>
        </p:nvSpPr>
        <p:spPr>
          <a:xfrm>
            <a:off x="248830" y="188640"/>
            <a:ext cx="5159874" cy="461665"/>
          </a:xfrm>
          <a:prstGeom prst="rect">
            <a:avLst/>
          </a:prstGeom>
        </p:spPr>
        <p:txBody>
          <a:bodyPr wrap="none">
            <a:spAutoFit/>
          </a:bodyPr>
          <a:lstStyle/>
          <a:p>
            <a:r>
              <a:rPr lang="fr-FR" altLang="fr-FR" sz="2400" b="1" dirty="0" smtClean="0">
                <a:latin typeface="Rockwell Condensed" panose="02060603050405020104" pitchFamily="18" charset="0"/>
              </a:rPr>
              <a:t>b- </a:t>
            </a:r>
            <a:r>
              <a:rPr lang="fr-FR" altLang="fr-FR" sz="2400" b="1" dirty="0">
                <a:latin typeface="Rockwell Condensed" panose="02060603050405020104" pitchFamily="18" charset="0"/>
              </a:rPr>
              <a:t>le déterminisme </a:t>
            </a:r>
            <a:r>
              <a:rPr lang="fr-FR" altLang="fr-FR" sz="2400" b="1" dirty="0" smtClean="0">
                <a:latin typeface="Rockwell Condensed" panose="02060603050405020104" pitchFamily="18" charset="0"/>
              </a:rPr>
              <a:t>appliqué à l’homme</a:t>
            </a:r>
            <a:endParaRPr lang="fr-FR" altLang="fr-FR" sz="2400" b="1" dirty="0">
              <a:latin typeface="Rockwell Condensed" panose="02060603050405020104" pitchFamily="18" charset="0"/>
            </a:endParaRP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363" y="2800980"/>
            <a:ext cx="99853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704" y="2800980"/>
            <a:ext cx="10414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1900" y="2800980"/>
            <a:ext cx="10398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6">
            <a:extLst>
              <a:ext uri="{28A0092B-C50C-407E-A947-70E740481C1C}">
                <a14:useLocalDpi xmlns:a14="http://schemas.microsoft.com/office/drawing/2010/main" val="0"/>
              </a:ext>
            </a:extLst>
          </a:blip>
          <a:srcRect l="70016" t="10640" r="5489" b="13307"/>
          <a:stretch>
            <a:fillRect/>
          </a:stretch>
        </p:blipFill>
        <p:spPr bwMode="auto">
          <a:xfrm>
            <a:off x="7818702" y="2800980"/>
            <a:ext cx="108902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p:cNvPicPr>
            <a:picLocks noChangeAspect="1" noChangeArrowheads="1"/>
          </p:cNvPicPr>
          <p:nvPr/>
        </p:nvPicPr>
        <p:blipFill>
          <a:blip r:embed="rId7">
            <a:extLst>
              <a:ext uri="{28A0092B-C50C-407E-A947-70E740481C1C}">
                <a14:useLocalDpi xmlns:a14="http://schemas.microsoft.com/office/drawing/2010/main" val="0"/>
              </a:ext>
            </a:extLst>
          </a:blip>
          <a:srcRect l="68681" t="17809" r="12637" b="20476"/>
          <a:stretch>
            <a:fillRect/>
          </a:stretch>
        </p:blipFill>
        <p:spPr bwMode="auto">
          <a:xfrm>
            <a:off x="4652698" y="2800980"/>
            <a:ext cx="119221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p:cNvPicPr>
            <a:picLocks noChangeAspect="1" noChangeArrowheads="1"/>
          </p:cNvPicPr>
          <p:nvPr/>
        </p:nvPicPr>
        <p:blipFill>
          <a:blip r:embed="rId8">
            <a:extLst>
              <a:ext uri="{28A0092B-C50C-407E-A947-70E740481C1C}">
                <a14:useLocalDpi xmlns:a14="http://schemas.microsoft.com/office/drawing/2010/main" val="0"/>
              </a:ext>
            </a:extLst>
          </a:blip>
          <a:srcRect l="80093" t="20667" r="4858" b="18001"/>
          <a:stretch>
            <a:fillRect/>
          </a:stretch>
        </p:blipFill>
        <p:spPr bwMode="auto">
          <a:xfrm>
            <a:off x="3096684" y="2803337"/>
            <a:ext cx="108902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48830" y="1922949"/>
            <a:ext cx="8450534" cy="461665"/>
          </a:xfrm>
          <a:prstGeom prst="rect">
            <a:avLst/>
          </a:prstGeom>
          <a:noFill/>
        </p:spPr>
        <p:txBody>
          <a:bodyPr wrap="square" rtlCol="0">
            <a:spAutoFit/>
          </a:bodyPr>
          <a:lstStyle/>
          <a:p>
            <a:r>
              <a:rPr lang="fr-FR" sz="2400" i="1" u="sng" dirty="0" smtClean="0">
                <a:latin typeface="Arial Narrow" panose="020B0606020202030204" pitchFamily="34" charset="0"/>
              </a:rPr>
              <a:t>Exemple</a:t>
            </a:r>
            <a:r>
              <a:rPr lang="fr-FR" sz="2400" i="1" dirty="0" smtClean="0">
                <a:latin typeface="Arial Narrow" panose="020B0606020202030204" pitchFamily="34" charset="0"/>
              </a:rPr>
              <a:t> </a:t>
            </a:r>
            <a:r>
              <a:rPr lang="fr-FR" sz="2400" dirty="0" smtClean="0">
                <a:latin typeface="Arial Narrow" panose="020B0606020202030204" pitchFamily="34" charset="0"/>
              </a:rPr>
              <a:t>: le vieillissement </a:t>
            </a:r>
            <a:endParaRPr lang="fr-FR" sz="2400" dirty="0">
              <a:latin typeface="Arial Narrow" panose="020B0606020202030204" pitchFamily="34" charset="0"/>
            </a:endParaRPr>
          </a:p>
        </p:txBody>
      </p:sp>
      <p:sp>
        <p:nvSpPr>
          <p:cNvPr id="11" name="ZoneTexte 10"/>
          <p:cNvSpPr txBox="1"/>
          <p:nvPr/>
        </p:nvSpPr>
        <p:spPr>
          <a:xfrm>
            <a:off x="4474097" y="4494744"/>
            <a:ext cx="4610216" cy="646331"/>
          </a:xfrm>
          <a:prstGeom prst="rect">
            <a:avLst/>
          </a:prstGeom>
          <a:noFill/>
        </p:spPr>
        <p:txBody>
          <a:bodyPr wrap="square" rtlCol="0">
            <a:spAutoFit/>
          </a:bodyPr>
          <a:lstStyle/>
          <a:p>
            <a:pPr algn="r"/>
            <a:r>
              <a:rPr lang="fr-FR" dirty="0" smtClean="0"/>
              <a:t>Certains des autoportraits photographiques de l’artiste </a:t>
            </a:r>
            <a:r>
              <a:rPr lang="fr-FR" b="1" dirty="0" smtClean="0"/>
              <a:t>Roman </a:t>
            </a:r>
            <a:r>
              <a:rPr lang="fr-FR" b="1" dirty="0" err="1" smtClean="0"/>
              <a:t>Opałka</a:t>
            </a:r>
            <a:r>
              <a:rPr lang="fr-FR" b="1" dirty="0"/>
              <a:t> </a:t>
            </a:r>
            <a:r>
              <a:rPr lang="fr-FR" dirty="0" smtClean="0"/>
              <a:t>(1931-2011) </a:t>
            </a:r>
            <a:endParaRPr lang="fr-FR" dirty="0"/>
          </a:p>
        </p:txBody>
      </p:sp>
    </p:spTree>
    <p:extLst>
      <p:ext uri="{BB962C8B-B14F-4D97-AF65-F5344CB8AC3E}">
        <p14:creationId xmlns:p14="http://schemas.microsoft.com/office/powerpoint/2010/main" val="1721781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830" y="188640"/>
            <a:ext cx="5115258" cy="461665"/>
          </a:xfrm>
          <a:prstGeom prst="rect">
            <a:avLst/>
          </a:prstGeom>
        </p:spPr>
        <p:txBody>
          <a:bodyPr wrap="square">
            <a:spAutoFit/>
          </a:bodyPr>
          <a:lstStyle/>
          <a:p>
            <a:r>
              <a:rPr lang="fr-FR" altLang="fr-FR" sz="2400" b="1" dirty="0">
                <a:latin typeface="Rockwell Condensed" panose="02060603050405020104" pitchFamily="18" charset="0"/>
              </a:rPr>
              <a:t>c</a:t>
            </a:r>
            <a:r>
              <a:rPr lang="fr-FR" altLang="fr-FR" sz="2400" b="1" dirty="0" smtClean="0">
                <a:latin typeface="Rockwell Condensed" panose="02060603050405020104" pitchFamily="18" charset="0"/>
              </a:rPr>
              <a:t>- la position de Spinoza (1632-1677)</a:t>
            </a:r>
            <a:endParaRPr lang="fr-FR" altLang="fr-FR" sz="2400" b="1" dirty="0">
              <a:latin typeface="Rockwell Condensed" panose="02060603050405020104" pitchFamily="18" charset="0"/>
            </a:endParaRPr>
          </a:p>
        </p:txBody>
      </p:sp>
      <p:sp>
        <p:nvSpPr>
          <p:cNvPr id="3" name="Rectangle 2"/>
          <p:cNvSpPr/>
          <p:nvPr/>
        </p:nvSpPr>
        <p:spPr>
          <a:xfrm>
            <a:off x="2771800" y="764704"/>
            <a:ext cx="6552728" cy="6275051"/>
          </a:xfrm>
          <a:prstGeom prst="rect">
            <a:avLst/>
          </a:prstGeom>
        </p:spPr>
        <p:txBody>
          <a:bodyPr wrap="square">
            <a:spAutoFit/>
          </a:bodyPr>
          <a:lstStyle/>
          <a:p>
            <a:pPr marR="301625" algn="just">
              <a:lnSpc>
                <a:spcPct val="115000"/>
              </a:lnSpc>
              <a:spcAft>
                <a:spcPts val="0"/>
              </a:spcAft>
            </a:pPr>
            <a:r>
              <a:rPr lang="fr-FR" sz="1400" dirty="0">
                <a:latin typeface="Bodoni MT" panose="02070603080606020203" pitchFamily="18" charset="0"/>
                <a:ea typeface="Times New Roman" panose="02020603050405020304" pitchFamily="18" charset="0"/>
                <a:cs typeface="Times New Roman" panose="02020603050405020304" pitchFamily="18" charset="0"/>
              </a:rPr>
              <a:t>«  J’appelle libre, quant à moi, une chose qui est et agit par la seule nécessité de sa nature ; contrainte, celle qui est déterminée par une autre à exister et à agir d’une certaine façon déterminée. (...) Vous le voyez bien, je ne fais pas consister la liberté dans un libre décret mais dans une libre nécessité </a:t>
            </a:r>
            <a:r>
              <a:rPr lang="fr-FR" sz="1400" dirty="0" smtClean="0">
                <a:latin typeface="Bodoni MT" panose="02070603080606020203" pitchFamily="18" charset="0"/>
                <a:ea typeface="Times New Roman" panose="02020603050405020304" pitchFamily="18" charset="0"/>
                <a:cs typeface="Times New Roman" panose="02020603050405020304" pitchFamily="18" charset="0"/>
              </a:rPr>
              <a:t>(…) Pour </a:t>
            </a:r>
            <a:r>
              <a:rPr lang="fr-FR" sz="1400" dirty="0">
                <a:latin typeface="Bodoni MT" panose="02070603080606020203" pitchFamily="18" charset="0"/>
                <a:ea typeface="Times New Roman" panose="02020603050405020304" pitchFamily="18" charset="0"/>
                <a:cs typeface="Times New Roman" panose="02020603050405020304" pitchFamily="18" charset="0"/>
              </a:rPr>
              <a:t>rendre cela clair et intelligible, concevons une chose très simple : une pierre par exemple reçoit d’une cause extérieure qui la pousse, une certaine quantité de mouvement et, l’impulsion de la cause extérieure venant à cesser, elle continuera à se mouvoir nécessairement. Cette persistance de la pierre dans le mouvement est une contrainte, non parce qu’elle est nécessaire, mais parce qu’elle doit être définie par l’impulsion d’une cause extérieure. Et ce qui est vrai de la pierre il faut l’entende de toute chose singulière, quelle que soit la complexité qu’il vous plaise de lui attribuer </a:t>
            </a:r>
            <a:r>
              <a:rPr lang="fr-FR" sz="1400" dirty="0" smtClean="0">
                <a:latin typeface="Bodoni MT" panose="02070603080606020203" pitchFamily="18" charset="0"/>
                <a:ea typeface="Times New Roman" panose="02020603050405020304" pitchFamily="18" charset="0"/>
                <a:cs typeface="Times New Roman" panose="02020603050405020304" pitchFamily="18" charset="0"/>
              </a:rPr>
              <a:t>(…) Concevez </a:t>
            </a:r>
            <a:r>
              <a:rPr lang="fr-FR" sz="1400" dirty="0">
                <a:latin typeface="Bodoni MT" panose="02070603080606020203" pitchFamily="18" charset="0"/>
                <a:ea typeface="Times New Roman" panose="02020603050405020304" pitchFamily="18" charset="0"/>
                <a:cs typeface="Times New Roman" panose="02020603050405020304" pitchFamily="18" charset="0"/>
              </a:rPr>
              <a:t>maintenant, si vous voulez bien, que la pierre, tandis qu’elle continue de se mouvoir, pense et sache qu’elle fait effort, autant qu’elle peut, pour se mouvoir, Cette pierre assurément, puisqu’elle a consciente de son effort seulement et qu’elle n’est en aucune façon indifférente, croira qu’elle est très libre et qu’elle ne persévère dans son mouvement que parce qu’elle le veut. Telle est cette liberté humaine que tous se vantent de posséder et qui consiste en cela seul que les hommes ont conscience de leurs désirs et ignorent les causes qui les déterminent. Un enfant croit désirer librement le lait, et un jeune garçon irrité vouloir se venger, et s’il est craintif, vouloir fuir. Un ivrogne croit dire par une décision libre ce qu’ensuite, revenu à la sobriété, il aurait voulu taire. De même un dément, un bavard, et d’autres de ce genre, croient agir par une libre décision de leur esprit, et non pas portés par une impulsion. Ce préjugé étant naturel, congénital parmi </a:t>
            </a:r>
            <a:r>
              <a:rPr lang="fr-FR" sz="1400" dirty="0" smtClean="0">
                <a:latin typeface="Bodoni MT" panose="02070603080606020203" pitchFamily="18" charset="0"/>
                <a:ea typeface="Times New Roman" panose="02020603050405020304" pitchFamily="18" charset="0"/>
                <a:cs typeface="Times New Roman" panose="02020603050405020304" pitchFamily="18" charset="0"/>
              </a:rPr>
              <a:t>tous les </a:t>
            </a:r>
            <a:r>
              <a:rPr lang="fr-FR" sz="1400" dirty="0">
                <a:latin typeface="Bodoni MT" panose="02070603080606020203" pitchFamily="18" charset="0"/>
                <a:ea typeface="Times New Roman" panose="02020603050405020304" pitchFamily="18" charset="0"/>
                <a:cs typeface="Times New Roman" panose="02020603050405020304" pitchFamily="18" charset="0"/>
              </a:rPr>
              <a:t>hommes, ils ne s’en libèrent pas aisément. »</a:t>
            </a:r>
            <a:endParaRPr lang="fr-FR" sz="1400" dirty="0">
              <a:effectLst/>
              <a:latin typeface="Bodoni MT" panose="02070603080606020203" pitchFamily="18" charset="0"/>
              <a:ea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8646" r="14140"/>
          <a:stretch/>
        </p:blipFill>
        <p:spPr>
          <a:xfrm>
            <a:off x="270679" y="980728"/>
            <a:ext cx="2304256" cy="3983376"/>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70679" y="5063694"/>
            <a:ext cx="2304256" cy="461665"/>
          </a:xfrm>
          <a:prstGeom prst="rect">
            <a:avLst/>
          </a:prstGeom>
          <a:noFill/>
        </p:spPr>
        <p:txBody>
          <a:bodyPr wrap="square" rtlCol="0">
            <a:spAutoFit/>
          </a:bodyPr>
          <a:lstStyle/>
          <a:p>
            <a:pPr algn="ctr"/>
            <a:r>
              <a:rPr lang="fr-FR" sz="2400" i="1" dirty="0" smtClean="0">
                <a:latin typeface="Calisto MT" panose="02040603050505030304" pitchFamily="18" charset="0"/>
              </a:rPr>
              <a:t>Lettre à Schuller</a:t>
            </a:r>
            <a:endParaRPr lang="fr-FR" sz="2400" i="1" dirty="0">
              <a:latin typeface="Calisto MT" panose="02040603050505030304" pitchFamily="18" charset="0"/>
            </a:endParaRPr>
          </a:p>
        </p:txBody>
      </p:sp>
    </p:spTree>
    <p:extLst>
      <p:ext uri="{BB962C8B-B14F-4D97-AF65-F5344CB8AC3E}">
        <p14:creationId xmlns:p14="http://schemas.microsoft.com/office/powerpoint/2010/main" val="226540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65"/>
            <a:ext cx="9457292" cy="6767430"/>
          </a:xfrm>
          <a:prstGeom prst="rect">
            <a:avLst/>
          </a:prstGeom>
        </p:spPr>
        <p:txBody>
          <a:bodyPr wrap="square">
            <a:spAutoFit/>
          </a:bodyPr>
          <a:lstStyle/>
          <a:p>
            <a:pPr marR="301625" algn="just">
              <a:lnSpc>
                <a:spcPct val="115000"/>
              </a:lnSpc>
              <a:spcAft>
                <a:spcPts val="0"/>
              </a:spcAft>
            </a:pPr>
            <a:r>
              <a:rPr lang="fr-FR" dirty="0">
                <a:latin typeface="Bodoni MT" panose="02070603080606020203" pitchFamily="18" charset="0"/>
                <a:ea typeface="Times New Roman" panose="02020603050405020304" pitchFamily="18" charset="0"/>
                <a:cs typeface="Times New Roman" panose="02020603050405020304" pitchFamily="18" charset="0"/>
              </a:rPr>
              <a:t>«  J’appelle libre, quant à moi, une chose qui est et agit par la seule nécessité de sa nature ; contrainte, celle qui est déterminée par une autre à exister et à agir d’une certaine façon déterminée. (...) Vous le voyez bien, je ne fais pas consister la liberté dans un libre décret mais dans une libre nécessité </a:t>
            </a:r>
            <a:r>
              <a:rPr lang="fr-FR" dirty="0" smtClean="0">
                <a:latin typeface="Bodoni MT" panose="02070603080606020203" pitchFamily="18" charset="0"/>
                <a:ea typeface="Times New Roman" panose="02020603050405020304" pitchFamily="18" charset="0"/>
                <a:cs typeface="Times New Roman" panose="02020603050405020304" pitchFamily="18" charset="0"/>
              </a:rPr>
              <a:t>(…) Pour </a:t>
            </a:r>
            <a:r>
              <a:rPr lang="fr-FR" dirty="0">
                <a:latin typeface="Bodoni MT" panose="02070603080606020203" pitchFamily="18" charset="0"/>
                <a:ea typeface="Times New Roman" panose="02020603050405020304" pitchFamily="18" charset="0"/>
                <a:cs typeface="Times New Roman" panose="02020603050405020304" pitchFamily="18" charset="0"/>
              </a:rPr>
              <a:t>rendre cela clair et intelligible, concevons une chose très simple : une pierre par exemple reçoit d’une cause extérieure qui la pousse, une certaine quantité de mouvement et, l’impulsion de la cause extérieure venant à cesser, elle continuera à se mouvoir nécessairement. Cette persistance de la pierre dans le mouvement est une contrainte, non parce qu’elle est nécessaire, mais parce qu’elle doit être définie par l’impulsion d’une cause extérieure. Et ce qui est vrai de la pierre il faut l’entende de toute chose singulière, quelle que soit la complexité qu’il vous plaise de lui attribuer </a:t>
            </a:r>
            <a:r>
              <a:rPr lang="fr-FR" dirty="0" smtClean="0">
                <a:latin typeface="Bodoni MT" panose="02070603080606020203" pitchFamily="18" charset="0"/>
                <a:ea typeface="Times New Roman" panose="02020603050405020304" pitchFamily="18" charset="0"/>
                <a:cs typeface="Times New Roman" panose="02020603050405020304" pitchFamily="18" charset="0"/>
              </a:rPr>
              <a:t>(…) Concevez </a:t>
            </a:r>
            <a:r>
              <a:rPr lang="fr-FR" dirty="0">
                <a:latin typeface="Bodoni MT" panose="02070603080606020203" pitchFamily="18" charset="0"/>
                <a:ea typeface="Times New Roman" panose="02020603050405020304" pitchFamily="18" charset="0"/>
                <a:cs typeface="Times New Roman" panose="02020603050405020304" pitchFamily="18" charset="0"/>
              </a:rPr>
              <a:t>maintenant, si vous voulez bien, que la pierre, tandis qu’elle continue de se mouvoir, pense et sache qu’elle fait effort, autant qu’elle peut, pour se mouvoir, Cette pierre assurément, puisqu’elle a consciente de son effort seulement et qu’elle n’est en aucune façon indifférente, croira qu’elle est très libre et qu’elle ne persévère dans son mouvement que parce qu’elle le veut. Telle est cette liberté humaine que tous se vantent de posséder et qui consiste en cela seul que les hommes ont conscience de leurs désirs et ignorent les causes qui les déterminent. Un enfant croit désirer librement le lait, et un jeune garçon irrité vouloir se venger, et s’il est craintif, vouloir fuir. Un ivrogne croit dire par une décision libre ce qu’ensuite, revenu à la sobriété, il aurait voulu taire. De même un dément, un bavard, et d’autres de ce genre, croient agir par une libre décision de leur esprit, et non pas portés par une impulsion. Ce préjugé étant naturel, congénital parmi </a:t>
            </a:r>
            <a:r>
              <a:rPr lang="fr-FR" dirty="0" smtClean="0">
                <a:latin typeface="Bodoni MT" panose="02070603080606020203" pitchFamily="18" charset="0"/>
                <a:ea typeface="Times New Roman" panose="02020603050405020304" pitchFamily="18" charset="0"/>
                <a:cs typeface="Times New Roman" panose="02020603050405020304" pitchFamily="18" charset="0"/>
              </a:rPr>
              <a:t>tous les </a:t>
            </a:r>
            <a:r>
              <a:rPr lang="fr-FR" dirty="0">
                <a:latin typeface="Bodoni MT" panose="02070603080606020203" pitchFamily="18" charset="0"/>
                <a:ea typeface="Times New Roman" panose="02020603050405020304" pitchFamily="18" charset="0"/>
                <a:cs typeface="Times New Roman" panose="02020603050405020304" pitchFamily="18" charset="0"/>
              </a:rPr>
              <a:t>hommes, ils ne s’en libèrent pas aisément. »</a:t>
            </a:r>
            <a:endParaRPr lang="fr-FR" dirty="0">
              <a:effectLst/>
              <a:latin typeface="Bodoni MT" panose="02070603080606020203"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3" name="Encre 2"/>
              <p14:cNvContentPartPr/>
              <p14:nvPr/>
            </p14:nvContentPartPr>
            <p14:xfrm>
              <a:off x="1268280" y="214200"/>
              <a:ext cx="455760" cy="9360"/>
            </p14:xfrm>
          </p:contentPart>
        </mc:Choice>
        <mc:Fallback>
          <p:pic>
            <p:nvPicPr>
              <p:cNvPr id="3" name="Encre 2"/>
              <p:cNvPicPr/>
              <p:nvPr/>
            </p:nvPicPr>
            <p:blipFill>
              <a:blip r:embed="rId4"/>
              <a:stretch>
                <a:fillRect/>
              </a:stretch>
            </p:blipFill>
            <p:spPr>
              <a:xfrm>
                <a:off x="1252440" y="150840"/>
                <a:ext cx="487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Encre 3"/>
              <p14:cNvContentPartPr/>
              <p14:nvPr/>
            </p14:nvContentPartPr>
            <p14:xfrm>
              <a:off x="107280" y="473400"/>
              <a:ext cx="973800" cy="45000"/>
            </p14:xfrm>
          </p:contentPart>
        </mc:Choice>
        <mc:Fallback>
          <p:pic>
            <p:nvPicPr>
              <p:cNvPr id="4" name="Encre 3"/>
              <p:cNvPicPr/>
              <p:nvPr/>
            </p:nvPicPr>
            <p:blipFill>
              <a:blip r:embed="rId6"/>
              <a:stretch>
                <a:fillRect/>
              </a:stretch>
            </p:blipFill>
            <p:spPr>
              <a:xfrm>
                <a:off x="91440" y="409680"/>
                <a:ext cx="1005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Encre 4"/>
              <p14:cNvContentPartPr/>
              <p14:nvPr/>
            </p14:nvContentPartPr>
            <p14:xfrm>
              <a:off x="1723680" y="776880"/>
              <a:ext cx="7331400" cy="143280"/>
            </p14:xfrm>
          </p:contentPart>
        </mc:Choice>
        <mc:Fallback>
          <p:pic>
            <p:nvPicPr>
              <p:cNvPr id="5" name="Encre 4"/>
              <p:cNvPicPr/>
              <p:nvPr/>
            </p:nvPicPr>
            <p:blipFill>
              <a:blip r:embed="rId8"/>
              <a:stretch>
                <a:fillRect/>
              </a:stretch>
            </p:blipFill>
            <p:spPr>
              <a:xfrm>
                <a:off x="1707840" y="713520"/>
                <a:ext cx="73630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Encre 5"/>
              <p14:cNvContentPartPr/>
              <p14:nvPr/>
            </p14:nvContentPartPr>
            <p14:xfrm>
              <a:off x="116280" y="1161000"/>
              <a:ext cx="2286360" cy="71640"/>
            </p14:xfrm>
          </p:contentPart>
        </mc:Choice>
        <mc:Fallback>
          <p:pic>
            <p:nvPicPr>
              <p:cNvPr id="6" name="Encre 5"/>
              <p:cNvPicPr/>
              <p:nvPr/>
            </p:nvPicPr>
            <p:blipFill>
              <a:blip r:embed="rId10"/>
              <a:stretch>
                <a:fillRect/>
              </a:stretch>
            </p:blipFill>
            <p:spPr>
              <a:xfrm>
                <a:off x="100440" y="1097280"/>
                <a:ext cx="23180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Encre 6"/>
              <p14:cNvContentPartPr/>
              <p14:nvPr/>
            </p14:nvContentPartPr>
            <p14:xfrm>
              <a:off x="8751240" y="4616640"/>
              <a:ext cx="303840" cy="27000"/>
            </p14:xfrm>
          </p:contentPart>
        </mc:Choice>
        <mc:Fallback>
          <p:pic>
            <p:nvPicPr>
              <p:cNvPr id="7" name="Encre 6"/>
              <p:cNvPicPr/>
              <p:nvPr/>
            </p:nvPicPr>
            <p:blipFill>
              <a:blip r:embed="rId12"/>
              <a:stretch>
                <a:fillRect/>
              </a:stretch>
            </p:blipFill>
            <p:spPr>
              <a:xfrm>
                <a:off x="8735400" y="4553280"/>
                <a:ext cx="335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Encre 7"/>
              <p14:cNvContentPartPr/>
              <p14:nvPr/>
            </p14:nvContentPartPr>
            <p14:xfrm>
              <a:off x="125280" y="4902480"/>
              <a:ext cx="7760160" cy="89640"/>
            </p14:xfrm>
          </p:contentPart>
        </mc:Choice>
        <mc:Fallback>
          <p:pic>
            <p:nvPicPr>
              <p:cNvPr id="8" name="Encre 7"/>
              <p:cNvPicPr/>
              <p:nvPr/>
            </p:nvPicPr>
            <p:blipFill>
              <a:blip r:embed="rId14"/>
              <a:stretch>
                <a:fillRect/>
              </a:stretch>
            </p:blipFill>
            <p:spPr>
              <a:xfrm>
                <a:off x="109440" y="4838760"/>
                <a:ext cx="7791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Encre 8"/>
              <p14:cNvContentPartPr/>
              <p14:nvPr/>
            </p14:nvContentPartPr>
            <p14:xfrm>
              <a:off x="6509880" y="2902320"/>
              <a:ext cx="1697040" cy="1571760"/>
            </p14:xfrm>
          </p:contentPart>
        </mc:Choice>
        <mc:Fallback>
          <p:pic>
            <p:nvPicPr>
              <p:cNvPr id="9" name="Encre 8"/>
              <p:cNvPicPr/>
              <p:nvPr/>
            </p:nvPicPr>
            <p:blipFill>
              <a:blip r:embed="rId16"/>
              <a:stretch>
                <a:fillRect/>
              </a:stretch>
            </p:blipFill>
            <p:spPr>
              <a:xfrm>
                <a:off x="6500520" y="2892960"/>
                <a:ext cx="1715760" cy="1590480"/>
              </a:xfrm>
              <a:prstGeom prst="rect">
                <a:avLst/>
              </a:prstGeom>
            </p:spPr>
          </p:pic>
        </mc:Fallback>
      </mc:AlternateContent>
    </p:spTree>
    <p:extLst>
      <p:ext uri="{BB962C8B-B14F-4D97-AF65-F5344CB8AC3E}">
        <p14:creationId xmlns:p14="http://schemas.microsoft.com/office/powerpoint/2010/main" val="4150566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http://www.google.fr/url?source=imglanding&amp;ct=img&amp;q=http://www.3ammagazine.com/3am/wp-content/uploads/2012/09/spinoza.jpg&amp;sa=X&amp;ei=8JdtVdbKG4zTU_C0gbAG&amp;ved=0CAsQ8wc&amp;usg=AFQjCNFBSsXuX3qtZPADgBhLcabTPBcgOQ"/>
          <p:cNvPicPr>
            <a:picLocks noChangeAspect="1" noChangeArrowheads="1"/>
          </p:cNvPicPr>
          <p:nvPr/>
        </p:nvPicPr>
        <p:blipFill>
          <a:blip r:embed="rId2" cstate="print"/>
          <a:srcRect/>
          <a:stretch>
            <a:fillRect/>
          </a:stretch>
        </p:blipFill>
        <p:spPr bwMode="auto">
          <a:xfrm>
            <a:off x="-24963" y="764704"/>
            <a:ext cx="9193926" cy="5438442"/>
          </a:xfrm>
          <a:prstGeom prst="rect">
            <a:avLst/>
          </a:prstGeom>
          <a:noFill/>
        </p:spPr>
      </p:pic>
      <p:sp>
        <p:nvSpPr>
          <p:cNvPr id="3" name="Ellipse 2"/>
          <p:cNvSpPr/>
          <p:nvPr/>
        </p:nvSpPr>
        <p:spPr>
          <a:xfrm>
            <a:off x="395536" y="3754874"/>
            <a:ext cx="4868942" cy="2448272"/>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latin typeface="Cordia New" panose="020B0304020202020204" pitchFamily="34" charset="-34"/>
                <a:cs typeface="Cordia New" panose="020B0304020202020204" pitchFamily="34" charset="-34"/>
              </a:rPr>
              <a:t>La </a:t>
            </a:r>
            <a:r>
              <a:rPr lang="fr-FR" sz="3200" b="1" smtClean="0">
                <a:solidFill>
                  <a:schemeClr val="tx1"/>
                </a:solidFill>
                <a:latin typeface="Cordia New" panose="020B0304020202020204" pitchFamily="34" charset="-34"/>
                <a:cs typeface="Cordia New" panose="020B0304020202020204" pitchFamily="34" charset="-34"/>
              </a:rPr>
              <a:t>liberté conçue comme libre-arbitre est une illusion de la conscience humaine.</a:t>
            </a:r>
            <a:endParaRPr lang="fr-FR" sz="3200" b="1" dirty="0">
              <a:solidFill>
                <a:schemeClr val="tx1"/>
              </a:solidFill>
              <a:latin typeface="Cordia New" panose="020B0304020202020204" pitchFamily="34" charset="-34"/>
              <a:cs typeface="Cordia New" panose="020B0304020202020204" pitchFamily="34" charset="-34"/>
            </a:endParaRPr>
          </a:p>
        </p:txBody>
      </p:sp>
      <p:sp>
        <p:nvSpPr>
          <p:cNvPr id="4" name="Ellipse 3"/>
          <p:cNvSpPr/>
          <p:nvPr/>
        </p:nvSpPr>
        <p:spPr>
          <a:xfrm>
            <a:off x="4054617" y="1052736"/>
            <a:ext cx="4836154" cy="3206194"/>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latin typeface="Cordia New" panose="020B0304020202020204" pitchFamily="34" charset="-34"/>
                <a:cs typeface="Cordia New" panose="020B0304020202020204" pitchFamily="34" charset="-34"/>
              </a:rPr>
              <a:t>Les hommes sont conscients de leurs actions ou de leurs désirs mais ignorants des causes qui les déterminent.</a:t>
            </a:r>
            <a:endParaRPr lang="fr-FR" sz="3200" b="1" dirty="0">
              <a:solidFill>
                <a:schemeClr val="tx1"/>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1180108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404664"/>
            <a:ext cx="7560840" cy="461665"/>
          </a:xfrm>
          <a:prstGeom prst="rect">
            <a:avLst/>
          </a:prstGeom>
          <a:noFill/>
        </p:spPr>
        <p:txBody>
          <a:bodyPr wrap="square" rtlCol="0">
            <a:spAutoFit/>
          </a:bodyPr>
          <a:lstStyle/>
          <a:p>
            <a:r>
              <a:rPr lang="fr-FR" sz="2400" dirty="0" smtClean="0">
                <a:solidFill>
                  <a:srgbClr val="FF0000"/>
                </a:solidFill>
                <a:latin typeface="Arial Black" pitchFamily="34" charset="0"/>
              </a:rPr>
              <a:t>Qu’est-ce que la responsabilité ?</a:t>
            </a:r>
            <a:endParaRPr lang="fr-FR" sz="2400" dirty="0">
              <a:solidFill>
                <a:srgbClr val="FF0000"/>
              </a:solidFill>
              <a:latin typeface="Arial Black" pitchFamily="34" charset="0"/>
            </a:endParaRPr>
          </a:p>
        </p:txBody>
      </p:sp>
      <p:sp>
        <p:nvSpPr>
          <p:cNvPr id="14338" name="AutoShape 2" descr="Résultat de recherche d'images pour &quot;réflex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Résultat de recherche d'images pour &quot;réflex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342" name="Picture 6" descr="http://www.google.fr/url?source=imglanding&amp;ct=img&amp;q=http://www.journaldelor.fr/wp-content/uploads/2013/07/reflexion-t-shirt-col-v.gif&amp;sa=X&amp;ei=6YNsVZ_3HYH1Upfyg4gG&amp;ved=0CAsQ8wc&amp;usg=AFQjCNGJHpoBtLKE30FskRwHfkQs7BCmWA"/>
          <p:cNvPicPr>
            <a:picLocks noChangeAspect="1" noChangeArrowheads="1"/>
          </p:cNvPicPr>
          <p:nvPr/>
        </p:nvPicPr>
        <p:blipFill>
          <a:blip r:embed="rId2" cstate="print"/>
          <a:srcRect/>
          <a:stretch>
            <a:fillRect/>
          </a:stretch>
        </p:blipFill>
        <p:spPr bwMode="auto">
          <a:xfrm>
            <a:off x="6516216" y="188640"/>
            <a:ext cx="2088582" cy="1962548"/>
          </a:xfrm>
          <a:prstGeom prst="rect">
            <a:avLst/>
          </a:prstGeom>
          <a:noFill/>
        </p:spPr>
      </p:pic>
      <p:sp>
        <p:nvSpPr>
          <p:cNvPr id="8" name="ZoneTexte 7"/>
          <p:cNvSpPr txBox="1"/>
          <p:nvPr/>
        </p:nvSpPr>
        <p:spPr>
          <a:xfrm>
            <a:off x="683568" y="1124744"/>
            <a:ext cx="6624736" cy="523220"/>
          </a:xfrm>
          <a:prstGeom prst="rect">
            <a:avLst/>
          </a:prstGeom>
          <a:noFill/>
        </p:spPr>
        <p:txBody>
          <a:bodyPr wrap="square" rtlCol="0">
            <a:spAutoFit/>
          </a:bodyPr>
          <a:lstStyle/>
          <a:p>
            <a:r>
              <a:rPr lang="fr-FR" sz="2800" u="sng" dirty="0" smtClean="0">
                <a:latin typeface="Aharoni" pitchFamily="2" charset="-79"/>
                <a:cs typeface="Aharoni" pitchFamily="2" charset="-79"/>
              </a:rPr>
              <a:t>Sens 1 :</a:t>
            </a:r>
            <a:r>
              <a:rPr lang="fr-FR" sz="2800" dirty="0" smtClean="0">
                <a:latin typeface="Aharoni" pitchFamily="2" charset="-79"/>
                <a:cs typeface="Aharoni" pitchFamily="2" charset="-79"/>
              </a:rPr>
              <a:t> </a:t>
            </a:r>
            <a:r>
              <a:rPr lang="fr-FR" sz="2400" dirty="0" smtClean="0">
                <a:latin typeface="Arial" pitchFamily="34" charset="0"/>
                <a:cs typeface="Arial" pitchFamily="34" charset="0"/>
              </a:rPr>
              <a:t>« être responsable d’un acte »</a:t>
            </a:r>
            <a:r>
              <a:rPr lang="fr-FR" sz="2400" u="sng" dirty="0" smtClean="0">
                <a:latin typeface="Arial" pitchFamily="34" charset="0"/>
                <a:cs typeface="Arial" pitchFamily="34" charset="0"/>
              </a:rPr>
              <a:t> </a:t>
            </a:r>
            <a:endParaRPr lang="fr-FR" sz="2800" u="sng" dirty="0">
              <a:latin typeface="Arial" pitchFamily="34" charset="0"/>
              <a:cs typeface="Arial" pitchFamily="34" charset="0"/>
            </a:endParaRPr>
          </a:p>
        </p:txBody>
      </p:sp>
      <p:sp>
        <p:nvSpPr>
          <p:cNvPr id="9" name="ZoneTexte 8"/>
          <p:cNvSpPr txBox="1"/>
          <p:nvPr/>
        </p:nvSpPr>
        <p:spPr>
          <a:xfrm>
            <a:off x="1115616" y="1916832"/>
            <a:ext cx="7056784" cy="1200329"/>
          </a:xfrm>
          <a:prstGeom prst="rect">
            <a:avLst/>
          </a:prstGeom>
          <a:noFill/>
        </p:spPr>
        <p:txBody>
          <a:bodyPr wrap="square" rtlCol="0">
            <a:spAutoFit/>
          </a:bodyPr>
          <a:lstStyle/>
          <a:p>
            <a:pPr algn="just"/>
            <a:r>
              <a:rPr lang="fr-FR" sz="2400" dirty="0" smtClean="0">
                <a:latin typeface="Arial Narrow" pitchFamily="34" charset="0"/>
              </a:rPr>
              <a:t>=&gt; </a:t>
            </a:r>
            <a:r>
              <a:rPr lang="fr-FR" sz="2400" b="1" dirty="0" smtClean="0">
                <a:latin typeface="Arial Narrow" pitchFamily="34" charset="0"/>
              </a:rPr>
              <a:t>Fait qu’on puisse nous l’attribuer </a:t>
            </a:r>
            <a:r>
              <a:rPr lang="fr-FR" sz="2400" dirty="0" smtClean="0">
                <a:latin typeface="Arial Narrow" pitchFamily="34" charset="0"/>
              </a:rPr>
              <a:t>(et donc éventuellement, le fait de pouvoir </a:t>
            </a:r>
            <a:r>
              <a:rPr lang="fr-FR" sz="2400" i="1" dirty="0" smtClean="0">
                <a:latin typeface="Arial Narrow" pitchFamily="34" charset="0"/>
              </a:rPr>
              <a:t>en répondre </a:t>
            </a:r>
            <a:r>
              <a:rPr lang="fr-FR" sz="2400" dirty="0" smtClean="0">
                <a:latin typeface="Arial Narrow" pitchFamily="34" charset="0"/>
              </a:rPr>
              <a:t>devant quelqu’un… Ex : un juge, la police, les parents)</a:t>
            </a:r>
            <a:endParaRPr lang="fr-FR" sz="2400" dirty="0">
              <a:latin typeface="Arial Narrow" pitchFamily="34" charset="0"/>
            </a:endParaRPr>
          </a:p>
        </p:txBody>
      </p:sp>
      <p:sp>
        <p:nvSpPr>
          <p:cNvPr id="10" name="Rectangle 9"/>
          <p:cNvSpPr/>
          <p:nvPr/>
        </p:nvSpPr>
        <p:spPr>
          <a:xfrm>
            <a:off x="1619672" y="3212976"/>
            <a:ext cx="6552728" cy="1200329"/>
          </a:xfrm>
          <a:prstGeom prst="rect">
            <a:avLst/>
          </a:prstGeom>
        </p:spPr>
        <p:txBody>
          <a:bodyPr wrap="square">
            <a:spAutoFit/>
          </a:bodyPr>
          <a:lstStyle/>
          <a:p>
            <a:r>
              <a:rPr lang="fr-FR" sz="2400" b="1" dirty="0" smtClean="0">
                <a:latin typeface="Bodoni MT" pitchFamily="18" charset="0"/>
              </a:rPr>
              <a:t>1</a:t>
            </a:r>
            <a:r>
              <a:rPr lang="fr-FR" sz="2400" b="1" baseline="30000" dirty="0" smtClean="0">
                <a:latin typeface="Bodoni MT" pitchFamily="18" charset="0"/>
              </a:rPr>
              <a:t>ère</a:t>
            </a:r>
            <a:r>
              <a:rPr lang="fr-FR" sz="2400" b="1" dirty="0" smtClean="0">
                <a:latin typeface="Bodoni MT" pitchFamily="18" charset="0"/>
              </a:rPr>
              <a:t> condition : en être conscient (</a:t>
            </a:r>
            <a:r>
              <a:rPr lang="fr-FR" sz="2400" b="1" dirty="0" err="1" smtClean="0">
                <a:latin typeface="Bodoni MT" pitchFamily="18" charset="0"/>
              </a:rPr>
              <a:t>cs</a:t>
            </a:r>
            <a:r>
              <a:rPr lang="fr-FR" sz="2400" b="1" dirty="0" smtClean="0">
                <a:latin typeface="Bodoni MT" pitchFamily="18" charset="0"/>
              </a:rPr>
              <a:t> de soi)</a:t>
            </a:r>
          </a:p>
          <a:p>
            <a:endParaRPr lang="fr-FR" sz="2400" b="1" i="1" dirty="0" smtClean="0">
              <a:latin typeface="Bodoni MT" pitchFamily="18" charset="0"/>
            </a:endParaRPr>
          </a:p>
          <a:p>
            <a:r>
              <a:rPr lang="fr-FR" sz="2400" b="1" dirty="0" smtClean="0">
                <a:latin typeface="Bodoni MT" pitchFamily="18" charset="0"/>
              </a:rPr>
              <a:t>  </a:t>
            </a:r>
            <a:endParaRPr lang="fr-FR" sz="2400" b="1" dirty="0">
              <a:latin typeface="Bodoni MT" pitchFamily="18" charset="0"/>
            </a:endParaRPr>
          </a:p>
        </p:txBody>
      </p:sp>
      <p:sp>
        <p:nvSpPr>
          <p:cNvPr id="11" name="Rectangle 10"/>
          <p:cNvSpPr/>
          <p:nvPr/>
        </p:nvSpPr>
        <p:spPr>
          <a:xfrm>
            <a:off x="1619672" y="5805264"/>
            <a:ext cx="4302909" cy="461665"/>
          </a:xfrm>
          <a:prstGeom prst="rect">
            <a:avLst/>
          </a:prstGeom>
        </p:spPr>
        <p:txBody>
          <a:bodyPr wrap="none">
            <a:spAutoFit/>
          </a:bodyPr>
          <a:lstStyle/>
          <a:p>
            <a:r>
              <a:rPr lang="fr-FR" sz="2400" b="1" dirty="0" smtClean="0">
                <a:latin typeface="Bodoni MT" pitchFamily="18" charset="0"/>
              </a:rPr>
              <a:t>2</a:t>
            </a:r>
            <a:r>
              <a:rPr lang="fr-FR" sz="2400" b="1" baseline="30000" dirty="0" smtClean="0">
                <a:latin typeface="Bodoni MT" pitchFamily="18" charset="0"/>
              </a:rPr>
              <a:t>ème</a:t>
            </a:r>
            <a:r>
              <a:rPr lang="fr-FR" sz="2400" b="1" dirty="0" smtClean="0">
                <a:latin typeface="Bodoni MT" pitchFamily="18" charset="0"/>
              </a:rPr>
              <a:t> condition :  en être l’auteur </a:t>
            </a:r>
          </a:p>
        </p:txBody>
      </p:sp>
      <p:pic>
        <p:nvPicPr>
          <p:cNvPr id="1026" name="Picture 2" descr="http://www.google.fr/url?source=imglanding&amp;ct=img&amp;q=http://avocat-copropriete-droit-travail-immobilier-licenciement.avocat-miguelinerosset.fr/images/code-penal.png&amp;sa=X&amp;ei=doVtVcGIFYGAU8ThgdAM&amp;ved=0CAsQ8wc4RA&amp;usg=AFQjCNFiUQvr2nY0lFJXEZzevW1K6x4t6Q"/>
          <p:cNvPicPr>
            <a:picLocks noChangeAspect="1" noChangeArrowheads="1"/>
          </p:cNvPicPr>
          <p:nvPr/>
        </p:nvPicPr>
        <p:blipFill>
          <a:blip r:embed="rId3" cstate="print"/>
          <a:srcRect/>
          <a:stretch>
            <a:fillRect/>
          </a:stretch>
        </p:blipFill>
        <p:spPr bwMode="auto">
          <a:xfrm>
            <a:off x="1475656" y="3789040"/>
            <a:ext cx="1368152" cy="2597525"/>
          </a:xfrm>
          <a:prstGeom prst="rect">
            <a:avLst/>
          </a:prstGeom>
          <a:noFill/>
        </p:spPr>
      </p:pic>
      <p:sp>
        <p:nvSpPr>
          <p:cNvPr id="13" name="Rectangle 12"/>
          <p:cNvSpPr/>
          <p:nvPr/>
        </p:nvSpPr>
        <p:spPr>
          <a:xfrm>
            <a:off x="6156176" y="5517232"/>
            <a:ext cx="2726003" cy="338554"/>
          </a:xfrm>
          <a:prstGeom prst="rect">
            <a:avLst/>
          </a:prstGeom>
        </p:spPr>
        <p:txBody>
          <a:bodyPr wrap="none">
            <a:spAutoFit/>
          </a:bodyPr>
          <a:lstStyle/>
          <a:p>
            <a:r>
              <a:rPr lang="fr-FR" sz="1600" b="1" dirty="0" smtClean="0"/>
              <a:t>L’article 122-1 du code pénal</a:t>
            </a:r>
            <a:r>
              <a:rPr lang="fr-FR" sz="1600" dirty="0" smtClean="0"/>
              <a:t> </a:t>
            </a:r>
            <a:endParaRPr lang="fr-FR" sz="1600" dirty="0"/>
          </a:p>
        </p:txBody>
      </p:sp>
      <p:sp>
        <p:nvSpPr>
          <p:cNvPr id="14" name="Bulle ronde 13"/>
          <p:cNvSpPr/>
          <p:nvPr/>
        </p:nvSpPr>
        <p:spPr>
          <a:xfrm>
            <a:off x="3275856" y="3861048"/>
            <a:ext cx="3528392" cy="1800200"/>
          </a:xfrm>
          <a:prstGeom prst="wedgeEllipseCallout">
            <a:avLst>
              <a:gd name="adj1" fmla="val -71891"/>
              <a:gd name="adj2" fmla="val 153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 </a:t>
            </a:r>
            <a:r>
              <a:rPr lang="fr-FR" sz="1400" i="1" dirty="0" smtClean="0"/>
              <a:t>N'est pas pénalement</a:t>
            </a:r>
            <a:r>
              <a:rPr lang="fr-FR" sz="1400" dirty="0" smtClean="0"/>
              <a:t> </a:t>
            </a:r>
            <a:r>
              <a:rPr lang="fr-FR" sz="1400" i="1" dirty="0" smtClean="0"/>
              <a:t>responsable la personne qui était atteinte, au moment des faits, d'un trouble psychique</a:t>
            </a:r>
            <a:r>
              <a:rPr lang="fr-FR" sz="1400" dirty="0" smtClean="0"/>
              <a:t> </a:t>
            </a:r>
            <a:r>
              <a:rPr lang="fr-FR" sz="1400" i="1" dirty="0" smtClean="0"/>
              <a:t>ou neuropsychique ayant aboli son discernement ou le contrôle de ses actes</a:t>
            </a:r>
            <a:r>
              <a:rPr lang="fr-FR" sz="1400" dirty="0" smtClean="0"/>
              <a:t>. » </a:t>
            </a:r>
            <a:endParaRPr lang="fr-FR"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51520" y="1844824"/>
            <a:ext cx="85693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sz="2800" dirty="0" smtClean="0">
                <a:latin typeface="Arial Narrow" panose="020B0606020202030204" pitchFamily="34" charset="0"/>
              </a:rPr>
              <a:t>Les </a:t>
            </a:r>
            <a:r>
              <a:rPr lang="fr-FR" altLang="fr-FR" sz="2800" dirty="0">
                <a:latin typeface="Arial Narrow" panose="020B0606020202030204" pitchFamily="34" charset="0"/>
              </a:rPr>
              <a:t>sciences humaines ne mettent pas en valeur des liens de causalité nécessaire entre conditions et phénomènes, mais que des liens de probabilité.</a:t>
            </a:r>
          </a:p>
          <a:p>
            <a:pPr algn="just"/>
            <a:endParaRPr lang="fr-FR" altLang="fr-FR" sz="2800" b="1" dirty="0">
              <a:latin typeface="Arial Narrow" panose="020B0606020202030204" pitchFamily="34" charset="0"/>
            </a:endParaRPr>
          </a:p>
          <a:p>
            <a:pPr algn="just"/>
            <a:r>
              <a:rPr lang="fr-FR" altLang="fr-FR" sz="2800" b="1" dirty="0">
                <a:latin typeface="Arial Narrow" panose="020B0606020202030204" pitchFamily="34" charset="0"/>
              </a:rPr>
              <a:t>Ex: la reproduction sociale n’est qu’un fait statistique, pas une loi de la nature humaine</a:t>
            </a:r>
          </a:p>
        </p:txBody>
      </p:sp>
      <p:sp>
        <p:nvSpPr>
          <p:cNvPr id="3" name="Titre 1"/>
          <p:cNvSpPr txBox="1">
            <a:spLocks/>
          </p:cNvSpPr>
          <p:nvPr/>
        </p:nvSpPr>
        <p:spPr>
          <a:xfrm>
            <a:off x="251520" y="116632"/>
            <a:ext cx="8568952" cy="72008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III.</a:t>
            </a:r>
            <a:r>
              <a:rPr kumimoji="0" lang="fr-FR" sz="3200" b="0" i="0" u="none" strike="noStrike" kern="1200" cap="none" spc="0" normalizeH="0" noProof="0" dirty="0" smtClean="0">
                <a:ln>
                  <a:noFill/>
                </a:ln>
                <a:solidFill>
                  <a:schemeClr val="tx1"/>
                </a:solidFill>
                <a:effectLst/>
                <a:uLnTx/>
                <a:uFillTx/>
                <a:latin typeface="Rockwell Extra Bold" panose="02060903040505020403" pitchFamily="18" charset="0"/>
                <a:ea typeface="+mj-ea"/>
                <a:cs typeface="+mj-cs"/>
              </a:rPr>
              <a:t> </a:t>
            </a: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Les</a:t>
            </a:r>
            <a:r>
              <a:rPr kumimoji="0" lang="fr-FR" sz="3200" b="0" i="0" u="none" strike="noStrike" kern="1200" cap="none" spc="0" normalizeH="0" noProof="0" dirty="0" smtClean="0">
                <a:ln>
                  <a:noFill/>
                </a:ln>
                <a:solidFill>
                  <a:schemeClr val="tx1"/>
                </a:solidFill>
                <a:effectLst/>
                <a:uLnTx/>
                <a:uFillTx/>
                <a:latin typeface="Rockwell Extra Bold" panose="02060903040505020403" pitchFamily="18" charset="0"/>
                <a:ea typeface="+mj-ea"/>
                <a:cs typeface="+mj-cs"/>
              </a:rPr>
              <a:t> limites du </a:t>
            </a: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déterminisme </a:t>
            </a:r>
            <a:endParaRPr kumimoji="0" lang="fr-FR" sz="3200" b="0" i="0" u="none" strike="noStrike" kern="1200" cap="none" spc="0" normalizeH="0" baseline="0" noProof="0" dirty="0">
              <a:ln>
                <a:noFill/>
              </a:ln>
              <a:solidFill>
                <a:schemeClr val="tx1"/>
              </a:solidFill>
              <a:effectLst/>
              <a:uLnTx/>
              <a:uFillTx/>
              <a:latin typeface="Rockwell Extra Bold" panose="02060903040505020403" pitchFamily="18" charset="0"/>
              <a:ea typeface="+mj-ea"/>
              <a:cs typeface="+mj-cs"/>
            </a:endParaRPr>
          </a:p>
        </p:txBody>
      </p:sp>
      <p:sp>
        <p:nvSpPr>
          <p:cNvPr id="4" name="Rectangle 3"/>
          <p:cNvSpPr/>
          <p:nvPr/>
        </p:nvSpPr>
        <p:spPr>
          <a:xfrm>
            <a:off x="251520" y="987114"/>
            <a:ext cx="7416824" cy="461665"/>
          </a:xfrm>
          <a:prstGeom prst="rect">
            <a:avLst/>
          </a:prstGeom>
        </p:spPr>
        <p:txBody>
          <a:bodyPr wrap="square">
            <a:spAutoFit/>
          </a:bodyPr>
          <a:lstStyle/>
          <a:p>
            <a:r>
              <a:rPr lang="fr-FR" altLang="fr-FR" sz="2400" b="1" dirty="0" smtClean="0">
                <a:latin typeface="Rockwell Condensed" panose="02060603050405020104" pitchFamily="18" charset="0"/>
              </a:rPr>
              <a:t>a- </a:t>
            </a:r>
            <a:r>
              <a:rPr lang="fr-FR" altLang="fr-FR" sz="2400" b="1" dirty="0">
                <a:latin typeface="Rockwell Condensed" panose="02060603050405020104" pitchFamily="18" charset="0"/>
              </a:rPr>
              <a:t>les déterminismes humains ne sont que probabilistes</a:t>
            </a:r>
            <a:endParaRPr lang="fr-FR" altLang="fr-FR" sz="2400" b="1" dirty="0">
              <a:latin typeface="Rockwell Condensed" panose="02060603050405020104" pitchFamily="18" charset="0"/>
            </a:endParaRPr>
          </a:p>
        </p:txBody>
      </p:sp>
    </p:spTree>
    <p:extLst>
      <p:ext uri="{BB962C8B-B14F-4D97-AF65-F5344CB8AC3E}">
        <p14:creationId xmlns:p14="http://schemas.microsoft.com/office/powerpoint/2010/main" val="1078657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51520" y="18864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400" b="1" dirty="0" smtClean="0">
                <a:latin typeface="Rockwell Condensed" panose="02060603050405020104" pitchFamily="18" charset="0"/>
              </a:rPr>
              <a:t>b- déterminisme </a:t>
            </a:r>
            <a:r>
              <a:rPr lang="fr-FR" altLang="fr-FR" sz="2400" b="1" dirty="0">
                <a:latin typeface="Rockwell Condensed" panose="02060603050405020104" pitchFamily="18" charset="0"/>
              </a:rPr>
              <a:t>n’est pas </a:t>
            </a:r>
            <a:r>
              <a:rPr lang="fr-FR" altLang="fr-FR" sz="2400" b="1" dirty="0" smtClean="0">
                <a:latin typeface="Rockwell Condensed" panose="02060603050405020104" pitchFamily="18" charset="0"/>
              </a:rPr>
              <a:t>fatalisme</a:t>
            </a:r>
            <a:endParaRPr lang="fr-FR" altLang="fr-FR" sz="2400" b="1" dirty="0">
              <a:latin typeface="Rockwell Condensed" panose="020606030504050201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643" y="1864426"/>
            <a:ext cx="25019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51350" y="1889687"/>
            <a:ext cx="5672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sz="2400" u="sng" dirty="0" smtClean="0">
                <a:latin typeface="Arial Black" panose="020B0A04020102020204" pitchFamily="34" charset="0"/>
              </a:rPr>
              <a:t>Exemple</a:t>
            </a:r>
            <a:r>
              <a:rPr lang="fr-FR" altLang="fr-FR" sz="2400" dirty="0" smtClean="0">
                <a:latin typeface="Arial Black" panose="020B0A04020102020204" pitchFamily="34" charset="0"/>
              </a:rPr>
              <a:t>: </a:t>
            </a:r>
          </a:p>
        </p:txBody>
      </p:sp>
      <p:sp>
        <p:nvSpPr>
          <p:cNvPr id="5" name="ZoneTexte 4"/>
          <p:cNvSpPr txBox="1">
            <a:spLocks noChangeArrowheads="1"/>
          </p:cNvSpPr>
          <p:nvPr/>
        </p:nvSpPr>
        <p:spPr bwMode="auto">
          <a:xfrm>
            <a:off x="263427" y="4437112"/>
            <a:ext cx="5724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sz="2400" b="1" dirty="0">
                <a:latin typeface="Arial Narrow" panose="020B0606020202030204" pitchFamily="34" charset="0"/>
              </a:rPr>
              <a:t>A</a:t>
            </a:r>
            <a:r>
              <a:rPr lang="fr-FR" altLang="fr-FR" sz="2400" b="1" dirty="0" smtClean="0">
                <a:latin typeface="Arial Narrow" panose="020B0606020202030204" pitchFamily="34" charset="0"/>
              </a:rPr>
              <a:t>ttitude </a:t>
            </a:r>
            <a:r>
              <a:rPr lang="fr-FR" altLang="fr-FR" sz="2400" b="1" dirty="0">
                <a:latin typeface="Arial Narrow" panose="020B0606020202030204" pitchFamily="34" charset="0"/>
              </a:rPr>
              <a:t>fataliste : </a:t>
            </a:r>
            <a:r>
              <a:rPr lang="fr-FR" altLang="fr-FR" sz="2400" dirty="0">
                <a:latin typeface="Arial Narrow" panose="020B0606020202030204" pitchFamily="34" charset="0"/>
              </a:rPr>
              <a:t>forme de résignation face au monde et au sort qui nous est réservé. </a:t>
            </a:r>
          </a:p>
          <a:p>
            <a:r>
              <a:rPr lang="fr-FR" altLang="fr-FR" sz="2400" b="1" dirty="0">
                <a:latin typeface="Arial Narrow" panose="020B0606020202030204" pitchFamily="34" charset="0"/>
              </a:rPr>
              <a:t> </a:t>
            </a:r>
          </a:p>
        </p:txBody>
      </p:sp>
      <p:sp>
        <p:nvSpPr>
          <p:cNvPr id="7" name="Rectangle 6"/>
          <p:cNvSpPr/>
          <p:nvPr/>
        </p:nvSpPr>
        <p:spPr>
          <a:xfrm>
            <a:off x="171578" y="784028"/>
            <a:ext cx="8800844" cy="7921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tx1"/>
                </a:solidFill>
              </a:rPr>
              <a:t>La croyance au destin (fatum, en latin) : conception selon laquelle les événements prédestinées, déterminés à se produire quoique l’on fasse (« tout est écrit »)</a:t>
            </a:r>
            <a:endParaRPr lang="fr-FR" sz="2000" b="1" dirty="0">
              <a:solidFill>
                <a:schemeClr val="tx1"/>
              </a:solidFill>
            </a:endParaRPr>
          </a:p>
        </p:txBody>
      </p:sp>
      <p:sp>
        <p:nvSpPr>
          <p:cNvPr id="8" name="Rectangle 7"/>
          <p:cNvSpPr/>
          <p:nvPr/>
        </p:nvSpPr>
        <p:spPr>
          <a:xfrm>
            <a:off x="1187624" y="2508122"/>
            <a:ext cx="4572000" cy="1569660"/>
          </a:xfrm>
          <a:prstGeom prst="rect">
            <a:avLst/>
          </a:prstGeom>
        </p:spPr>
        <p:txBody>
          <a:bodyPr>
            <a:spAutoFit/>
          </a:bodyPr>
          <a:lstStyle/>
          <a:p>
            <a:pPr algn="just"/>
            <a:r>
              <a:rPr lang="fr-FR" altLang="fr-FR" sz="2400" i="1" dirty="0" smtClean="0">
                <a:latin typeface="Arial Narrow" panose="020B0606020202030204" pitchFamily="34" charset="0"/>
              </a:rPr>
              <a:t>Dans Œdipe-Roi de Sophocle, </a:t>
            </a:r>
            <a:r>
              <a:rPr lang="fr-FR" altLang="fr-FR" sz="2400" dirty="0">
                <a:latin typeface="Arial Narrow" panose="020B0606020202030204" pitchFamily="34" charset="0"/>
              </a:rPr>
              <a:t>l’oracle de Delphes a prédit qu’Œdipe tuerait son père Laïos et épouserait sa mère, Jocaste</a:t>
            </a:r>
            <a:endParaRPr lang="fr-FR" sz="2400" dirty="0">
              <a:latin typeface="Arial Narrow" panose="020B0606020202030204" pitchFamily="34" charset="0"/>
            </a:endParaRPr>
          </a:p>
        </p:txBody>
      </p:sp>
    </p:spTree>
    <p:extLst>
      <p:ext uri="{BB962C8B-B14F-4D97-AF65-F5344CB8AC3E}">
        <p14:creationId xmlns:p14="http://schemas.microsoft.com/office/powerpoint/2010/main" val="1326729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98438" y="188913"/>
            <a:ext cx="835342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dirty="0" smtClean="0">
                <a:solidFill>
                  <a:srgbClr val="FF0000"/>
                </a:solidFill>
                <a:latin typeface="Rockwell Condensed" panose="02060603050405020104" pitchFamily="18" charset="0"/>
              </a:rPr>
              <a:t>Déterminisme </a:t>
            </a:r>
            <a:r>
              <a:rPr lang="fr-FR" altLang="fr-FR" sz="2800" b="1" dirty="0">
                <a:solidFill>
                  <a:srgbClr val="FF0000"/>
                </a:solidFill>
                <a:latin typeface="Rockwell Condensed" panose="02060603050405020104" pitchFamily="18" charset="0"/>
              </a:rPr>
              <a:t>≠ Destin : </a:t>
            </a:r>
          </a:p>
          <a:p>
            <a:pPr algn="just"/>
            <a:endParaRPr lang="fr-FR" altLang="fr-FR" sz="2400" b="1" dirty="0">
              <a:latin typeface="Arial Narrow" panose="020B0606020202030204" pitchFamily="34" charset="0"/>
            </a:endParaRPr>
          </a:p>
          <a:p>
            <a:pPr algn="just"/>
            <a:r>
              <a:rPr lang="fr-FR" altLang="fr-FR" sz="2400" b="1" dirty="0" smtClean="0">
                <a:latin typeface="Arial Narrow" panose="020B0606020202030204" pitchFamily="34" charset="0"/>
              </a:rPr>
              <a:t>- Le </a:t>
            </a:r>
            <a:r>
              <a:rPr lang="fr-FR" altLang="fr-FR" sz="2400" b="1" dirty="0">
                <a:latin typeface="Arial Narrow" panose="020B0606020202030204" pitchFamily="34" charset="0"/>
              </a:rPr>
              <a:t>déterminisme est </a:t>
            </a:r>
            <a:r>
              <a:rPr lang="fr-FR" altLang="fr-FR" sz="2400" b="1" i="1" dirty="0">
                <a:latin typeface="Arial Narrow" panose="020B0606020202030204" pitchFamily="34" charset="0"/>
              </a:rPr>
              <a:t>conditionnel</a:t>
            </a:r>
            <a:r>
              <a:rPr lang="fr-FR" altLang="fr-FR" sz="2400" b="1" dirty="0">
                <a:latin typeface="Arial Narrow" panose="020B0606020202030204" pitchFamily="34" charset="0"/>
              </a:rPr>
              <a:t> (« </a:t>
            </a:r>
            <a:r>
              <a:rPr lang="fr-FR" altLang="fr-FR" sz="2400" b="1" i="1" dirty="0">
                <a:latin typeface="Arial Narrow" panose="020B0606020202030204" pitchFamily="34" charset="0"/>
              </a:rPr>
              <a:t> si C</a:t>
            </a:r>
            <a:r>
              <a:rPr lang="fr-FR" altLang="fr-FR" sz="2400" b="1" dirty="0">
                <a:latin typeface="Arial Narrow" panose="020B0606020202030204" pitchFamily="34" charset="0"/>
              </a:rPr>
              <a:t>, alors E »), donc il n’exclut pas le libre-arbitre, </a:t>
            </a:r>
            <a:r>
              <a:rPr lang="fr-FR" altLang="fr-FR" sz="2400" dirty="0" smtClean="0">
                <a:latin typeface="Arial Narrow" panose="020B0606020202030204" pitchFamily="34" charset="0"/>
              </a:rPr>
              <a:t>tant </a:t>
            </a:r>
            <a:r>
              <a:rPr lang="fr-FR" altLang="fr-FR" sz="2400" dirty="0">
                <a:latin typeface="Arial Narrow" panose="020B0606020202030204" pitchFamily="34" charset="0"/>
              </a:rPr>
              <a:t>qu’il n’est pas appliqué à tous les faits.</a:t>
            </a:r>
          </a:p>
          <a:p>
            <a:endParaRPr lang="fr-FR" altLang="fr-FR" b="1" dirty="0"/>
          </a:p>
          <a:p>
            <a:endParaRPr lang="fr-FR" altLang="fr-FR" b="1" dirty="0"/>
          </a:p>
          <a:p>
            <a:pPr algn="just">
              <a:buFontTx/>
              <a:buChar char="-"/>
            </a:pPr>
            <a:r>
              <a:rPr lang="fr-FR" altLang="fr-FR" sz="2400" b="1" dirty="0">
                <a:latin typeface="Arial Narrow" panose="020B0606020202030204" pitchFamily="34" charset="0"/>
              </a:rPr>
              <a:t> La connaissance des déterminismes nous permet d’en limiter l’impact.</a:t>
            </a:r>
          </a:p>
          <a:p>
            <a:pPr algn="just"/>
            <a:r>
              <a:rPr lang="fr-FR" altLang="fr-FR" sz="2400" b="1" dirty="0">
                <a:latin typeface="Arial Narrow" panose="020B0606020202030204" pitchFamily="34" charset="0"/>
              </a:rPr>
              <a:t>  </a:t>
            </a:r>
          </a:p>
          <a:p>
            <a:pPr algn="just"/>
            <a:r>
              <a:rPr lang="fr-FR" altLang="fr-FR" sz="2400" dirty="0">
                <a:latin typeface="Arial Narrow" panose="020B0606020202030204" pitchFamily="34" charset="0"/>
              </a:rPr>
              <a:t>Exemple de la reproduction sociale : on peut agir pour la diminuer, par une action </a:t>
            </a:r>
            <a:r>
              <a:rPr lang="fr-FR" altLang="fr-FR" sz="2400" dirty="0" smtClean="0">
                <a:latin typeface="Arial Narrow" panose="020B0606020202030204" pitchFamily="34" charset="0"/>
              </a:rPr>
              <a:t>politique</a:t>
            </a:r>
            <a:endParaRPr lang="fr-FR" altLang="fr-FR" sz="2400" dirty="0">
              <a:latin typeface="Arial Narrow" panose="020B0606020202030204" pitchFamily="34" charset="0"/>
            </a:endParaRPr>
          </a:p>
          <a:p>
            <a:endParaRPr lang="fr-FR" altLang="fr-FR" b="1" dirty="0"/>
          </a:p>
          <a:p>
            <a:endParaRPr lang="fr-FR" altLang="fr-FR" b="1" dirty="0"/>
          </a:p>
        </p:txBody>
      </p:sp>
    </p:spTree>
    <p:extLst>
      <p:ext uri="{BB962C8B-B14F-4D97-AF65-F5344CB8AC3E}">
        <p14:creationId xmlns:p14="http://schemas.microsoft.com/office/powerpoint/2010/main" val="3486891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87524" y="260648"/>
            <a:ext cx="8568952" cy="115212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Conclusion</a:t>
            </a:r>
            <a:r>
              <a:rPr kumimoji="0" lang="fr-FR" sz="3200" b="0" i="0" u="none" strike="noStrike" kern="1200" cap="none" spc="0" normalizeH="0" noProof="0" dirty="0" smtClean="0">
                <a:ln>
                  <a:noFill/>
                </a:ln>
                <a:solidFill>
                  <a:schemeClr val="tx1"/>
                </a:solidFill>
                <a:effectLst/>
                <a:uLnTx/>
                <a:uFillTx/>
                <a:latin typeface="Rockwell Extra Bold" panose="02060903040505020403" pitchFamily="18" charset="0"/>
                <a:ea typeface="+mj-ea"/>
                <a:cs typeface="+mj-cs"/>
              </a:rPr>
              <a:t> : comment être libre si l’on est déterminé ? </a:t>
            </a:r>
            <a:endParaRPr kumimoji="0" lang="fr-FR" sz="3200" b="0" i="0" u="none" strike="noStrike" kern="1200" cap="none" spc="0" normalizeH="0" baseline="0" noProof="0" dirty="0">
              <a:ln>
                <a:noFill/>
              </a:ln>
              <a:solidFill>
                <a:schemeClr val="tx1"/>
              </a:solidFill>
              <a:effectLst/>
              <a:uLnTx/>
              <a:uFillTx/>
              <a:latin typeface="Rockwell Extra Bold" panose="02060903040505020403" pitchFamily="18" charset="0"/>
              <a:ea typeface="+mj-ea"/>
              <a:cs typeface="+mj-cs"/>
            </a:endParaRPr>
          </a:p>
        </p:txBody>
      </p:sp>
      <p:sp>
        <p:nvSpPr>
          <p:cNvPr id="3" name="Rectangle 2"/>
          <p:cNvSpPr/>
          <p:nvPr/>
        </p:nvSpPr>
        <p:spPr>
          <a:xfrm>
            <a:off x="783287" y="1632827"/>
            <a:ext cx="8073189" cy="830997"/>
          </a:xfrm>
          <a:prstGeom prst="rect">
            <a:avLst/>
          </a:prstGeom>
        </p:spPr>
        <p:txBody>
          <a:bodyPr wrap="square">
            <a:spAutoFit/>
          </a:bodyPr>
          <a:lstStyle/>
          <a:p>
            <a:pPr algn="just"/>
            <a:r>
              <a:rPr lang="fr-FR" sz="2400" b="1" dirty="0" smtClean="0">
                <a:latin typeface="Calibri" panose="020F0502020204030204" pitchFamily="34" charset="0"/>
                <a:ea typeface="Times New Roman" panose="02020603050405020304" pitchFamily="18" charset="0"/>
              </a:rPr>
              <a:t>→ </a:t>
            </a:r>
            <a:r>
              <a:rPr lang="fr-FR" sz="2400" b="1" dirty="0" smtClean="0">
                <a:latin typeface="Arial Narrow" panose="020B0606020202030204" pitchFamily="34" charset="0"/>
                <a:ea typeface="Times New Roman" panose="02020603050405020304" pitchFamily="18" charset="0"/>
              </a:rPr>
              <a:t>Être </a:t>
            </a:r>
            <a:r>
              <a:rPr lang="fr-FR" sz="2400" b="1" dirty="0">
                <a:latin typeface="Arial Narrow" panose="020B0606020202030204" pitchFamily="34" charset="0"/>
                <a:ea typeface="Times New Roman" panose="02020603050405020304" pitchFamily="18" charset="0"/>
              </a:rPr>
              <a:t>libre suppose de prendre conscience des déterminismes qui pèsent sur moi et de ceux qui animent la </a:t>
            </a:r>
            <a:r>
              <a:rPr lang="fr-FR" sz="2400" b="1" dirty="0" smtClean="0">
                <a:latin typeface="Arial Narrow" panose="020B0606020202030204" pitchFamily="34" charset="0"/>
                <a:ea typeface="Times New Roman" panose="02020603050405020304" pitchFamily="18" charset="0"/>
              </a:rPr>
              <a:t>nature</a:t>
            </a:r>
            <a:endParaRPr lang="fr-FR" sz="2400" dirty="0">
              <a:latin typeface="Arial Narrow" panose="020B0606020202030204" pitchFamily="34" charset="0"/>
            </a:endParaRPr>
          </a:p>
        </p:txBody>
      </p:sp>
      <p:sp>
        <p:nvSpPr>
          <p:cNvPr id="4" name="Rectangle 3"/>
          <p:cNvSpPr/>
          <p:nvPr/>
        </p:nvSpPr>
        <p:spPr>
          <a:xfrm>
            <a:off x="783287" y="2683876"/>
            <a:ext cx="7956884" cy="830997"/>
          </a:xfrm>
          <a:prstGeom prst="rect">
            <a:avLst/>
          </a:prstGeom>
        </p:spPr>
        <p:txBody>
          <a:bodyPr wrap="square">
            <a:spAutoFit/>
          </a:bodyPr>
          <a:lstStyle/>
          <a:p>
            <a:pPr algn="just"/>
            <a:r>
              <a:rPr lang="fr-FR" sz="2400" b="1" dirty="0" smtClean="0">
                <a:latin typeface="Calibri" panose="020F0502020204030204" pitchFamily="34" charset="0"/>
                <a:ea typeface="Times New Roman" panose="02020603050405020304" pitchFamily="18" charset="0"/>
              </a:rPr>
              <a:t>→ </a:t>
            </a:r>
            <a:r>
              <a:rPr lang="fr-FR" sz="2400" b="1" dirty="0" smtClean="0">
                <a:latin typeface="Arial Narrow" panose="020B0606020202030204" pitchFamily="34" charset="0"/>
                <a:ea typeface="Times New Roman" panose="02020603050405020304" pitchFamily="18" charset="0"/>
              </a:rPr>
              <a:t>Mais cette </a:t>
            </a:r>
            <a:r>
              <a:rPr lang="fr-FR" sz="2400" b="1" dirty="0">
                <a:latin typeface="Arial Narrow" panose="020B0606020202030204" pitchFamily="34" charset="0"/>
                <a:ea typeface="Times New Roman" panose="02020603050405020304" pitchFamily="18" charset="0"/>
              </a:rPr>
              <a:t>liberté </a:t>
            </a:r>
            <a:r>
              <a:rPr lang="fr-FR" sz="2400" b="1" dirty="0" smtClean="0">
                <a:latin typeface="Arial Narrow" panose="020B0606020202030204" pitchFamily="34" charset="0"/>
                <a:ea typeface="Times New Roman" panose="02020603050405020304" pitchFamily="18" charset="0"/>
              </a:rPr>
              <a:t>consiste aussi </a:t>
            </a:r>
            <a:r>
              <a:rPr lang="fr-FR" sz="2400" b="1" dirty="0">
                <a:latin typeface="Arial Narrow" panose="020B0606020202030204" pitchFamily="34" charset="0"/>
                <a:ea typeface="Times New Roman" panose="02020603050405020304" pitchFamily="18" charset="0"/>
              </a:rPr>
              <a:t>à savoir utiliser les déterminismes</a:t>
            </a:r>
            <a:r>
              <a:rPr lang="fr-FR" sz="2400" dirty="0">
                <a:latin typeface="Arial Narrow" panose="020B0606020202030204" pitchFamily="34" charset="0"/>
                <a:ea typeface="Times New Roman" panose="02020603050405020304" pitchFamily="18" charset="0"/>
              </a:rPr>
              <a:t> qui agissent sur nous </a:t>
            </a:r>
            <a:endParaRPr lang="fr-FR"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89" y="3514873"/>
            <a:ext cx="2381250" cy="3143250"/>
          </a:xfrm>
          <a:prstGeom prst="rect">
            <a:avLst/>
          </a:prstGeom>
        </p:spPr>
      </p:pic>
      <p:sp>
        <p:nvSpPr>
          <p:cNvPr id="6" name="ZoneTexte 5"/>
          <p:cNvSpPr txBox="1"/>
          <p:nvPr/>
        </p:nvSpPr>
        <p:spPr>
          <a:xfrm>
            <a:off x="3150846" y="3645024"/>
            <a:ext cx="5705629" cy="3046988"/>
          </a:xfrm>
          <a:prstGeom prst="rect">
            <a:avLst/>
          </a:prstGeom>
          <a:solidFill>
            <a:srgbClr val="FFFFCC">
              <a:alpha val="43000"/>
            </a:srgbClr>
          </a:solidFill>
        </p:spPr>
        <p:txBody>
          <a:bodyPr wrap="square" rtlCol="0">
            <a:spAutoFit/>
          </a:bodyPr>
          <a:lstStyle/>
          <a:p>
            <a:pPr algn="just"/>
            <a:r>
              <a:rPr lang="fr-FR" sz="2400" dirty="0" smtClean="0">
                <a:latin typeface="Arial Narrow" panose="020B0606020202030204" pitchFamily="34" charset="0"/>
              </a:rPr>
              <a:t>Pour </a:t>
            </a:r>
            <a:r>
              <a:rPr lang="fr-FR" sz="2400" b="1" dirty="0">
                <a:latin typeface="Arial Narrow" panose="020B0606020202030204" pitchFamily="34" charset="0"/>
              </a:rPr>
              <a:t>Auguste Comte</a:t>
            </a:r>
            <a:r>
              <a:rPr lang="fr-FR" sz="2400" dirty="0">
                <a:latin typeface="Arial Narrow" panose="020B0606020202030204" pitchFamily="34" charset="0"/>
              </a:rPr>
              <a:t>, </a:t>
            </a:r>
            <a:r>
              <a:rPr lang="fr-FR" sz="2400" dirty="0" smtClean="0">
                <a:latin typeface="Arial Narrow" panose="020B0606020202030204" pitchFamily="34" charset="0"/>
              </a:rPr>
              <a:t>c’est l’une des fonctions essentielles de la science</a:t>
            </a:r>
            <a:r>
              <a:rPr lang="fr-FR" sz="2400" dirty="0">
                <a:latin typeface="Arial Narrow" panose="020B0606020202030204" pitchFamily="34" charset="0"/>
              </a:rPr>
              <a:t>.</a:t>
            </a:r>
            <a:r>
              <a:rPr lang="fr-FR" sz="2400" dirty="0" smtClean="0">
                <a:latin typeface="Arial Narrow" panose="020B0606020202030204" pitchFamily="34" charset="0"/>
              </a:rPr>
              <a:t> En tant que connaissance des lois à l’œuvre dans la nature, la </a:t>
            </a:r>
            <a:r>
              <a:rPr lang="fr-FR" sz="2400" dirty="0">
                <a:latin typeface="Arial Narrow" panose="020B0606020202030204" pitchFamily="34" charset="0"/>
              </a:rPr>
              <a:t>science possède une dimension libératrice puisqu’elle nous permet de tirer parti des déterminismes et d’augmenter l’efficacité de nos moyens d’action (qui sont à l’origine « extrêmement faibles »). </a:t>
            </a:r>
          </a:p>
        </p:txBody>
      </p:sp>
    </p:spTree>
    <p:extLst>
      <p:ext uri="{BB962C8B-B14F-4D97-AF65-F5344CB8AC3E}">
        <p14:creationId xmlns:p14="http://schemas.microsoft.com/office/powerpoint/2010/main" val="1097989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9148"/>
            <a:ext cx="2619527" cy="3457776"/>
          </a:xfrm>
          <a:prstGeom prst="rect">
            <a:avLst/>
          </a:prstGeom>
        </p:spPr>
      </p:pic>
      <p:sp>
        <p:nvSpPr>
          <p:cNvPr id="3" name="Rectangle 2"/>
          <p:cNvSpPr/>
          <p:nvPr/>
        </p:nvSpPr>
        <p:spPr>
          <a:xfrm>
            <a:off x="3131840" y="29614"/>
            <a:ext cx="6192688" cy="6794809"/>
          </a:xfrm>
          <a:prstGeom prst="rect">
            <a:avLst/>
          </a:prstGeom>
        </p:spPr>
        <p:txBody>
          <a:bodyPr wrap="square">
            <a:spAutoFit/>
          </a:bodyPr>
          <a:lstStyle/>
          <a:p>
            <a:pPr marR="301625" algn="just">
              <a:lnSpc>
                <a:spcPct val="115000"/>
              </a:lnSpc>
              <a:spcAft>
                <a:spcPts val="0"/>
              </a:spcAft>
            </a:pPr>
            <a:r>
              <a:rPr lang="fr-FR"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connaissance des lois des phénomènes, dont le résultat constant est de nous les faire prévoir, peut seule évidemment nous conduire, dans la vie active, à les modifier à notre avantage les uns par les autres. Nos moyens naturels et directs pour agir sur les corps qui nous entourent sont extrêmement faibles, et tout à fait disproportionnés à nos besoins. Toutes les fois que nous parvenons à exercer une grande action, c’est seulement parce que la connaissance des lois naturelles nous permet d’introduire, parmi les circonstances déterminées sous l’influence desquelles s’accomplissent les divers phénomènes, quelques éléments modificateurs, qui, quelque faibles qu’ils soient en eux-mêmes, suffisent, dans certains cas, pour faire tourner à notre satisfaction les résultats définitifs de l’ensemble des causes extérieures. En résumé, </a:t>
            </a:r>
            <a:r>
              <a:rPr lang="fr-FR"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science, d’où prévoyance ; prévoyance, d’où action</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telle est la formule très simple qui exprime, d’une manière exacte, la relation générale de la </a:t>
            </a:r>
            <a:r>
              <a:rPr lang="fr-FR"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science</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de l’</a:t>
            </a:r>
            <a:r>
              <a:rPr lang="fr-FR"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 </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ZoneTexte 3"/>
          <p:cNvSpPr txBox="1"/>
          <p:nvPr/>
        </p:nvSpPr>
        <p:spPr>
          <a:xfrm>
            <a:off x="13111" y="3789040"/>
            <a:ext cx="2952328" cy="954107"/>
          </a:xfrm>
          <a:prstGeom prst="rect">
            <a:avLst/>
          </a:prstGeom>
          <a:noFill/>
        </p:spPr>
        <p:txBody>
          <a:bodyPr wrap="square" rtlCol="0">
            <a:spAutoFit/>
          </a:bodyPr>
          <a:lstStyle/>
          <a:p>
            <a:pPr algn="ctr"/>
            <a:r>
              <a:rPr lang="fr-FR" sz="2800" i="1" dirty="0" smtClean="0">
                <a:latin typeface="Calisto MT" panose="02040603050505030304" pitchFamily="18" charset="0"/>
              </a:rPr>
              <a:t>Cours de philosophie positive</a:t>
            </a:r>
            <a:endParaRPr lang="fr-FR" sz="2800" i="1" dirty="0">
              <a:latin typeface="Calisto MT" panose="02040603050505030304" pitchFamily="18" charset="0"/>
            </a:endParaRPr>
          </a:p>
        </p:txBody>
      </p:sp>
      <mc:AlternateContent xmlns:mc="http://schemas.openxmlformats.org/markup-compatibility/2006">
        <mc:Choice xmlns:p14="http://schemas.microsoft.com/office/powerpoint/2010/main" Requires="p14">
          <p:contentPart p14:bwMode="auto" r:id="rId3">
            <p14:nvContentPartPr>
              <p14:cNvPr id="5" name="Encre 4"/>
              <p14:cNvContentPartPr/>
              <p14:nvPr/>
            </p14:nvContentPartPr>
            <p14:xfrm>
              <a:off x="7465320" y="5482800"/>
              <a:ext cx="1429200" cy="72000"/>
            </p14:xfrm>
          </p:contentPart>
        </mc:Choice>
        <mc:Fallback>
          <p:pic>
            <p:nvPicPr>
              <p:cNvPr id="5" name="Encre 4"/>
              <p:cNvPicPr/>
              <p:nvPr/>
            </p:nvPicPr>
            <p:blipFill>
              <a:blip r:embed="rId4"/>
              <a:stretch>
                <a:fillRect/>
              </a:stretch>
            </p:blipFill>
            <p:spPr>
              <a:xfrm>
                <a:off x="7449480" y="5419440"/>
                <a:ext cx="1460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cre 5"/>
              <p14:cNvContentPartPr/>
              <p14:nvPr/>
            </p14:nvContentPartPr>
            <p14:xfrm>
              <a:off x="3259440" y="5777640"/>
              <a:ext cx="3616920" cy="89640"/>
            </p14:xfrm>
          </p:contentPart>
        </mc:Choice>
        <mc:Fallback>
          <p:pic>
            <p:nvPicPr>
              <p:cNvPr id="6" name="Encre 5"/>
              <p:cNvPicPr/>
              <p:nvPr/>
            </p:nvPicPr>
            <p:blipFill>
              <a:blip r:embed="rId6"/>
              <a:stretch>
                <a:fillRect/>
              </a:stretch>
            </p:blipFill>
            <p:spPr>
              <a:xfrm>
                <a:off x="3243600" y="5713920"/>
                <a:ext cx="3648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Encre 6"/>
              <p14:cNvContentPartPr/>
              <p14:nvPr/>
            </p14:nvContentPartPr>
            <p14:xfrm>
              <a:off x="6876000" y="5866920"/>
              <a:ext cx="491400" cy="54000"/>
            </p14:xfrm>
          </p:contentPart>
        </mc:Choice>
        <mc:Fallback>
          <p:pic>
            <p:nvPicPr>
              <p:cNvPr id="7" name="Encre 6"/>
              <p:cNvPicPr/>
              <p:nvPr/>
            </p:nvPicPr>
            <p:blipFill>
              <a:blip r:embed="rId8"/>
              <a:stretch>
                <a:fillRect/>
              </a:stretch>
            </p:blipFill>
            <p:spPr>
              <a:xfrm>
                <a:off x="6860160" y="5803200"/>
                <a:ext cx="523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Encre 7"/>
              <p14:cNvContentPartPr/>
              <p14:nvPr/>
            </p14:nvContentPartPr>
            <p14:xfrm>
              <a:off x="5670360" y="2187720"/>
              <a:ext cx="982800" cy="3465000"/>
            </p14:xfrm>
          </p:contentPart>
        </mc:Choice>
        <mc:Fallback>
          <p:pic>
            <p:nvPicPr>
              <p:cNvPr id="8" name="Encre 7"/>
              <p:cNvPicPr/>
              <p:nvPr/>
            </p:nvPicPr>
            <p:blipFill>
              <a:blip r:embed="rId10"/>
              <a:stretch>
                <a:fillRect/>
              </a:stretch>
            </p:blipFill>
            <p:spPr>
              <a:xfrm>
                <a:off x="5661000" y="2178360"/>
                <a:ext cx="1001520" cy="3483720"/>
              </a:xfrm>
              <a:prstGeom prst="rect">
                <a:avLst/>
              </a:prstGeom>
            </p:spPr>
          </p:pic>
        </mc:Fallback>
      </mc:AlternateContent>
    </p:spTree>
    <p:extLst>
      <p:ext uri="{BB962C8B-B14F-4D97-AF65-F5344CB8AC3E}">
        <p14:creationId xmlns:p14="http://schemas.microsoft.com/office/powerpoint/2010/main" val="382886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56" y="260648"/>
            <a:ext cx="7992888" cy="830997"/>
          </a:xfrm>
          <a:prstGeom prst="rect">
            <a:avLst/>
          </a:prstGeom>
        </p:spPr>
        <p:txBody>
          <a:bodyPr wrap="square">
            <a:spAutoFit/>
          </a:bodyPr>
          <a:lstStyle/>
          <a:p>
            <a:pPr algn="just"/>
            <a:r>
              <a:rPr lang="fr-FR" sz="2400" dirty="0" smtClean="0">
                <a:latin typeface="Arial Narrow" pitchFamily="34" charset="0"/>
                <a:cs typeface="Arial" pitchFamily="34" charset="0"/>
              </a:rPr>
              <a:t>Pour « être responsable d’un acte », il faut donc </a:t>
            </a:r>
            <a:r>
              <a:rPr lang="fr-FR" sz="2400" i="1" dirty="0" smtClean="0">
                <a:latin typeface="Bodoni MT Black" pitchFamily="18" charset="0"/>
                <a:cs typeface="Arial" pitchFamily="34" charset="0"/>
              </a:rPr>
              <a:t>avoir choisi délibérément </a:t>
            </a:r>
            <a:r>
              <a:rPr lang="fr-FR" sz="2400" dirty="0" smtClean="0">
                <a:latin typeface="Arial Narrow" pitchFamily="34" charset="0"/>
                <a:cs typeface="Arial" pitchFamily="34" charset="0"/>
              </a:rPr>
              <a:t>d’accomplir cet acte </a:t>
            </a:r>
            <a:endParaRPr lang="fr-FR" sz="2800" u="sng" dirty="0">
              <a:latin typeface="Arial Narrow" pitchFamily="34" charset="0"/>
              <a:cs typeface="Arial" pitchFamily="34" charset="0"/>
            </a:endParaRPr>
          </a:p>
        </p:txBody>
      </p:sp>
      <p:pic>
        <p:nvPicPr>
          <p:cNvPr id="15362" name="Picture 2" descr="http://www.google.fr/url?source=imglanding&amp;ct=img&amp;q=http://cdn-football.ladmedia.fr/images/media/equipe-de-france/articles/zizou-materazzi-l-arbitre-se-livre/zizou-mater/4624244-1-fre-FR/zizou-mater.jpg&amp;sa=X&amp;ei=mIZtVf2ON8P-UKDFgvgL&amp;ved=0CAsQ8wc&amp;usg=AFQjCNFd3pBOwM77j_UK_VF1IbAhcAkaAQ"/>
          <p:cNvPicPr>
            <a:picLocks noChangeAspect="1" noChangeArrowheads="1"/>
          </p:cNvPicPr>
          <p:nvPr/>
        </p:nvPicPr>
        <p:blipFill>
          <a:blip r:embed="rId2" cstate="print"/>
          <a:srcRect/>
          <a:stretch>
            <a:fillRect/>
          </a:stretch>
        </p:blipFill>
        <p:spPr bwMode="auto">
          <a:xfrm>
            <a:off x="3563888" y="1268760"/>
            <a:ext cx="5161806" cy="3441204"/>
          </a:xfrm>
          <a:prstGeom prst="rect">
            <a:avLst/>
          </a:prstGeom>
          <a:noFill/>
        </p:spPr>
      </p:pic>
      <p:sp>
        <p:nvSpPr>
          <p:cNvPr id="4" name="ZoneTexte 3"/>
          <p:cNvSpPr txBox="1"/>
          <p:nvPr/>
        </p:nvSpPr>
        <p:spPr>
          <a:xfrm>
            <a:off x="3563888" y="4725144"/>
            <a:ext cx="5184576" cy="584775"/>
          </a:xfrm>
          <a:prstGeom prst="rect">
            <a:avLst/>
          </a:prstGeom>
          <a:noFill/>
        </p:spPr>
        <p:txBody>
          <a:bodyPr wrap="square" rtlCol="0">
            <a:spAutoFit/>
          </a:bodyPr>
          <a:lstStyle/>
          <a:p>
            <a:pPr algn="ctr"/>
            <a:r>
              <a:rPr lang="fr-FR" sz="1600" i="1" dirty="0" smtClean="0">
                <a:latin typeface="Calisto MT" pitchFamily="18" charset="0"/>
              </a:rPr>
              <a:t>Zidane est responsable du coup de tête infligé à </a:t>
            </a:r>
            <a:r>
              <a:rPr lang="fr-FR" sz="1600" i="1" dirty="0" err="1" smtClean="0">
                <a:latin typeface="Calisto MT" pitchFamily="18" charset="0"/>
              </a:rPr>
              <a:t>Materazzi</a:t>
            </a:r>
            <a:r>
              <a:rPr lang="fr-FR" sz="1600" i="1" dirty="0" smtClean="0">
                <a:latin typeface="Calisto MT" pitchFamily="18" charset="0"/>
              </a:rPr>
              <a:t> en  finale de Coupe du monde (France-Italie, juillet 2006)</a:t>
            </a:r>
            <a:endParaRPr lang="fr-FR" sz="1600" i="1" dirty="0">
              <a:latin typeface="Calisto MT" pitchFamily="18" charset="0"/>
            </a:endParaRPr>
          </a:p>
        </p:txBody>
      </p:sp>
      <p:sp>
        <p:nvSpPr>
          <p:cNvPr id="5" name="ZoneTexte 4"/>
          <p:cNvSpPr txBox="1"/>
          <p:nvPr/>
        </p:nvSpPr>
        <p:spPr>
          <a:xfrm>
            <a:off x="611560" y="1268760"/>
            <a:ext cx="2736304" cy="830997"/>
          </a:xfrm>
          <a:prstGeom prst="rect">
            <a:avLst/>
          </a:prstGeom>
          <a:noFill/>
        </p:spPr>
        <p:txBody>
          <a:bodyPr wrap="square" rtlCol="0">
            <a:spAutoFit/>
          </a:bodyPr>
          <a:lstStyle/>
          <a:p>
            <a:r>
              <a:rPr lang="fr-FR" sz="2400" dirty="0" smtClean="0">
                <a:latin typeface="Arial Narrow" pitchFamily="34" charset="0"/>
              </a:rPr>
              <a:t>L’action est </a:t>
            </a:r>
            <a:r>
              <a:rPr lang="fr-FR" sz="2400" i="1" dirty="0" smtClean="0">
                <a:latin typeface="Bodoni MT Black" pitchFamily="18" charset="0"/>
              </a:rPr>
              <a:t>volontaire</a:t>
            </a:r>
            <a:endParaRPr lang="fr-FR" sz="2400" i="1" dirty="0">
              <a:latin typeface="Bodoni MT Black" pitchFamily="18" charset="0"/>
            </a:endParaRPr>
          </a:p>
        </p:txBody>
      </p:sp>
      <p:sp>
        <p:nvSpPr>
          <p:cNvPr id="6" name="ZoneTexte 5"/>
          <p:cNvSpPr txBox="1"/>
          <p:nvPr/>
        </p:nvSpPr>
        <p:spPr>
          <a:xfrm>
            <a:off x="683568" y="2348880"/>
            <a:ext cx="2592288" cy="1200329"/>
          </a:xfrm>
          <a:prstGeom prst="rect">
            <a:avLst/>
          </a:prstGeom>
          <a:noFill/>
        </p:spPr>
        <p:txBody>
          <a:bodyPr wrap="square" rtlCol="0">
            <a:spAutoFit/>
          </a:bodyPr>
          <a:lstStyle/>
          <a:p>
            <a:r>
              <a:rPr lang="fr-FR" sz="2400" dirty="0" smtClean="0">
                <a:latin typeface="Arial Narrow" pitchFamily="34" charset="0"/>
              </a:rPr>
              <a:t>La responsabilité suppose donc le </a:t>
            </a:r>
            <a:r>
              <a:rPr lang="fr-FR" sz="2400" i="1" dirty="0" smtClean="0">
                <a:solidFill>
                  <a:srgbClr val="002060"/>
                </a:solidFill>
                <a:latin typeface="Bodoni MT Black" pitchFamily="18" charset="0"/>
              </a:rPr>
              <a:t>libre-arbitre</a:t>
            </a:r>
            <a:endParaRPr lang="fr-FR" sz="2400" i="1" dirty="0">
              <a:solidFill>
                <a:srgbClr val="002060"/>
              </a:solidFill>
              <a:latin typeface="Bodoni MT Black" pitchFamily="18" charset="0"/>
            </a:endParaRPr>
          </a:p>
        </p:txBody>
      </p:sp>
      <p:sp>
        <p:nvSpPr>
          <p:cNvPr id="7" name="Flèche vers le bas 6"/>
          <p:cNvSpPr/>
          <p:nvPr/>
        </p:nvSpPr>
        <p:spPr>
          <a:xfrm>
            <a:off x="1619672" y="3573016"/>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80528" y="4293096"/>
            <a:ext cx="3960440" cy="830997"/>
          </a:xfrm>
          <a:prstGeom prst="rect">
            <a:avLst/>
          </a:prstGeom>
          <a:noFill/>
        </p:spPr>
        <p:txBody>
          <a:bodyPr wrap="square" rtlCol="0">
            <a:spAutoFit/>
          </a:bodyPr>
          <a:lstStyle/>
          <a:p>
            <a:pPr algn="ctr"/>
            <a:r>
              <a:rPr lang="fr-FR" sz="2400" b="1" i="1" dirty="0" smtClean="0">
                <a:solidFill>
                  <a:srgbClr val="002060"/>
                </a:solidFill>
                <a:latin typeface="Arial Narrow" pitchFamily="34" charset="0"/>
              </a:rPr>
              <a:t>Pouvoir de choisir ou non d’accomplir telle action</a:t>
            </a:r>
            <a:endParaRPr lang="fr-FR" sz="2400" b="1" i="1" dirty="0">
              <a:solidFill>
                <a:srgbClr val="002060"/>
              </a:solidFill>
              <a:latin typeface="Arial Narrow" pitchFamily="34" charset="0"/>
            </a:endParaRPr>
          </a:p>
        </p:txBody>
      </p:sp>
      <p:sp>
        <p:nvSpPr>
          <p:cNvPr id="9" name="Rectangle 8"/>
          <p:cNvSpPr/>
          <p:nvPr/>
        </p:nvSpPr>
        <p:spPr>
          <a:xfrm>
            <a:off x="683568" y="5445224"/>
            <a:ext cx="7920880" cy="1200329"/>
          </a:xfrm>
          <a:prstGeom prst="rect">
            <a:avLst/>
          </a:prstGeom>
        </p:spPr>
        <p:txBody>
          <a:bodyPr wrap="square">
            <a:spAutoFit/>
          </a:bodyPr>
          <a:lstStyle/>
          <a:p>
            <a:r>
              <a:rPr lang="fr-FR" sz="2400" b="1" dirty="0" smtClean="0">
                <a:solidFill>
                  <a:srgbClr val="FF0000"/>
                </a:solidFill>
                <a:latin typeface="Bodoni MT Black" pitchFamily="18" charset="0"/>
              </a:rPr>
              <a:t>Pb 1 </a:t>
            </a:r>
            <a:r>
              <a:rPr lang="fr-FR" sz="2400" b="1" dirty="0" smtClean="0">
                <a:solidFill>
                  <a:srgbClr val="FF0000"/>
                </a:solidFill>
                <a:latin typeface="Calibri" pitchFamily="34" charset="0"/>
              </a:rPr>
              <a:t>: avons-nous toujours et vraiment un libre-arbitre ? </a:t>
            </a:r>
          </a:p>
          <a:p>
            <a:r>
              <a:rPr lang="fr-FR" sz="2400" b="1" dirty="0" smtClean="0">
                <a:solidFill>
                  <a:srgbClr val="FF0000"/>
                </a:solidFill>
                <a:latin typeface="Calibri" pitchFamily="34" charset="0"/>
              </a:rPr>
              <a:t>Au contraire, nos choix ne sont-il pas prédéterminés par des contraintes naturelles ou culturelles ? </a:t>
            </a:r>
            <a:endParaRPr lang="fr-FR" sz="24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332656"/>
            <a:ext cx="8460432" cy="892552"/>
          </a:xfrm>
          <a:prstGeom prst="rect">
            <a:avLst/>
          </a:prstGeom>
          <a:noFill/>
        </p:spPr>
        <p:txBody>
          <a:bodyPr wrap="square" rtlCol="0">
            <a:spAutoFit/>
          </a:bodyPr>
          <a:lstStyle/>
          <a:p>
            <a:r>
              <a:rPr lang="fr-FR" sz="2800" u="sng" dirty="0" smtClean="0">
                <a:latin typeface="Aharoni" pitchFamily="2" charset="-79"/>
                <a:cs typeface="Aharoni" pitchFamily="2" charset="-79"/>
              </a:rPr>
              <a:t>Sens 2 :</a:t>
            </a:r>
            <a:r>
              <a:rPr lang="fr-FR" sz="2800" dirty="0" smtClean="0">
                <a:latin typeface="Aharoni" pitchFamily="2" charset="-79"/>
                <a:cs typeface="Aharoni" pitchFamily="2" charset="-79"/>
              </a:rPr>
              <a:t> </a:t>
            </a:r>
            <a:r>
              <a:rPr lang="fr-FR" sz="2400" dirty="0" smtClean="0">
                <a:latin typeface="Arial" pitchFamily="34" charset="0"/>
                <a:cs typeface="Arial" pitchFamily="34" charset="0"/>
              </a:rPr>
              <a:t>être responsable (tout court), la responsabilité comme </a:t>
            </a:r>
            <a:r>
              <a:rPr lang="fr-FR" sz="2400" i="1" dirty="0" smtClean="0">
                <a:latin typeface="Arial" pitchFamily="34" charset="0"/>
                <a:cs typeface="Arial" pitchFamily="34" charset="0"/>
              </a:rPr>
              <a:t>vertu</a:t>
            </a:r>
            <a:endParaRPr lang="fr-FR" sz="2800" i="1" u="sng" dirty="0">
              <a:latin typeface="Arial" pitchFamily="34" charset="0"/>
              <a:cs typeface="Arial" pitchFamily="34" charset="0"/>
            </a:endParaRPr>
          </a:p>
        </p:txBody>
      </p:sp>
      <p:sp>
        <p:nvSpPr>
          <p:cNvPr id="3" name="ZoneTexte 2"/>
          <p:cNvSpPr txBox="1">
            <a:spLocks noChangeArrowheads="1"/>
          </p:cNvSpPr>
          <p:nvPr/>
        </p:nvSpPr>
        <p:spPr bwMode="auto">
          <a:xfrm>
            <a:off x="683568" y="5013176"/>
            <a:ext cx="7992888" cy="830997"/>
          </a:xfrm>
          <a:prstGeom prst="rect">
            <a:avLst/>
          </a:prstGeom>
          <a:noFill/>
          <a:ln w="9525">
            <a:noFill/>
            <a:miter lim="800000"/>
            <a:headEnd/>
            <a:tailEnd/>
          </a:ln>
        </p:spPr>
        <p:txBody>
          <a:bodyPr wrap="square">
            <a:spAutoFit/>
          </a:bodyPr>
          <a:lstStyle/>
          <a:p>
            <a:r>
              <a:rPr lang="fr-FR" sz="2400" b="1" dirty="0" smtClean="0">
                <a:solidFill>
                  <a:srgbClr val="FF0000"/>
                </a:solidFill>
                <a:latin typeface="Bodoni MT Black" pitchFamily="18" charset="0"/>
              </a:rPr>
              <a:t>Pb </a:t>
            </a:r>
            <a:r>
              <a:rPr lang="fr-FR" sz="2400" b="1" dirty="0">
                <a:solidFill>
                  <a:srgbClr val="FF0000"/>
                </a:solidFill>
                <a:latin typeface="Bodoni MT Black" pitchFamily="18" charset="0"/>
              </a:rPr>
              <a:t>2 : </a:t>
            </a:r>
            <a:r>
              <a:rPr lang="fr-FR" sz="2400" b="1" dirty="0">
                <a:solidFill>
                  <a:srgbClr val="FF0000"/>
                </a:solidFill>
                <a:latin typeface="Calibri" pitchFamily="34" charset="0"/>
              </a:rPr>
              <a:t>peut-on vraiment être </a:t>
            </a:r>
            <a:r>
              <a:rPr lang="fr-FR" sz="2400" b="1" dirty="0" smtClean="0">
                <a:solidFill>
                  <a:srgbClr val="FF0000"/>
                </a:solidFill>
                <a:latin typeface="Calibri" pitchFamily="34" charset="0"/>
              </a:rPr>
              <a:t>maîtres </a:t>
            </a:r>
            <a:r>
              <a:rPr lang="fr-FR" sz="2400" b="1" dirty="0">
                <a:solidFill>
                  <a:srgbClr val="FF0000"/>
                </a:solidFill>
                <a:latin typeface="Calibri" pitchFamily="34" charset="0"/>
              </a:rPr>
              <a:t>de nos choix, de nos vies, </a:t>
            </a:r>
            <a:r>
              <a:rPr lang="fr-FR" sz="2400" b="1" dirty="0" smtClean="0">
                <a:solidFill>
                  <a:srgbClr val="FF0000"/>
                </a:solidFill>
                <a:latin typeface="Calibri" pitchFamily="34" charset="0"/>
              </a:rPr>
              <a:t>et </a:t>
            </a:r>
            <a:r>
              <a:rPr lang="fr-FR" sz="2400" b="1" dirty="0">
                <a:solidFill>
                  <a:srgbClr val="FF0000"/>
                </a:solidFill>
                <a:latin typeface="Calibri" pitchFamily="34" charset="0"/>
              </a:rPr>
              <a:t>devenir ainsi </a:t>
            </a:r>
            <a:r>
              <a:rPr lang="fr-FR" sz="2400" b="1" i="1" dirty="0">
                <a:solidFill>
                  <a:srgbClr val="FF0000"/>
                </a:solidFill>
                <a:latin typeface="Calibri" pitchFamily="34" charset="0"/>
              </a:rPr>
              <a:t>autonomes </a:t>
            </a:r>
            <a:r>
              <a:rPr lang="fr-FR" sz="2400" b="1" dirty="0">
                <a:solidFill>
                  <a:srgbClr val="FF0000"/>
                </a:solidFill>
                <a:latin typeface="Calibri" pitchFamily="34" charset="0"/>
              </a:rPr>
              <a:t>? </a:t>
            </a:r>
            <a:endParaRPr lang="fr-FR" sz="2000" b="1" dirty="0">
              <a:solidFill>
                <a:srgbClr val="FF0000"/>
              </a:solidFill>
              <a:latin typeface="Calibri" pitchFamily="34" charset="0"/>
            </a:endParaRPr>
          </a:p>
        </p:txBody>
      </p:sp>
      <p:sp>
        <p:nvSpPr>
          <p:cNvPr id="4" name="Rectangle 3"/>
          <p:cNvSpPr/>
          <p:nvPr/>
        </p:nvSpPr>
        <p:spPr>
          <a:xfrm>
            <a:off x="827584" y="1484784"/>
            <a:ext cx="7272808" cy="830997"/>
          </a:xfrm>
          <a:prstGeom prst="rect">
            <a:avLst/>
          </a:prstGeom>
        </p:spPr>
        <p:txBody>
          <a:bodyPr wrap="square">
            <a:spAutoFit/>
          </a:bodyPr>
          <a:lstStyle/>
          <a:p>
            <a:r>
              <a:rPr lang="fr-FR" sz="2400" dirty="0" smtClean="0">
                <a:latin typeface="Arial Narrow" pitchFamily="34" charset="0"/>
                <a:cs typeface="Times New Roman"/>
              </a:rPr>
              <a:t>▪ </a:t>
            </a:r>
            <a:r>
              <a:rPr lang="fr-FR" sz="2400" dirty="0" smtClean="0">
                <a:latin typeface="Arial Narrow" pitchFamily="34" charset="0"/>
              </a:rPr>
              <a:t>fait d’ « assumer » être l’auteur de ses actes (≠ mauvaise foi)</a:t>
            </a:r>
          </a:p>
          <a:p>
            <a:r>
              <a:rPr lang="fr-FR" sz="2400" dirty="0" smtClean="0">
                <a:latin typeface="Arial Narrow" pitchFamily="34" charset="0"/>
              </a:rPr>
              <a:t>            = respecter la valeur de sincérité   </a:t>
            </a:r>
            <a:endParaRPr lang="fr-FR" sz="2400" dirty="0">
              <a:latin typeface="Arial Narrow" pitchFamily="34" charset="0"/>
            </a:endParaRPr>
          </a:p>
        </p:txBody>
      </p:sp>
      <p:sp>
        <p:nvSpPr>
          <p:cNvPr id="5" name="Rectangle 4"/>
          <p:cNvSpPr/>
          <p:nvPr/>
        </p:nvSpPr>
        <p:spPr>
          <a:xfrm>
            <a:off x="827584" y="3356992"/>
            <a:ext cx="7200800" cy="1200329"/>
          </a:xfrm>
          <a:prstGeom prst="rect">
            <a:avLst/>
          </a:prstGeom>
        </p:spPr>
        <p:txBody>
          <a:bodyPr wrap="square">
            <a:spAutoFit/>
          </a:bodyPr>
          <a:lstStyle/>
          <a:p>
            <a:r>
              <a:rPr lang="fr-FR" sz="2400" dirty="0" smtClean="0">
                <a:latin typeface="Arial Narrow" pitchFamily="34" charset="0"/>
                <a:cs typeface="Times New Roman"/>
              </a:rPr>
              <a:t>▪ </a:t>
            </a:r>
            <a:r>
              <a:rPr lang="fr-FR" sz="2400" dirty="0" smtClean="0">
                <a:latin typeface="Arial Narrow" pitchFamily="34" charset="0"/>
              </a:rPr>
              <a:t>fait d’agir par soi-même (ex. un enfant n’est pas jugé responsable car il dépend de ses parents)</a:t>
            </a:r>
          </a:p>
          <a:p>
            <a:r>
              <a:rPr lang="fr-FR" sz="2400" dirty="0" smtClean="0">
                <a:latin typeface="Arial Narrow" pitchFamily="34" charset="0"/>
              </a:rPr>
              <a:t>             = valeur d’autonomie</a:t>
            </a:r>
          </a:p>
        </p:txBody>
      </p:sp>
      <p:sp>
        <p:nvSpPr>
          <p:cNvPr id="6" name="Rectangle 5"/>
          <p:cNvSpPr/>
          <p:nvPr/>
        </p:nvSpPr>
        <p:spPr>
          <a:xfrm>
            <a:off x="827584" y="2564904"/>
            <a:ext cx="7272808" cy="461665"/>
          </a:xfrm>
          <a:prstGeom prst="rect">
            <a:avLst/>
          </a:prstGeom>
        </p:spPr>
        <p:txBody>
          <a:bodyPr wrap="square">
            <a:spAutoFit/>
          </a:bodyPr>
          <a:lstStyle/>
          <a:p>
            <a:r>
              <a:rPr lang="fr-FR" sz="2400" dirty="0" smtClean="0">
                <a:latin typeface="Arial Narrow" pitchFamily="34" charset="0"/>
                <a:cs typeface="Times New Roman"/>
              </a:rPr>
              <a:t>▪ </a:t>
            </a:r>
            <a:r>
              <a:rPr lang="fr-FR" sz="2400" dirty="0" smtClean="0">
                <a:latin typeface="Arial Narrow" pitchFamily="34" charset="0"/>
              </a:rPr>
              <a:t>fait d’accepter nos obligations ou nos devoirs</a:t>
            </a:r>
            <a:endParaRPr lang="fr-FR" sz="2400"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51520" y="116632"/>
            <a:ext cx="8568952" cy="72008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I.</a:t>
            </a:r>
            <a:r>
              <a:rPr kumimoji="0" lang="fr-FR" sz="3200" b="0" i="0" u="none" strike="noStrike" kern="1200" cap="none" spc="0" normalizeH="0" noProof="0" dirty="0" smtClean="0">
                <a:ln>
                  <a:noFill/>
                </a:ln>
                <a:solidFill>
                  <a:schemeClr val="tx1"/>
                </a:solidFill>
                <a:effectLst/>
                <a:uLnTx/>
                <a:uFillTx/>
                <a:latin typeface="Rockwell Extra Bold" panose="02060903040505020403" pitchFamily="18" charset="0"/>
                <a:ea typeface="+mj-ea"/>
                <a:cs typeface="+mj-cs"/>
              </a:rPr>
              <a:t> </a:t>
            </a: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Avons-nous </a:t>
            </a:r>
            <a:r>
              <a:rPr kumimoji="0" lang="fr-FR" sz="3200" b="0" i="0" u="none" strike="noStrike" kern="1200" cap="none" spc="0" normalizeH="0" baseline="0" noProof="0" dirty="0" smtClean="0">
                <a:ln>
                  <a:noFill/>
                </a:ln>
                <a:solidFill>
                  <a:schemeClr val="tx1"/>
                </a:solidFill>
                <a:effectLst/>
                <a:uLnTx/>
                <a:uFillTx/>
                <a:latin typeface="Rockwell Extra Bold" panose="02060903040505020403" pitchFamily="18" charset="0"/>
                <a:ea typeface="+mj-ea"/>
                <a:cs typeface="+mj-cs"/>
              </a:rPr>
              <a:t>un libre-arbitre</a:t>
            </a:r>
            <a:r>
              <a:rPr kumimoji="0" lang="fr-FR" sz="3200" b="0" i="0" u="none" strike="noStrike" kern="1200" cap="none" spc="0" normalizeH="0" noProof="0" dirty="0" smtClean="0">
                <a:ln>
                  <a:noFill/>
                </a:ln>
                <a:solidFill>
                  <a:schemeClr val="tx1"/>
                </a:solidFill>
                <a:effectLst/>
                <a:uLnTx/>
                <a:uFillTx/>
                <a:latin typeface="Rockwell Extra Bold" panose="02060903040505020403" pitchFamily="18" charset="0"/>
                <a:ea typeface="+mj-ea"/>
                <a:cs typeface="+mj-cs"/>
              </a:rPr>
              <a:t> ? </a:t>
            </a:r>
            <a:endParaRPr kumimoji="0" lang="fr-FR" sz="3200" b="0" i="0" u="none" strike="noStrike" kern="1200" cap="none" spc="0" normalizeH="0" baseline="0" noProof="0" dirty="0">
              <a:ln>
                <a:noFill/>
              </a:ln>
              <a:solidFill>
                <a:schemeClr val="tx1"/>
              </a:solidFill>
              <a:effectLst/>
              <a:uLnTx/>
              <a:uFillTx/>
              <a:latin typeface="Rockwell Extra Bold" panose="02060903040505020403" pitchFamily="18" charset="0"/>
              <a:ea typeface="+mj-ea"/>
              <a:cs typeface="+mj-cs"/>
            </a:endParaRPr>
          </a:p>
        </p:txBody>
      </p:sp>
      <p:pic>
        <p:nvPicPr>
          <p:cNvPr id="16386" name="Picture 2" descr="http://www.google.fr/url?source=imglanding&amp;ct=img&amp;q=http://www.devoir-de-philosophie.com/images_dissertations/139712.jpg&amp;sa=X&amp;ei=QI9tVYPjGIHTUbLrgpgL&amp;ved=0CAsQ8wc&amp;usg=AFQjCNEPlnFVwvriFV5Gh65v1TweqNShDg"/>
          <p:cNvPicPr>
            <a:picLocks noChangeAspect="1" noChangeArrowheads="1"/>
          </p:cNvPicPr>
          <p:nvPr/>
        </p:nvPicPr>
        <p:blipFill>
          <a:blip r:embed="rId3" cstate="print"/>
          <a:srcRect t="77986"/>
          <a:stretch>
            <a:fillRect/>
          </a:stretch>
        </p:blipFill>
        <p:spPr bwMode="auto">
          <a:xfrm>
            <a:off x="611560" y="5157192"/>
            <a:ext cx="3114675" cy="995983"/>
          </a:xfrm>
          <a:prstGeom prst="rect">
            <a:avLst/>
          </a:prstGeom>
          <a:noFill/>
        </p:spPr>
      </p:pic>
      <p:pic>
        <p:nvPicPr>
          <p:cNvPr id="5" name="Picture 2" descr="http://www.google.fr/url?source=imglanding&amp;ct=img&amp;q=http://www.devoir-de-philosophie.com/images_dissertations/139712.jpg&amp;sa=X&amp;ei=QI9tVYPjGIHTUbLrgpgL&amp;ved=0CAsQ8wc&amp;usg=AFQjCNEPlnFVwvriFV5Gh65v1TweqNShDg"/>
          <p:cNvPicPr>
            <a:picLocks noChangeAspect="1" noChangeArrowheads="1"/>
          </p:cNvPicPr>
          <p:nvPr/>
        </p:nvPicPr>
        <p:blipFill>
          <a:blip r:embed="rId3" cstate="print"/>
          <a:srcRect t="6366" r="11559" b="22014"/>
          <a:stretch>
            <a:fillRect/>
          </a:stretch>
        </p:blipFill>
        <p:spPr bwMode="auto">
          <a:xfrm flipH="1">
            <a:off x="611560" y="1916832"/>
            <a:ext cx="2754635" cy="3240360"/>
          </a:xfrm>
          <a:prstGeom prst="rect">
            <a:avLst/>
          </a:prstGeom>
          <a:ln>
            <a:noFill/>
          </a:ln>
          <a:effectLst>
            <a:softEdge rad="112500"/>
          </a:effectLst>
        </p:spPr>
      </p:pic>
      <p:sp>
        <p:nvSpPr>
          <p:cNvPr id="7" name="ZoneTexte 6"/>
          <p:cNvSpPr txBox="1"/>
          <p:nvPr/>
        </p:nvSpPr>
        <p:spPr>
          <a:xfrm>
            <a:off x="251520" y="1124744"/>
            <a:ext cx="8424936" cy="830997"/>
          </a:xfrm>
          <a:prstGeom prst="rect">
            <a:avLst/>
          </a:prstGeom>
          <a:noFill/>
        </p:spPr>
        <p:txBody>
          <a:bodyPr wrap="square" rtlCol="0">
            <a:spAutoFit/>
          </a:bodyPr>
          <a:lstStyle/>
          <a:p>
            <a:pPr algn="just"/>
            <a:r>
              <a:rPr lang="fr-FR" sz="2400" dirty="0" smtClean="0">
                <a:latin typeface="Rockwell Condensed" pitchFamily="18" charset="0"/>
              </a:rPr>
              <a:t>a- </a:t>
            </a:r>
            <a:r>
              <a:rPr lang="fr-FR" sz="2400" dirty="0" smtClean="0">
                <a:latin typeface="Rockwell Condensed" pitchFamily="18" charset="0"/>
              </a:rPr>
              <a:t>Nous </a:t>
            </a:r>
            <a:r>
              <a:rPr lang="fr-FR" sz="2400" dirty="0" smtClean="0">
                <a:latin typeface="Rockwell Condensed" pitchFamily="18" charset="0"/>
              </a:rPr>
              <a:t>sentons que nous </a:t>
            </a:r>
            <a:r>
              <a:rPr lang="fr-FR" sz="2400" dirty="0" smtClean="0">
                <a:latin typeface="Rockwell Condensed" pitchFamily="18" charset="0"/>
              </a:rPr>
              <a:t>sommes </a:t>
            </a:r>
            <a:r>
              <a:rPr lang="fr-FR" sz="2400" dirty="0" smtClean="0">
                <a:latin typeface="Rockwell Condensed" pitchFamily="18" charset="0"/>
              </a:rPr>
              <a:t>libres : la liberté fait l’objet d’une expérience intérieure</a:t>
            </a:r>
            <a:endParaRPr lang="fr-FR" sz="2400" dirty="0">
              <a:latin typeface="Rockwell Condensed" pitchFamily="18" charset="0"/>
            </a:endParaRPr>
          </a:p>
        </p:txBody>
      </p:sp>
      <p:sp>
        <p:nvSpPr>
          <p:cNvPr id="8" name="Bulle ronde 7"/>
          <p:cNvSpPr/>
          <p:nvPr/>
        </p:nvSpPr>
        <p:spPr>
          <a:xfrm>
            <a:off x="3491880" y="1700808"/>
            <a:ext cx="4176464" cy="2376264"/>
          </a:xfrm>
          <a:prstGeom prst="wedgeEllipseCallout">
            <a:avLst>
              <a:gd name="adj1" fmla="val -72432"/>
              <a:gd name="adj2" fmla="val 240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smtClean="0">
                <a:latin typeface="Bodoni MT" pitchFamily="18" charset="0"/>
              </a:rPr>
              <a:t>« la liberté de notre volonté se connaît sans preuve, par la seule expérience que nous en avons. »</a:t>
            </a:r>
            <a:endParaRPr lang="fr-FR" sz="2400" dirty="0">
              <a:latin typeface="Bodoni MT" pitchFamily="18" charset="0"/>
            </a:endParaRPr>
          </a:p>
        </p:txBody>
      </p:sp>
      <p:sp>
        <p:nvSpPr>
          <p:cNvPr id="9" name="Rectangle 8"/>
          <p:cNvSpPr/>
          <p:nvPr/>
        </p:nvSpPr>
        <p:spPr>
          <a:xfrm>
            <a:off x="6061105" y="4005064"/>
            <a:ext cx="3082895" cy="338554"/>
          </a:xfrm>
          <a:prstGeom prst="rect">
            <a:avLst/>
          </a:prstGeom>
        </p:spPr>
        <p:txBody>
          <a:bodyPr wrap="none">
            <a:spAutoFit/>
          </a:bodyPr>
          <a:lstStyle/>
          <a:p>
            <a:pPr algn="ctr"/>
            <a:r>
              <a:rPr lang="fr-FR" sz="1600" i="1" dirty="0" smtClean="0">
                <a:latin typeface="Calisto MT" pitchFamily="18" charset="0"/>
              </a:rPr>
              <a:t>Principes de la philosophie</a:t>
            </a:r>
            <a:r>
              <a:rPr lang="fr-FR" sz="1600" dirty="0" smtClean="0">
                <a:latin typeface="Calisto MT" pitchFamily="18" charset="0"/>
              </a:rPr>
              <a:t>, I  (1644)</a:t>
            </a:r>
            <a:endParaRPr lang="fr-FR" sz="1600" dirty="0">
              <a:latin typeface="Calisto MT" pitchFamily="18" charset="0"/>
            </a:endParaRPr>
          </a:p>
        </p:txBody>
      </p:sp>
      <p:sp>
        <p:nvSpPr>
          <p:cNvPr id="10" name="ZoneTexte 9"/>
          <p:cNvSpPr txBox="1"/>
          <p:nvPr/>
        </p:nvSpPr>
        <p:spPr>
          <a:xfrm>
            <a:off x="3851920" y="4869160"/>
            <a:ext cx="4968552" cy="1015663"/>
          </a:xfrm>
          <a:prstGeom prst="rect">
            <a:avLst/>
          </a:prstGeom>
          <a:solidFill>
            <a:schemeClr val="accent1">
              <a:lumMod val="20000"/>
              <a:lumOff val="80000"/>
            </a:schemeClr>
          </a:solidFill>
        </p:spPr>
        <p:txBody>
          <a:bodyPr wrap="square" rtlCol="0">
            <a:spAutoFit/>
          </a:bodyPr>
          <a:lstStyle/>
          <a:p>
            <a:pPr algn="just"/>
            <a:r>
              <a:rPr lang="fr-FR" sz="2000" dirty="0" smtClean="0">
                <a:latin typeface="Arial Narrow" pitchFamily="34" charset="0"/>
              </a:rPr>
              <a:t>J’ai le sentiment immédiat de ma liberté.  Je peux commettre un acte gratuit, sans raison… simplement par ce que je le veux !</a:t>
            </a:r>
            <a:endParaRPr lang="fr-FR" sz="2000" dirty="0">
              <a:latin typeface="Arial Narrow" pitchFamily="34" charset="0"/>
            </a:endParaRPr>
          </a:p>
        </p:txBody>
      </p:sp>
      <p:sp>
        <p:nvSpPr>
          <p:cNvPr id="11" name="ZoneTexte 10"/>
          <p:cNvSpPr txBox="1"/>
          <p:nvPr/>
        </p:nvSpPr>
        <p:spPr>
          <a:xfrm>
            <a:off x="251520" y="6021288"/>
            <a:ext cx="8712968" cy="646331"/>
          </a:xfrm>
          <a:prstGeom prst="rect">
            <a:avLst/>
          </a:prstGeom>
          <a:noFill/>
        </p:spPr>
        <p:txBody>
          <a:bodyPr wrap="square" rtlCol="0">
            <a:spAutoFit/>
          </a:bodyPr>
          <a:lstStyle/>
          <a:p>
            <a:pPr algn="just"/>
            <a:r>
              <a:rPr lang="fr-FR" b="1" u="sng" dirty="0" err="1" smtClean="0">
                <a:solidFill>
                  <a:srgbClr val="FF0000"/>
                </a:solidFill>
                <a:latin typeface="Bodoni MT" pitchFamily="18" charset="0"/>
              </a:rPr>
              <a:t>Rq</a:t>
            </a:r>
            <a:r>
              <a:rPr lang="fr-FR" b="1" u="sng" dirty="0" smtClean="0">
                <a:solidFill>
                  <a:srgbClr val="FF0000"/>
                </a:solidFill>
                <a:latin typeface="Bodoni MT" pitchFamily="18" charset="0"/>
              </a:rPr>
              <a:t> </a:t>
            </a:r>
            <a:r>
              <a:rPr lang="fr-FR" b="1" dirty="0" smtClean="0">
                <a:solidFill>
                  <a:srgbClr val="FF0000"/>
                </a:solidFill>
                <a:latin typeface="Bodoni MT" pitchFamily="18" charset="0"/>
              </a:rPr>
              <a:t>: </a:t>
            </a:r>
            <a:r>
              <a:rPr lang="fr-FR" b="1" i="1" dirty="0" smtClean="0">
                <a:solidFill>
                  <a:srgbClr val="FF0000"/>
                </a:solidFill>
                <a:latin typeface="Bodoni MT" pitchFamily="18" charset="0"/>
              </a:rPr>
              <a:t>s</a:t>
            </a:r>
            <a:r>
              <a:rPr lang="fr-FR" i="1" dirty="0" smtClean="0">
                <a:solidFill>
                  <a:srgbClr val="FF0000"/>
                </a:solidFill>
                <a:latin typeface="Bodoni MT" pitchFamily="18" charset="0"/>
              </a:rPr>
              <a:t>entir</a:t>
            </a:r>
            <a:r>
              <a:rPr lang="fr-FR" dirty="0" smtClean="0">
                <a:solidFill>
                  <a:srgbClr val="FF0000"/>
                </a:solidFill>
                <a:latin typeface="Bodoni MT" pitchFamily="18" charset="0"/>
              </a:rPr>
              <a:t> qu’on est libre ≠ </a:t>
            </a:r>
            <a:r>
              <a:rPr lang="fr-FR" i="1" dirty="0" smtClean="0">
                <a:solidFill>
                  <a:srgbClr val="FF0000"/>
                </a:solidFill>
                <a:latin typeface="Bodoni MT" pitchFamily="18" charset="0"/>
              </a:rPr>
              <a:t>expliquer pourquoi </a:t>
            </a:r>
            <a:r>
              <a:rPr lang="fr-FR" dirty="0" smtClean="0">
                <a:solidFill>
                  <a:srgbClr val="FF0000"/>
                </a:solidFill>
                <a:latin typeface="Bodoni MT" pitchFamily="18" charset="0"/>
              </a:rPr>
              <a:t>on l’est (car expliquer, c’est donner des causes, trouver des raisons et donc relativiser  notre liberté…)</a:t>
            </a:r>
            <a:endParaRPr lang="fr-FR" dirty="0">
              <a:solidFill>
                <a:srgbClr val="FF0000"/>
              </a:solidFill>
              <a:latin typeface="Bodoni MT" pitchFamily="18" charset="0"/>
            </a:endParaRPr>
          </a:p>
        </p:txBody>
      </p:sp>
      <p:sp>
        <p:nvSpPr>
          <p:cNvPr id="12" name="ZoneTexte 11"/>
          <p:cNvSpPr txBox="1"/>
          <p:nvPr/>
        </p:nvSpPr>
        <p:spPr>
          <a:xfrm>
            <a:off x="3275856" y="4365104"/>
            <a:ext cx="5868144" cy="461665"/>
          </a:xfrm>
          <a:prstGeom prst="rect">
            <a:avLst/>
          </a:prstGeom>
          <a:noFill/>
        </p:spPr>
        <p:txBody>
          <a:bodyPr wrap="square" rtlCol="0">
            <a:spAutoFit/>
          </a:bodyPr>
          <a:lstStyle/>
          <a:p>
            <a:pPr algn="ctr"/>
            <a:r>
              <a:rPr lang="fr-FR" sz="2400" b="1" dirty="0" smtClean="0"/>
              <a:t>La liberté ne se </a:t>
            </a:r>
            <a:r>
              <a:rPr lang="fr-FR" sz="2400" b="1" i="1" dirty="0" smtClean="0"/>
              <a:t>prouve</a:t>
            </a:r>
            <a:r>
              <a:rPr lang="fr-FR" sz="2400" b="1" dirty="0" smtClean="0"/>
              <a:t> pas, elle </a:t>
            </a:r>
            <a:r>
              <a:rPr lang="fr-FR" sz="2400" b="1" i="1" dirty="0" smtClean="0"/>
              <a:t>s’éprouve</a:t>
            </a:r>
            <a:r>
              <a:rPr lang="fr-FR" sz="2400" b="1" dirty="0" smtClean="0"/>
              <a:t>.</a:t>
            </a:r>
            <a:endParaRPr lang="fr-F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fr/url?source=imglanding&amp;ct=img&amp;q=http://www.devoir-de-philosophie.com/images_dissertations/139712.jpg&amp;sa=X&amp;ei=QI9tVYPjGIHTUbLrgpgL&amp;ved=0CAsQ8wc&amp;usg=AFQjCNEPlnFVwvriFV5Gh65v1TweqNShDg"/>
          <p:cNvPicPr>
            <a:picLocks noChangeAspect="1" noChangeArrowheads="1"/>
          </p:cNvPicPr>
          <p:nvPr/>
        </p:nvPicPr>
        <p:blipFill>
          <a:blip r:embed="rId3" cstate="print"/>
          <a:srcRect t="6366" r="11559" b="22014"/>
          <a:stretch>
            <a:fillRect/>
          </a:stretch>
        </p:blipFill>
        <p:spPr bwMode="auto">
          <a:xfrm flipH="1">
            <a:off x="179512" y="764704"/>
            <a:ext cx="2142494" cy="2520280"/>
          </a:xfrm>
          <a:prstGeom prst="rect">
            <a:avLst/>
          </a:prstGeom>
          <a:ln>
            <a:noFill/>
          </a:ln>
          <a:effectLst>
            <a:softEdge rad="112500"/>
          </a:effectLst>
        </p:spPr>
      </p:pic>
      <p:sp>
        <p:nvSpPr>
          <p:cNvPr id="3" name="ZoneTexte 2"/>
          <p:cNvSpPr txBox="1"/>
          <p:nvPr/>
        </p:nvSpPr>
        <p:spPr>
          <a:xfrm>
            <a:off x="251520" y="188640"/>
            <a:ext cx="8424936" cy="461665"/>
          </a:xfrm>
          <a:prstGeom prst="rect">
            <a:avLst/>
          </a:prstGeom>
          <a:noFill/>
        </p:spPr>
        <p:txBody>
          <a:bodyPr wrap="square" rtlCol="0">
            <a:spAutoFit/>
          </a:bodyPr>
          <a:lstStyle/>
          <a:p>
            <a:pPr algn="just"/>
            <a:r>
              <a:rPr lang="fr-FR" sz="2400" dirty="0" smtClean="0">
                <a:latin typeface="Rockwell Condensed" pitchFamily="18" charset="0"/>
              </a:rPr>
              <a:t>b-</a:t>
            </a:r>
            <a:r>
              <a:rPr lang="fr-FR" sz="2400" dirty="0" smtClean="0">
                <a:latin typeface="Rockwell Condensed" pitchFamily="18" charset="0"/>
              </a:rPr>
              <a:t> </a:t>
            </a:r>
            <a:r>
              <a:rPr lang="fr-FR" sz="2400" dirty="0" smtClean="0">
                <a:latin typeface="Rockwell Condensed" pitchFamily="18" charset="0"/>
              </a:rPr>
              <a:t>Les différents degrés de liberté </a:t>
            </a:r>
            <a:endParaRPr lang="fr-FR" sz="2400" dirty="0">
              <a:latin typeface="Rockwell Condensed" pitchFamily="18" charset="0"/>
            </a:endParaRPr>
          </a:p>
        </p:txBody>
      </p:sp>
      <p:sp>
        <p:nvSpPr>
          <p:cNvPr id="19457" name="Rectangle 1"/>
          <p:cNvSpPr>
            <a:spLocks noChangeArrowheads="1"/>
          </p:cNvSpPr>
          <p:nvPr/>
        </p:nvSpPr>
        <p:spPr bwMode="auto">
          <a:xfrm flipH="1">
            <a:off x="2312428" y="733376"/>
            <a:ext cx="676875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7375" algn="l"/>
              </a:tabLst>
            </a:pPr>
            <a:r>
              <a:rPr kumimoji="0" lang="fr-FR" sz="22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afin que je sois libre, il n’est pas nécessaire que je sois indifférent à choisir l’un ou l’autre des deux contraires ; mais plutôt, d’autant que je penche vers l’un, soit que je connaisse évidemment que le bien et le vrai s’y rencontrent, soit que Dieu dispose ainsi l’intérieur de ma pensée, d’autant plus librement j’en fais choix et je l’embrasse. Et certes la grâce divine et la connaissance naturelle, bien loin de diminuer ma liberté, l’augmentent plutôt, et la fortifient. De façon que cette indifférence que je sens, lorsque je ne suis point emporté vers un côté plutôt que vers un autre par le poids d’aucune raison, est le plus bas degré de la liberté, et fait plutôt paraître un défaut dans la connaissance, qu’une perfection dans la volonté ; car si je connaissais toujours clairement ce qui est vrai et ce qui est bon, je ne serais jamais en peine de délibérer quel jugement et quel choix je devrais faire ; et ainsi je serais entièrement libre, sans jamais être indifférent  »</a:t>
            </a:r>
            <a:endParaRPr kumimoji="0" lang="fr-FR" sz="2200" b="0" i="0" u="none" strike="noStrike" cap="none" normalizeH="0" baseline="0" dirty="0" smtClean="0">
              <a:ln>
                <a:noFill/>
              </a:ln>
              <a:solidFill>
                <a:schemeClr val="tx1"/>
              </a:solidFill>
              <a:effectLst/>
              <a:latin typeface="Bodoni MT" pitchFamily="18" charset="0"/>
              <a:cs typeface="Arial" pitchFamily="34" charset="0"/>
            </a:endParaRPr>
          </a:p>
        </p:txBody>
      </p:sp>
      <p:sp>
        <p:nvSpPr>
          <p:cNvPr id="4" name="ZoneTexte 3"/>
          <p:cNvSpPr txBox="1"/>
          <p:nvPr/>
        </p:nvSpPr>
        <p:spPr>
          <a:xfrm>
            <a:off x="237858" y="3415836"/>
            <a:ext cx="2016224" cy="1015663"/>
          </a:xfrm>
          <a:prstGeom prst="rect">
            <a:avLst/>
          </a:prstGeom>
          <a:noFill/>
        </p:spPr>
        <p:txBody>
          <a:bodyPr wrap="square" rtlCol="0">
            <a:spAutoFit/>
          </a:bodyPr>
          <a:lstStyle/>
          <a:p>
            <a:pPr algn="ctr"/>
            <a:r>
              <a:rPr lang="fr-FR" sz="2000" i="1" dirty="0" smtClean="0">
                <a:latin typeface="Calisto MT" panose="02040603050505030304" pitchFamily="18" charset="0"/>
              </a:rPr>
              <a:t>Méditations métaphysiques</a:t>
            </a:r>
            <a:r>
              <a:rPr lang="fr-FR" sz="2000" dirty="0" smtClean="0">
                <a:latin typeface="Calisto MT" panose="02040603050505030304" pitchFamily="18" charset="0"/>
              </a:rPr>
              <a:t>, 4</a:t>
            </a:r>
            <a:r>
              <a:rPr lang="fr-FR" sz="2000" baseline="30000" dirty="0" smtClean="0">
                <a:latin typeface="Calisto MT" panose="02040603050505030304" pitchFamily="18" charset="0"/>
              </a:rPr>
              <a:t>ième</a:t>
            </a:r>
            <a:r>
              <a:rPr lang="fr-FR" sz="2000" dirty="0" smtClean="0">
                <a:latin typeface="Calisto MT" panose="02040603050505030304" pitchFamily="18" charset="0"/>
              </a:rPr>
              <a:t> Méditation</a:t>
            </a:r>
            <a:endParaRPr lang="fr-FR" dirty="0">
              <a:latin typeface="Calisto MT" panose="0204060305050503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flipH="1">
            <a:off x="107504" y="755993"/>
            <a:ext cx="890166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587375" algn="l"/>
              </a:tabLst>
            </a:pP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afin que je sois libre, il n’est pas nécessaire que je sois indifférent à choisir l’un ou l’autre des deux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contraires </a:t>
            </a:r>
            <a:r>
              <a:rPr kumimoji="0" lang="fr-FR" sz="2400" b="1"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[Note</a:t>
            </a:r>
            <a:r>
              <a:rPr kumimoji="0" lang="fr-FR" sz="2400" b="1" i="0" u="none" strike="noStrike" cap="none" normalizeH="0" dirty="0" smtClean="0">
                <a:ln>
                  <a:noFill/>
                </a:ln>
                <a:solidFill>
                  <a:schemeClr val="tx1"/>
                </a:solidFill>
                <a:effectLst/>
                <a:latin typeface="Bodoni MT" pitchFamily="18" charset="0"/>
                <a:ea typeface="Times New Roman" pitchFamily="18" charset="0"/>
                <a:cs typeface="Times New Roman" pitchFamily="18" charset="0"/>
              </a:rPr>
              <a:t> 1]</a:t>
            </a:r>
            <a:r>
              <a:rPr kumimoji="0" lang="fr-FR" sz="2400" b="1"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 mais plutôt, d’autant que je penche vers l’un, soit que je connaisse évidemment que le bien et le vrai s’y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rencontrent </a:t>
            </a:r>
            <a:r>
              <a:rPr kumimoji="0" lang="fr-FR" sz="2400" b="1"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[Note 2]</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soit que Dieu dispose ainsi l’intérieur de ma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pensée </a:t>
            </a:r>
            <a:r>
              <a:rPr kumimoji="0" lang="fr-FR" sz="2400" b="1"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[Note 3]</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d’autant plus librement j’en fais choix et je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l’embrasse.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Et certes la grâce divine et la connaissance naturelle, bien loin de diminuer ma liberté, l’augmentent plutôt, et la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fortifient </a:t>
            </a:r>
            <a:r>
              <a:rPr lang="fr-FR" sz="2400" b="1" dirty="0" smtClean="0">
                <a:latin typeface="Bodoni MT" pitchFamily="18" charset="0"/>
                <a:ea typeface="Times New Roman" pitchFamily="18" charset="0"/>
                <a:cs typeface="Times New Roman" pitchFamily="18" charset="0"/>
              </a:rPr>
              <a:t>[</a:t>
            </a:r>
            <a:r>
              <a:rPr lang="fr-FR" sz="2400" b="1" dirty="0">
                <a:latin typeface="Bodoni MT" pitchFamily="18" charset="0"/>
                <a:ea typeface="Times New Roman" pitchFamily="18" charset="0"/>
                <a:cs typeface="Times New Roman" pitchFamily="18" charset="0"/>
              </a:rPr>
              <a:t>Note 4]</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De façon que </a:t>
            </a:r>
            <a:r>
              <a:rPr kumimoji="0" lang="fr-FR" sz="240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cette indifférence que je sens</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lorsque je ne suis point emporté vers un côté plutôt que vers un autre par le poids d’aucune raison, </a:t>
            </a:r>
            <a:r>
              <a:rPr kumimoji="0" lang="fr-FR" sz="240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est le plus bas degré de la liberté</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et fait plutôt paraître un défaut dans la connaissance, qu’une perfection dans la volonté ; car si je connaissais toujours clairement ce qui est vrai et ce qui est bon, je ne serais jamais en peine de délibérer quel jugement et quel choix je devrais </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faire </a:t>
            </a:r>
            <a:r>
              <a:rPr kumimoji="0" lang="fr-FR" sz="2400" b="1"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[Note 5]</a:t>
            </a:r>
            <a:r>
              <a:rPr kumimoji="0" lang="fr-FR" sz="2400" b="0" i="0" u="none" strike="noStrike" cap="none" normalizeH="0" baseline="0" dirty="0" smtClean="0">
                <a:ln>
                  <a:noFill/>
                </a:ln>
                <a:solidFill>
                  <a:schemeClr val="tx1"/>
                </a:solidFill>
                <a:effectLst/>
                <a:latin typeface="Bodoni MT" pitchFamily="18" charset="0"/>
                <a:ea typeface="Times New Roman" pitchFamily="18" charset="0"/>
                <a:cs typeface="Times New Roman" pitchFamily="18" charset="0"/>
              </a:rPr>
              <a:t> ; et ainsi je serais entièrement libre, sans jamais être indifférent  »</a:t>
            </a:r>
            <a:endParaRPr kumimoji="0" lang="fr-FR" sz="2400" b="0" i="0" u="none" strike="noStrike" cap="none" normalizeH="0" baseline="0" dirty="0" smtClean="0">
              <a:ln>
                <a:noFill/>
              </a:ln>
              <a:solidFill>
                <a:schemeClr val="tx1"/>
              </a:solidFill>
              <a:effectLst/>
              <a:latin typeface="Bodoni MT" pitchFamily="18" charset="0"/>
              <a:cs typeface="Arial" pitchFamily="34" charset="0"/>
            </a:endParaRPr>
          </a:p>
        </p:txBody>
      </p:sp>
      <p:sp>
        <p:nvSpPr>
          <p:cNvPr id="3" name="ZoneTexte 2"/>
          <p:cNvSpPr txBox="1"/>
          <p:nvPr/>
        </p:nvSpPr>
        <p:spPr>
          <a:xfrm>
            <a:off x="237858" y="232773"/>
            <a:ext cx="8640960" cy="523220"/>
          </a:xfrm>
          <a:prstGeom prst="rect">
            <a:avLst/>
          </a:prstGeom>
          <a:noFill/>
        </p:spPr>
        <p:txBody>
          <a:bodyPr wrap="square" rtlCol="0">
            <a:spAutoFit/>
          </a:bodyPr>
          <a:lstStyle/>
          <a:p>
            <a:pPr algn="ctr"/>
            <a:r>
              <a:rPr lang="fr-FR" sz="2800" u="sng" dirty="0" smtClean="0">
                <a:solidFill>
                  <a:srgbClr val="0070C0"/>
                </a:solidFill>
                <a:latin typeface="Rockwell Condensed" panose="02060603050405020104" pitchFamily="18" charset="0"/>
              </a:rPr>
              <a:t>Analyse rapide :</a:t>
            </a:r>
            <a:r>
              <a:rPr lang="fr-FR" sz="2800" dirty="0" smtClean="0">
                <a:solidFill>
                  <a:srgbClr val="0070C0"/>
                </a:solidFill>
                <a:latin typeface="Rockwell Condensed" panose="02060603050405020104" pitchFamily="18" charset="0"/>
              </a:rPr>
              <a:t> la liberté d’indifférence, plus bas degré de notre liberté </a:t>
            </a:r>
            <a:endParaRPr lang="fr-FR" sz="2800" dirty="0">
              <a:solidFill>
                <a:srgbClr val="0070C0"/>
              </a:solidFill>
              <a:latin typeface="Rockwell Condensed" panose="02060603050405020104" pitchFamily="18" charset="0"/>
            </a:endParaRPr>
          </a:p>
        </p:txBody>
      </p:sp>
      <mc:AlternateContent xmlns:mc="http://schemas.openxmlformats.org/markup-compatibility/2006">
        <mc:Choice xmlns:p14="http://schemas.microsoft.com/office/powerpoint/2010/main" Requires="p14">
          <p:contentPart p14:bwMode="auto" r:id="rId3">
            <p14:nvContentPartPr>
              <p14:cNvPr id="4" name="Encre 3"/>
              <p14:cNvContentPartPr/>
              <p14:nvPr/>
            </p14:nvContentPartPr>
            <p14:xfrm>
              <a:off x="8295840" y="3598560"/>
              <a:ext cx="563040" cy="360"/>
            </p14:xfrm>
          </p:contentPart>
        </mc:Choice>
        <mc:Fallback>
          <p:pic>
            <p:nvPicPr>
              <p:cNvPr id="4" name="Encre 3"/>
              <p:cNvPicPr/>
              <p:nvPr/>
            </p:nvPicPr>
            <p:blipFill>
              <a:blip r:embed="rId4"/>
              <a:stretch>
                <a:fillRect/>
              </a:stretch>
            </p:blipFill>
            <p:spPr>
              <a:xfrm>
                <a:off x="8280000" y="3535200"/>
                <a:ext cx="594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Encre 4"/>
              <p14:cNvContentPartPr/>
              <p14:nvPr/>
            </p14:nvContentPartPr>
            <p14:xfrm>
              <a:off x="169920" y="3938040"/>
              <a:ext cx="2937960" cy="54000"/>
            </p14:xfrm>
          </p:contentPart>
        </mc:Choice>
        <mc:Fallback>
          <p:pic>
            <p:nvPicPr>
              <p:cNvPr id="5" name="Encre 4"/>
              <p:cNvPicPr/>
              <p:nvPr/>
            </p:nvPicPr>
            <p:blipFill>
              <a:blip r:embed="rId6"/>
              <a:stretch>
                <a:fillRect/>
              </a:stretch>
            </p:blipFill>
            <p:spPr>
              <a:xfrm>
                <a:off x="154080" y="3874320"/>
                <a:ext cx="2969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Encre 5"/>
              <p14:cNvContentPartPr/>
              <p14:nvPr/>
            </p14:nvContentPartPr>
            <p14:xfrm>
              <a:off x="7170840" y="4304160"/>
              <a:ext cx="1688040" cy="36000"/>
            </p14:xfrm>
          </p:contentPart>
        </mc:Choice>
        <mc:Fallback>
          <p:pic>
            <p:nvPicPr>
              <p:cNvPr id="6" name="Encre 5"/>
              <p:cNvPicPr/>
              <p:nvPr/>
            </p:nvPicPr>
            <p:blipFill>
              <a:blip r:embed="rId8"/>
              <a:stretch>
                <a:fillRect/>
              </a:stretch>
            </p:blipFill>
            <p:spPr>
              <a:xfrm>
                <a:off x="7154640" y="4240440"/>
                <a:ext cx="1720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Encre 6"/>
              <p14:cNvContentPartPr/>
              <p14:nvPr/>
            </p14:nvContentPartPr>
            <p14:xfrm>
              <a:off x="276840" y="4643280"/>
              <a:ext cx="2527560" cy="54000"/>
            </p14:xfrm>
          </p:contentPart>
        </mc:Choice>
        <mc:Fallback>
          <p:pic>
            <p:nvPicPr>
              <p:cNvPr id="7" name="Encre 6"/>
              <p:cNvPicPr/>
              <p:nvPr/>
            </p:nvPicPr>
            <p:blipFill>
              <a:blip r:embed="rId10"/>
              <a:stretch>
                <a:fillRect/>
              </a:stretch>
            </p:blipFill>
            <p:spPr>
              <a:xfrm>
                <a:off x="261000" y="4579920"/>
                <a:ext cx="2559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Encre 7"/>
              <p14:cNvContentPartPr/>
              <p14:nvPr/>
            </p14:nvContentPartPr>
            <p14:xfrm>
              <a:off x="2804040" y="4616640"/>
              <a:ext cx="6010200" cy="63000"/>
            </p14:xfrm>
          </p:contentPart>
        </mc:Choice>
        <mc:Fallback>
          <p:pic>
            <p:nvPicPr>
              <p:cNvPr id="8" name="Encre 7"/>
              <p:cNvPicPr/>
              <p:nvPr/>
            </p:nvPicPr>
            <p:blipFill>
              <a:blip r:embed="rId12"/>
              <a:stretch>
                <a:fillRect/>
              </a:stretch>
            </p:blipFill>
            <p:spPr>
              <a:xfrm>
                <a:off x="2788200" y="4553280"/>
                <a:ext cx="6041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Encre 8"/>
              <p14:cNvContentPartPr/>
              <p14:nvPr/>
            </p14:nvContentPartPr>
            <p14:xfrm>
              <a:off x="285840" y="4982760"/>
              <a:ext cx="5876280" cy="89640"/>
            </p14:xfrm>
          </p:contentPart>
        </mc:Choice>
        <mc:Fallback>
          <p:pic>
            <p:nvPicPr>
              <p:cNvPr id="9" name="Encre 8"/>
              <p:cNvPicPr/>
              <p:nvPr/>
            </p:nvPicPr>
            <p:blipFill>
              <a:blip r:embed="rId14"/>
              <a:stretch>
                <a:fillRect/>
              </a:stretch>
            </p:blipFill>
            <p:spPr>
              <a:xfrm>
                <a:off x="270000" y="4919400"/>
                <a:ext cx="5907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Encre 9"/>
              <p14:cNvContentPartPr/>
              <p14:nvPr/>
            </p14:nvContentPartPr>
            <p14:xfrm>
              <a:off x="5348880" y="2464560"/>
              <a:ext cx="3510000" cy="72000"/>
            </p14:xfrm>
          </p:contentPart>
        </mc:Choice>
        <mc:Fallback>
          <p:pic>
            <p:nvPicPr>
              <p:cNvPr id="10" name="Encre 9"/>
              <p:cNvPicPr/>
              <p:nvPr/>
            </p:nvPicPr>
            <p:blipFill>
              <a:blip r:embed="rId16"/>
              <a:stretch>
                <a:fillRect/>
              </a:stretch>
            </p:blipFill>
            <p:spPr>
              <a:xfrm>
                <a:off x="5333040" y="2401200"/>
                <a:ext cx="3541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Encre 10"/>
              <p14:cNvContentPartPr/>
              <p14:nvPr/>
            </p14:nvContentPartPr>
            <p14:xfrm>
              <a:off x="214560" y="2821680"/>
              <a:ext cx="1214640" cy="18360"/>
            </p14:xfrm>
          </p:contentPart>
        </mc:Choice>
        <mc:Fallback>
          <p:pic>
            <p:nvPicPr>
              <p:cNvPr id="11" name="Encre 10"/>
              <p:cNvPicPr/>
              <p:nvPr/>
            </p:nvPicPr>
            <p:blipFill>
              <a:blip r:embed="rId18"/>
              <a:stretch>
                <a:fillRect/>
              </a:stretch>
            </p:blipFill>
            <p:spPr>
              <a:xfrm>
                <a:off x="198720" y="2758320"/>
                <a:ext cx="1246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Encre 11"/>
              <p14:cNvContentPartPr/>
              <p14:nvPr/>
            </p14:nvContentPartPr>
            <p14:xfrm>
              <a:off x="285840" y="1759320"/>
              <a:ext cx="4090320" cy="71640"/>
            </p14:xfrm>
          </p:contentPart>
        </mc:Choice>
        <mc:Fallback>
          <p:pic>
            <p:nvPicPr>
              <p:cNvPr id="12" name="Encre 11"/>
              <p:cNvPicPr/>
              <p:nvPr/>
            </p:nvPicPr>
            <p:blipFill>
              <a:blip r:embed="rId20"/>
              <a:stretch>
                <a:fillRect/>
              </a:stretch>
            </p:blipFill>
            <p:spPr>
              <a:xfrm>
                <a:off x="270000" y="1695600"/>
                <a:ext cx="4122000" cy="198720"/>
              </a:xfrm>
              <a:prstGeom prst="rect">
                <a:avLst/>
              </a:prstGeom>
            </p:spPr>
          </p:pic>
        </mc:Fallback>
      </mc:AlternateContent>
    </p:spTree>
    <p:extLst>
      <p:ext uri="{BB962C8B-B14F-4D97-AF65-F5344CB8AC3E}">
        <p14:creationId xmlns:p14="http://schemas.microsoft.com/office/powerpoint/2010/main" val="3609204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548680"/>
            <a:ext cx="9144000" cy="5976664"/>
          </a:xfrm>
          <a:prstGeom prst="rect">
            <a:avLst/>
          </a:prstGeom>
        </p:spPr>
      </p:pic>
      <p:sp>
        <p:nvSpPr>
          <p:cNvPr id="6" name="Ellipse 5"/>
          <p:cNvSpPr/>
          <p:nvPr/>
        </p:nvSpPr>
        <p:spPr>
          <a:xfrm>
            <a:off x="3173804" y="218980"/>
            <a:ext cx="4464496" cy="2088232"/>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chemeClr val="tx1"/>
                </a:solidFill>
                <a:latin typeface="Cordia New" panose="020B0304020202020204" pitchFamily="34" charset="-34"/>
                <a:cs typeface="Cordia New" panose="020B0304020202020204" pitchFamily="34" charset="-34"/>
              </a:rPr>
              <a:t>La liberté d’indifférence réside dans un manque de connaissance et constitue le « plus bas degré de liberté »</a:t>
            </a:r>
            <a:endParaRPr lang="fr-FR" sz="2600" b="1" dirty="0">
              <a:solidFill>
                <a:schemeClr val="tx1"/>
              </a:solidFill>
              <a:latin typeface="Cordia New" panose="020B0304020202020204" pitchFamily="34" charset="-34"/>
              <a:cs typeface="Cordia New" panose="020B0304020202020204" pitchFamily="34" charset="-34"/>
            </a:endParaRPr>
          </a:p>
        </p:txBody>
      </p:sp>
      <p:sp>
        <p:nvSpPr>
          <p:cNvPr id="7" name="Ellipse 6"/>
          <p:cNvSpPr/>
          <p:nvPr/>
        </p:nvSpPr>
        <p:spPr>
          <a:xfrm>
            <a:off x="5946818" y="2307212"/>
            <a:ext cx="3168352" cy="2736304"/>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chemeClr val="tx1"/>
                </a:solidFill>
                <a:latin typeface="Cordia New" panose="020B0304020202020204" pitchFamily="34" charset="-34"/>
                <a:cs typeface="Cordia New" panose="020B0304020202020204" pitchFamily="34" charset="-34"/>
              </a:rPr>
              <a:t>Être libre, c’est pouvoir se décider de manière certaine à faire quelque chose (ou à ne pas la faire)</a:t>
            </a:r>
            <a:endParaRPr lang="fr-FR" sz="2600" b="1" dirty="0">
              <a:solidFill>
                <a:schemeClr val="tx1"/>
              </a:solidFill>
              <a:latin typeface="Cordia New" panose="020B0304020202020204" pitchFamily="34" charset="-34"/>
              <a:cs typeface="Cordia New" panose="020B0304020202020204" pitchFamily="34" charset="-34"/>
            </a:endParaRPr>
          </a:p>
        </p:txBody>
      </p:sp>
      <p:sp>
        <p:nvSpPr>
          <p:cNvPr id="8" name="Ellipse 7"/>
          <p:cNvSpPr/>
          <p:nvPr/>
        </p:nvSpPr>
        <p:spPr>
          <a:xfrm>
            <a:off x="3173804" y="5073856"/>
            <a:ext cx="4464496" cy="1656184"/>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chemeClr val="tx1"/>
                </a:solidFill>
                <a:latin typeface="Cordia New" panose="020B0304020202020204" pitchFamily="34" charset="-34"/>
                <a:cs typeface="Cordia New" panose="020B0304020202020204" pitchFamily="34" charset="-34"/>
              </a:rPr>
              <a:t>Le plus haut degré de liberté réside donc dans la volonté éclairée par la raison</a:t>
            </a:r>
            <a:endParaRPr lang="fr-FR" sz="2600" b="1" dirty="0">
              <a:solidFill>
                <a:schemeClr val="tx1"/>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426461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01064" y="926306"/>
            <a:ext cx="2609850" cy="2857500"/>
          </a:xfrm>
          <a:prstGeom prst="rect">
            <a:avLst/>
          </a:prstGeom>
        </p:spPr>
      </p:pic>
      <p:sp>
        <p:nvSpPr>
          <p:cNvPr id="13" name="ZoneTexte 12"/>
          <p:cNvSpPr txBox="1">
            <a:spLocks noChangeArrowheads="1"/>
          </p:cNvSpPr>
          <p:nvPr/>
        </p:nvSpPr>
        <p:spPr bwMode="auto">
          <a:xfrm>
            <a:off x="234157" y="258852"/>
            <a:ext cx="8675687" cy="830997"/>
          </a:xfrm>
          <a:prstGeom prst="rect">
            <a:avLst/>
          </a:prstGeom>
          <a:noFill/>
          <a:ln w="9525">
            <a:noFill/>
            <a:miter lim="800000"/>
            <a:headEnd/>
            <a:tailEnd/>
          </a:ln>
        </p:spPr>
        <p:txBody>
          <a:bodyPr>
            <a:spAutoFit/>
          </a:bodyPr>
          <a:lstStyle/>
          <a:p>
            <a:r>
              <a:rPr lang="fr-FR" sz="2400" b="1" dirty="0">
                <a:latin typeface="Rockwell Condensed" panose="02060603050405020104" pitchFamily="18" charset="0"/>
              </a:rPr>
              <a:t>• 1</a:t>
            </a:r>
            <a:r>
              <a:rPr lang="fr-FR" sz="2400" b="1" baseline="30000" dirty="0">
                <a:latin typeface="Rockwell Condensed" panose="02060603050405020104" pitchFamily="18" charset="0"/>
              </a:rPr>
              <a:t>ère</a:t>
            </a:r>
            <a:r>
              <a:rPr lang="fr-FR" sz="2400" b="1" dirty="0">
                <a:latin typeface="Rockwell Condensed" panose="02060603050405020104" pitchFamily="18" charset="0"/>
              </a:rPr>
              <a:t> expérience de choix libre : prendre des décisions réfléchies. </a:t>
            </a:r>
          </a:p>
          <a:p>
            <a:r>
              <a:rPr lang="fr-FR" sz="2400" b="1" dirty="0">
                <a:latin typeface="Rockwell Condensed" panose="02060603050405020104" pitchFamily="18" charset="0"/>
              </a:rPr>
              <a:t>                                          </a:t>
            </a:r>
            <a:r>
              <a:rPr lang="fr-FR" sz="2400" b="1" dirty="0" smtClean="0">
                <a:latin typeface="Rockwell Condensed" panose="02060603050405020104" pitchFamily="18" charset="0"/>
              </a:rPr>
              <a:t>On </a:t>
            </a:r>
            <a:r>
              <a:rPr lang="fr-FR" sz="2400" b="1" dirty="0">
                <a:latin typeface="Rockwell Condensed" panose="02060603050405020104" pitchFamily="18" charset="0"/>
              </a:rPr>
              <a:t>pèse le pour et le contre. </a:t>
            </a:r>
          </a:p>
        </p:txBody>
      </p:sp>
      <p:sp>
        <p:nvSpPr>
          <p:cNvPr id="10" name="Flèche vers le bas 9"/>
          <p:cNvSpPr/>
          <p:nvPr/>
        </p:nvSpPr>
        <p:spPr>
          <a:xfrm rot="2531971">
            <a:off x="2500312" y="2807495"/>
            <a:ext cx="647700" cy="1060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350" dirty="0"/>
          </a:p>
        </p:txBody>
      </p:sp>
      <p:sp>
        <p:nvSpPr>
          <p:cNvPr id="11" name="Flèche vers le bas 10"/>
          <p:cNvSpPr/>
          <p:nvPr/>
        </p:nvSpPr>
        <p:spPr>
          <a:xfrm rot="19000575">
            <a:off x="5683290" y="2805097"/>
            <a:ext cx="647700" cy="1060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350" dirty="0"/>
          </a:p>
        </p:txBody>
      </p:sp>
      <p:pic>
        <p:nvPicPr>
          <p:cNvPr id="14" name="Image 13"/>
          <p:cNvPicPr>
            <a:picLocks noChangeAspect="1"/>
          </p:cNvPicPr>
          <p:nvPr/>
        </p:nvPicPr>
        <p:blipFill>
          <a:blip r:embed="rId3"/>
          <a:stretch>
            <a:fillRect/>
          </a:stretch>
        </p:blipFill>
        <p:spPr>
          <a:xfrm>
            <a:off x="5053266" y="4287717"/>
            <a:ext cx="3774746" cy="2013198"/>
          </a:xfrm>
          <a:prstGeom prst="rect">
            <a:avLst/>
          </a:prstGeom>
        </p:spPr>
      </p:pic>
      <p:pic>
        <p:nvPicPr>
          <p:cNvPr id="15" name="Image 14"/>
          <p:cNvPicPr>
            <a:picLocks noChangeAspect="1"/>
          </p:cNvPicPr>
          <p:nvPr/>
        </p:nvPicPr>
        <p:blipFill>
          <a:blip r:embed="rId4"/>
          <a:stretch>
            <a:fillRect/>
          </a:stretch>
        </p:blipFill>
        <p:spPr>
          <a:xfrm>
            <a:off x="539552" y="4287717"/>
            <a:ext cx="3583013" cy="20131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1516</Words>
  <Application>Microsoft Office PowerPoint</Application>
  <PresentationFormat>Affichage à l'écran (4:3)</PresentationFormat>
  <Paragraphs>226</Paragraphs>
  <Slides>24</Slides>
  <Notes>11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24</vt:i4>
      </vt:variant>
    </vt:vector>
  </HeadingPairs>
  <TitlesOfParts>
    <vt:vector size="37" baseType="lpstr">
      <vt:lpstr>Aharoni</vt:lpstr>
      <vt:lpstr>Arial</vt:lpstr>
      <vt:lpstr>Arial Black</vt:lpstr>
      <vt:lpstr>Arial Narrow</vt:lpstr>
      <vt:lpstr>Bodoni MT</vt:lpstr>
      <vt:lpstr>Bodoni MT Black</vt:lpstr>
      <vt:lpstr>Calibri</vt:lpstr>
      <vt:lpstr>Calisto MT</vt:lpstr>
      <vt:lpstr>Cordia New</vt:lpstr>
      <vt:lpstr>Rockwell Condensed</vt:lpstr>
      <vt:lpstr>Rockwell Extra Bold</vt:lpstr>
      <vt:lpstr>Times New Roman</vt:lpstr>
      <vt:lpstr>Thème Office</vt:lpstr>
      <vt:lpstr>Liberté et responsabilité La question du choix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Liberté et responsabilité La question du choix</dc:title>
  <dc:creator>lartaud</dc:creator>
  <cp:lastModifiedBy>Mickael Perre</cp:lastModifiedBy>
  <cp:revision>58</cp:revision>
  <dcterms:created xsi:type="dcterms:W3CDTF">2015-06-01T16:02:29Z</dcterms:created>
  <dcterms:modified xsi:type="dcterms:W3CDTF">2015-06-04T18:15:05Z</dcterms:modified>
</cp:coreProperties>
</file>