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61.2556" units="1/cm"/>
          <inkml:channelProperty channel="Y" name="resolution" value="61.44" units="1/cm"/>
          <inkml:channelProperty channel="T" name="resolution" value="1" units="1/dev"/>
        </inkml:channelProperties>
      </inkml:inkSource>
      <inkml:timestamp xml:id="ts0" timeString="2015-09-24T10:55:38.518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46 0,'42'0'31,"0"0"32,1 0-17,-1 0-14,0 0-32,1 0 31,-1 0-15,0 0-1,1 0 1,-1 0-1,0 0 1,1 0 15,-1 0-31,0 0 16,1 0 15,-1 0-15,0 0-1,1 0 1,-1 0 0,0 0-1,1 0 1,-1 0 0,0 0 15,1 0-31,-1 0 15,43 0-15,-43 0 16,0 0 0,1 0-16,84 0 15,-85 0 1,0 0 0,1 0-1,-1 0-15,43 0 16,-43 0 15,43 0-31,-43 0 16,0 0-1,43 0-15,0 0 16,42 0-16,-43 0 16,1 0-1,0 0-15,-43 0 16,0 0-1,1 0 1,-1 0 0,0 0-1,1 0 1,-1 0 0,0 43-16,1-43 15,-1 0 1,0 0-1,-42 42-15,43-42 16,-1 0 0,0 0 15,1 0-15,-1 0 15,0 0 16,1 0-16,-1 0 0,0 0 0,1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61.2556" units="1/cm"/>
          <inkml:channelProperty channel="Y" name="resolution" value="61.44" units="1/cm"/>
          <inkml:channelProperty channel="T" name="resolution" value="1" units="1/dev"/>
        </inkml:channelProperties>
      </inkml:inkSource>
      <inkml:timestamp xml:id="ts0" timeString="2015-09-24T10:55:40.846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92 0,'43'0'94,"-1"0"-78,43 0 15,-43 0-31,0 0 16,43 0-1,0 0-15,42-42 16,-43 42-16,1-42 15,0 42 1,-1 0-16,-41 0 16,41 0-1,-41 0-15,126 0 32,-84 0-17,42 0-15,-43 0 16,1 0-16,0 0 15,-1 0-15,-41 0 16,-1 0-16,0 0 16,1 0-1,-1 0 17,0 0-17,1 0 1,-1 0-1,0 42 1,1-42 0,-1 0 15,0 0-31,1 0 16,-1 0 15,-42 42-31,42-42 15,1 0 1,-1 43 0,0-43-1,1 0 1,-1 0 0,0 0-1,1 0 16,-1 0 1,0 0-17,1 0 17,-1 0-1,0 0-16,1 0-15,-1 0 47,-42 42-31,42-42 0,1 0 15,-1 0 0,0 0 0,1 0 16,-1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61.2556" units="1/cm"/>
          <inkml:channelProperty channel="Y" name="resolution" value="61.44" units="1/cm"/>
          <inkml:channelProperty channel="T" name="resolution" value="1" units="1/dev"/>
        </inkml:channelProperties>
      </inkml:inkSource>
      <inkml:timestamp xml:id="ts0" timeString="2015-09-24T10:55:43.034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 0,'42'0'94,"1"0"-79,-1 0 1,0 0 0,1 0-16,-1 0 31,0 0-16,1 0 1,-1 0 0,0 0-1,43 43-15,-43-43 16,43 42-16,0-42 16,42 0-1,-43 0-15,1 0 16,0 42-1,-1-42-15,-41 0 16,-1 0-16,0 0 16,1 0-1,-1 0 17,0 0-17,1 0 1,-1 0-1,0 0 1,1 0 15,-1 0-15,0 0 31,1 0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61.2556" units="1/cm"/>
          <inkml:channelProperty channel="Y" name="resolution" value="61.44" units="1/cm"/>
          <inkml:channelProperty channel="T" name="resolution" value="1" units="1/dev"/>
        </inkml:channelProperties>
      </inkml:inkSource>
      <inkml:timestamp xml:id="ts0" timeString="2015-09-24T10:55:54.721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0 169 0,'43'0'140,"-1"0"-124,0 0-1,1 0 1,-1 0 0,0 0 15,1 0-31,-1 0 31,0 0-15,1 0-1,-1 0 1,0 0 0,43 0-1,-43 0-15,1 0 16,-1 0 0,43 0-16,-43 0 15,0 0-15,1 0 16,-1 0-1,0 0 1,1 0 0,-1 0 15,0 0-15,1 0-16,-1 0 31,0 0-16,1 0 1,-1 0 0,0 0-1,1 0 1,41 0 0,-41 0-1,-1 0-15,43 0 16,42 0-1,-43 0-15,1 0 16,0 0-16,-1 0 16,1 0-1,0-42-15,42 42 16,-43 0 0,1 0-16,0 0 15,-1 0 1,1 0-16,0 0 15,42 0-15,-43-42 16,1 42 0,-43 0-16,1 0 15,-1 0 1,0 0 0,1 0-16,-1 0 15,0 0 1,1 0-16,-1 0 15,0 0 1,1 0-16,-1 0 16,0 0 15,1 0-31,-1 0 31,0 0-15,1 0-1,-1 0 1,0 0-16,1 0 16,-1 0-1,0 0-15,1 0 16,-1 0 0,-42-43-16,42 43 15,1 0 1,-1 0-1,0 0 1,1 0 0,-1 0 15,0 0-31,1 0 16,-1 0 30,0 0 1,1 0-15,-1 0-17,0 0 110,1 0-94,-1 0 32,0 0-47,1 0 15,-1 0 16,0 0-16,1 0 0,-1 0 16,-42-42 31,42 42-62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61.2556" units="1/cm"/>
          <inkml:channelProperty channel="Y" name="resolution" value="61.44" units="1/cm"/>
          <inkml:channelProperty channel="T" name="resolution" value="1" units="1/dev"/>
        </inkml:channelProperties>
      </inkml:inkSource>
      <inkml:timestamp xml:id="ts0" timeString="2015-09-24T10:55:57.081"/>
    </inkml:context>
    <inkml:brush xml:id="br0">
      <inkml:brushProperty name="width" value="0.26667" units="cm"/>
      <inkml:brushProperty name="height" value="0.53333" units="cm"/>
      <inkml:brushProperty name="color" value="#FF00FF"/>
      <inkml:brushProperty name="tip" value="rectangle"/>
      <inkml:brushProperty name="rasterOp" value="maskPen"/>
      <inkml:brushProperty name="fitToCurve" value="1"/>
    </inkml:brush>
  </inkml:definitions>
  <inkml:trace contextRef="#ctx0" brushRef="#br0">-1 0 0,'42'0'140,"0"0"-124,1 0 15,-1 0-31,0 0 31,1 0-15,-1 0 0,0 0-1,1 0 1,-1 0 0,0 0 15,1 0-31,-1 0 15,0 0 17,1 0-17,-1 0 1,0 0 0,1 0-1,-1 0 16,0 0-15,1 0 31,-1 0-16,0 0 16,1 0-31,-1 0 77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61.2556" units="1/cm"/>
          <inkml:channelProperty channel="Y" name="resolution" value="61.44" units="1/cm"/>
          <inkml:channelProperty channel="T" name="resolution" value="1" units="1/dev"/>
        </inkml:channelProperties>
      </inkml:inkSource>
      <inkml:timestamp xml:id="ts0" timeString="2015-09-24T10:45:00.635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-1 131 0,'42'0'63,"0"0"-32,1 0-15,-1 0-1,0 0 1,1 0 15,-1 0-15,0 0-16,1 0 31,84 0-31,-43 0 16,1 0-1,0 0-15,-1 0 16,43 0-16,0 0 16,0 0-1,43 0-15,-1 0 16,0 0-1,1 0-15,-43 0 16,0 0 0,0 0-16,-43 0 15,1 0-15,0 0 16,-1 0 0,43 0-16,0 0 15,0 0 1,0 0-16,0 0 15,0 0 1,0 0-16,0 0 16,-42 0-16,42 0 15,-42 0 1,-1 0-16,43 0 16,-42 0-16,0 0 15,-1 0 1,43 0-16,0 0 15,0-42 1,0 42-16,0-42 16,0 42-1,-42 0-15,0 0 16,-1 0-16,43 0 16,-42 0-1,0 0-15,-1 0 16,1 0-1,0 0-15,-1 0 16,43 0 0,-42 0-16,0 0 15,-1 0-15,1 0 16,0 0 0,-1 0-16,1 0 15,42 0 1,-85 0-16,1 0 31,-1 0-31,0 0 16,43 0 15,-43 0-31,43 0 16,0 0-1,-1 0-15,1 0 16,0 0-1,-43 0-15,0 0 16,1 0-16,84 0 16,-43 0-1,1 0-15,-43 0 16,1 0 0,-1 0-1,0 0 1,1 0-1,-1 0-15,43 0 16,-43 0 0,43 0-16,-1 42 15,-41-42-15,-1 0 32,0 0-32,1 0 15,-1 0 1,0 0-1,1 0 1,-1 0 0,0 0 15,1 0-15,-1 0-1,0 0 1,1 0-1,-1 0 1,0 0 0,1 0-1,-1 0 17,0 0-17,1 0 1,-1 0-1,0 0 1,1 0 0,-1 0-1,0 0 1,1 0 0,-1 0-16,43 0 15,-1 0 1,43 0-16,-42 0 15,0 0 1,-43 0-16,0 0 16,43 0-1,-43 0 1,43 0-16,0 0 16,-1 0-1,1 0-15,0 0 16,42 0-16,-43 0 15,-41 0 1,-1 0-16,0 0 16,1 0-1,-1 0-15,43 0 16,-43 0 0,0 0-16,43 0 15,0 0-15,42 0 16,-43 0-1,-41 0-15,-1 0 16,0 0 0,1 0 15,-1 0-15,0 0-16,1 0 31,-1 0 0,0 0-15,1 0 15,-1 0 0,0 0 16,1 0 250,-1 0-281,0 0-1,1 0 16,-1 0-15,0 0 0,1 0 31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61.2556" units="1/cm"/>
          <inkml:channelProperty channel="Y" name="resolution" value="61.44" units="1/cm"/>
          <inkml:channelProperty channel="T" name="resolution" value="1" units="1/dev"/>
        </inkml:channelProperties>
      </inkml:inkSource>
      <inkml:timestamp xml:id="ts0" timeString="2015-09-24T10:45:05.760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0 255 0,'43'0'31,"-1"0"-16,0 0 17,1 0-17,-1-42 1,0 42 0,1 0-1,-1 0 1,0 0-1,1 0 1,-1 0 15,0 0-15,1 0-16,-1 0 31,0 0-15,1 0-1,-1 0 1,0 0 0,1 0-1,-1 0-15,43 0 16,42 42 0,-43-42-16,1 0 15,0 43 1,-1-43-16,1 0 15,42 0-15,-42 42 16,-1-42 0,-41 0-16,-1 42 15,0-42 1,1 0 0,-1 0-16,0 0 31,43 0-16,-43 0 1,1 0-16,41 43 16,-41-43-1,-1 0-15,0 0 16,43 0-16,0 0 16,-1 0-1,-41 0-15,-1 0 16,43 0-1,-43 0 1,0 0 0,43 0-16,0 0 15,42 0-15,-43 0 16,1 0 0,0 0-16,-1 0 15,1 0 1,0 0-16,-1 0 15,1 0 1,-43 0-16,1 0 16,-1 0-16,0 0 15,1 0 1,41 0-16,-41 0 16,-1 0-1,0 0-15,1 0 16,-1 0-16,0 0 31,1 0-15,-1 0-1,0 0 1,1 0-16,-1 0 16,0 0-1,1 0-15,-1 0 16,0 0-1,43 0-15,-43 0 16,1 0 0,41 0-16,-41-43 15,-1 43-15,0 0 16,43 0 0,-43 0-1,1-42 1,41 42-16,1 0 15,-43 0 1,1 0-16,-1 0 16,0 0-16,1 0 15,-1 0 1,43 0 0,-43 0-1,0 0 1,1 0-16,41-42 15,1 42 1,42 0-16,-42 0 16,-1 0-1,1-43-15,0 43 16,-1 0-16,43 0 16,-42 0-1,0 0-15,-43-42 16,0 42-1,1 0 1,-1 0 0,0 0-1,43 0-15,-43 0 16,43 0 0,-43 0 15,1 0-16,-1 0 1,0 0 0,1 0-1,-1 0 1,0 0 15,1 0-31,-1 0 16,0 0 15,1 0-15,-1 0-1,0 0 1,1 0 0,-1 0-1,0 0 1,1 0-1,-1 0 17,0 0-17,1 0 1,-1 0 0,0 0-1,43-42 1,-43 42-1,1 0 1,-1 0-16,0 0 16,1 0-1,-1 0 1,0 0 0,1 0-1,-1 0 1,0 0-1,1 0 1,-1 0 15,0 0-15,1 0 0,-1 0-1,0-43 1,1 43-1,-1 0 1,0 0 0,1 0-1,-1 0 17,0 0-17,1 0 32,-1 0-16,0 0 16,1 0-31,-1 0 15,0 0 16,1 0 62,-1 0-77,0 0-1,1 0 16,-1 0-16,0 0 188,1 0-172,-43-42 31,0 0-63,42 42 1,-42-43-16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61.2556" units="1/cm"/>
          <inkml:channelProperty channel="Y" name="resolution" value="61.44" units="1/cm"/>
          <inkml:channelProperty channel="T" name="resolution" value="1" units="1/dev"/>
        </inkml:channelProperties>
      </inkml:inkSource>
      <inkml:timestamp xml:id="ts0" timeString="2015-09-24T10:45:09.072"/>
    </inkml:context>
    <inkml:brush xml:id="br0">
      <inkml:brushProperty name="width" value="0.26667" units="cm"/>
      <inkml:brushProperty name="height" value="0.53333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0 1 0,'42'0'109,"1"0"-93,-1 0 0,0 0 15,1 0-15,-1 0-16,0 0 15,1 0 1,41 0-16,1 0 15,0 0 1,42 0-16,-43 0 16,-41 0-1,-1 0-15,0 0 16,43 0 0,-43 0-1,1 0 1,-1 0-1,0 0-15,1 0 16,-1 0 15,0 0-31,1 0 32,-1 0-32,0 0 31,1 0-31,-1 0 15,0 0 17,1 0-32,-1 0 15,0 0 1,1 0 0,-1 0-16,0 0 31,1 0-16,-1 0 1,0 0 0,1 0-1,-1 0 1,0 0 15,1 0-31,-1 0 31,0 0-31,1 0 32,-1 0-32,0 0 15,1 0-15,41 0 16,1 0 0,0 0-16,-43 0 31,0 0-16,1 0 1,-1 0 0,0 0-1,1 0 1,-1 0 15,0 0-31,1 0 16,-1 0 15,0 0-15,1 0-1,-1 0 17,0 0 14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97F4-4F9F-4EEF-8AAE-D3CE37DAD84F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FE25-8211-492D-8608-42C0F744C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97F4-4F9F-4EEF-8AAE-D3CE37DAD84F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FE25-8211-492D-8608-42C0F744C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97F4-4F9F-4EEF-8AAE-D3CE37DAD84F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FE25-8211-492D-8608-42C0F744C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97F4-4F9F-4EEF-8AAE-D3CE37DAD84F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FE25-8211-492D-8608-42C0F744C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97F4-4F9F-4EEF-8AAE-D3CE37DAD84F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FE25-8211-492D-8608-42C0F744C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97F4-4F9F-4EEF-8AAE-D3CE37DAD84F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FE25-8211-492D-8608-42C0F744C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97F4-4F9F-4EEF-8AAE-D3CE37DAD84F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FE25-8211-492D-8608-42C0F744C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97F4-4F9F-4EEF-8AAE-D3CE37DAD84F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FE25-8211-492D-8608-42C0F744C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97F4-4F9F-4EEF-8AAE-D3CE37DAD84F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FE25-8211-492D-8608-42C0F744C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97F4-4F9F-4EEF-8AAE-D3CE37DAD84F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FE25-8211-492D-8608-42C0F744C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97F4-4F9F-4EEF-8AAE-D3CE37DAD84F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5FE25-8211-492D-8608-42C0F744C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A97F4-4F9F-4EEF-8AAE-D3CE37DAD84F}" type="datetimeFigureOut">
              <a:rPr lang="fr-FR" smtClean="0"/>
              <a:pPr/>
              <a:t>24/09/2015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FE25-8211-492D-8608-42C0F744C4A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12" Type="http://schemas.openxmlformats.org/officeDocument/2006/relationships/image" Target="../media/image8.e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customXml" Target="../ink/ink5.xml"/><Relationship Id="rId5" Type="http://schemas.openxmlformats.org/officeDocument/2006/relationships/customXml" Target="../ink/ink2.xml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emf"/><Relationship Id="rId3" Type="http://schemas.openxmlformats.org/officeDocument/2006/relationships/customXml" Target="../ink/ink6.xml"/><Relationship Id="rId7" Type="http://schemas.openxmlformats.org/officeDocument/2006/relationships/customXml" Target="../ink/ink8.xm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emf"/><Relationship Id="rId5" Type="http://schemas.openxmlformats.org/officeDocument/2006/relationships/customXml" Target="../ink/ink7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7"/>
            <a:ext cx="7772400" cy="1224135"/>
          </a:xfrm>
          <a:solidFill>
            <a:schemeClr val="accent6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  <a:sp3d extrusionH="57150">
              <a:bevelT w="38100" h="38100"/>
            </a:sp3d>
          </a:bodyPr>
          <a:lstStyle/>
          <a:p>
            <a:r>
              <a:rPr lang="fr-FR" sz="3600" dirty="0" smtClean="0">
                <a:latin typeface="Arial Rounded MT Bold" pitchFamily="34" charset="0"/>
              </a:rPr>
              <a:t>Méthodologie de la fiche de révision</a:t>
            </a:r>
            <a:endParaRPr lang="fr-FR" sz="3600" dirty="0">
              <a:latin typeface="Arial Rounded MT Bold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683568" y="2204864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683568" y="1700808"/>
            <a:ext cx="777686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2800" b="1" dirty="0" smtClean="0">
                <a:latin typeface="Aharoni" pitchFamily="2" charset="-79"/>
                <a:cs typeface="Aharoni" pitchFamily="2" charset="-79"/>
              </a:rPr>
              <a:t>Qu’est-ce qu’une fiche de révision? </a:t>
            </a:r>
            <a:endParaRPr lang="fr-FR" sz="28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403648" y="2492896"/>
            <a:ext cx="6696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Un condensé organisé de connaissances</a:t>
            </a:r>
            <a:endParaRPr lang="fr-FR" sz="2800" dirty="0"/>
          </a:p>
        </p:txBody>
      </p:sp>
      <p:sp>
        <p:nvSpPr>
          <p:cNvPr id="10" name="Organigramme : Connecteur 9"/>
          <p:cNvSpPr/>
          <p:nvPr/>
        </p:nvSpPr>
        <p:spPr>
          <a:xfrm>
            <a:off x="1979712" y="2492896"/>
            <a:ext cx="1440160" cy="576064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51520" y="3284984"/>
            <a:ext cx="35283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 Narrow" pitchFamily="34" charset="0"/>
              </a:rPr>
              <a:t>Donc il ne s’agit pas de recopier </a:t>
            </a:r>
            <a:r>
              <a:rPr lang="fr-FR" sz="2000" b="1" i="1" dirty="0" smtClean="0">
                <a:solidFill>
                  <a:srgbClr val="FF0000"/>
                </a:solidFill>
                <a:latin typeface="Arial Narrow" pitchFamily="34" charset="0"/>
              </a:rPr>
              <a:t>l’intégralité</a:t>
            </a:r>
            <a:r>
              <a:rPr lang="fr-FR" sz="2000" b="1" dirty="0" smtClean="0">
                <a:solidFill>
                  <a:srgbClr val="FF0000"/>
                </a:solidFill>
                <a:latin typeface="Arial Narrow" pitchFamily="34" charset="0"/>
              </a:rPr>
              <a:t> de son cours !</a:t>
            </a:r>
            <a:endParaRPr lang="fr-FR" sz="20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95536" y="4221088"/>
            <a:ext cx="30243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gency FB" pitchFamily="34" charset="0"/>
              </a:rPr>
              <a:t>Il faut </a:t>
            </a:r>
            <a:r>
              <a:rPr lang="fr-FR" sz="2400" b="1" dirty="0" smtClean="0">
                <a:latin typeface="Agency FB" pitchFamily="34" charset="0"/>
              </a:rPr>
              <a:t>sélectionner</a:t>
            </a:r>
            <a:r>
              <a:rPr lang="fr-FR" sz="2400" dirty="0" smtClean="0">
                <a:latin typeface="Agency FB" pitchFamily="34" charset="0"/>
              </a:rPr>
              <a:t> et </a:t>
            </a:r>
            <a:r>
              <a:rPr lang="fr-FR" sz="2400" b="1" dirty="0" smtClean="0">
                <a:latin typeface="Agency FB" pitchFamily="34" charset="0"/>
              </a:rPr>
              <a:t>synthétiser</a:t>
            </a:r>
            <a:r>
              <a:rPr lang="fr-FR" sz="2400" dirty="0" smtClean="0">
                <a:latin typeface="Agency FB" pitchFamily="34" charset="0"/>
              </a:rPr>
              <a:t> les éléments importants du cours</a:t>
            </a:r>
            <a:endParaRPr lang="fr-FR" sz="2400" dirty="0">
              <a:latin typeface="Agency FB" pitchFamily="34" charset="0"/>
            </a:endParaRPr>
          </a:p>
        </p:txBody>
      </p:sp>
      <p:sp>
        <p:nvSpPr>
          <p:cNvPr id="14" name="Organigramme : Connecteur 13"/>
          <p:cNvSpPr/>
          <p:nvPr/>
        </p:nvSpPr>
        <p:spPr>
          <a:xfrm>
            <a:off x="3419872" y="2492896"/>
            <a:ext cx="1296144" cy="576064"/>
          </a:xfrm>
          <a:prstGeom prst="flowChartConnec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3923928" y="3284984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FF0000"/>
                </a:solidFill>
                <a:latin typeface="Arial Narrow" pitchFamily="34" charset="0"/>
              </a:rPr>
              <a:t>Donc il faut bien répartir/organiser les éléments du cours !</a:t>
            </a:r>
            <a:endParaRPr lang="fr-FR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3347864" y="4221088"/>
            <a:ext cx="540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gency FB" pitchFamily="34" charset="0"/>
              </a:rPr>
              <a:t>Il faut </a:t>
            </a:r>
            <a:r>
              <a:rPr lang="fr-FR" sz="2400" b="1" dirty="0" smtClean="0">
                <a:latin typeface="Agency FB" pitchFamily="34" charset="0"/>
              </a:rPr>
              <a:t>faire </a:t>
            </a:r>
            <a:r>
              <a:rPr lang="fr-FR" sz="2400" b="1" i="1" dirty="0" smtClean="0">
                <a:latin typeface="Agency FB" pitchFamily="34" charset="0"/>
              </a:rPr>
              <a:t>plusieurs</a:t>
            </a:r>
            <a:r>
              <a:rPr lang="fr-FR" sz="2400" b="1" dirty="0" smtClean="0">
                <a:latin typeface="Agency FB" pitchFamily="34" charset="0"/>
              </a:rPr>
              <a:t> fiches </a:t>
            </a:r>
            <a:r>
              <a:rPr lang="fr-FR" sz="2400" dirty="0" smtClean="0">
                <a:latin typeface="Agency FB" pitchFamily="34" charset="0"/>
              </a:rPr>
              <a:t>: </a:t>
            </a:r>
          </a:p>
          <a:p>
            <a:pPr algn="ctr"/>
            <a:r>
              <a:rPr lang="fr-FR" sz="2400" dirty="0" smtClean="0">
                <a:latin typeface="Agency FB" pitchFamily="34" charset="0"/>
              </a:rPr>
              <a:t>- Une fiche pour les </a:t>
            </a:r>
            <a:r>
              <a:rPr lang="fr-FR" sz="2400" b="1" dirty="0" smtClean="0">
                <a:latin typeface="Agency FB" pitchFamily="34" charset="0"/>
              </a:rPr>
              <a:t>définitions</a:t>
            </a:r>
            <a:r>
              <a:rPr lang="fr-FR" sz="2400" dirty="0" smtClean="0">
                <a:latin typeface="Agency FB" pitchFamily="34" charset="0"/>
              </a:rPr>
              <a:t>/les </a:t>
            </a:r>
            <a:r>
              <a:rPr lang="fr-FR" sz="2400" b="1" dirty="0" smtClean="0">
                <a:latin typeface="Agency FB" pitchFamily="34" charset="0"/>
              </a:rPr>
              <a:t>citations</a:t>
            </a:r>
          </a:p>
          <a:p>
            <a:pPr algn="ctr">
              <a:buFontTx/>
              <a:buChar char="-"/>
            </a:pPr>
            <a:r>
              <a:rPr lang="fr-FR" sz="2400" dirty="0" smtClean="0">
                <a:latin typeface="Agency FB" pitchFamily="34" charset="0"/>
              </a:rPr>
              <a:t>Une fiche pour les </a:t>
            </a:r>
            <a:r>
              <a:rPr lang="fr-FR" sz="2400" b="1" dirty="0" smtClean="0">
                <a:latin typeface="Agency FB" pitchFamily="34" charset="0"/>
              </a:rPr>
              <a:t>auteurs</a:t>
            </a:r>
            <a:r>
              <a:rPr lang="fr-FR" sz="2400" dirty="0" smtClean="0">
                <a:latin typeface="Agency FB" pitchFamily="34" charset="0"/>
              </a:rPr>
              <a:t> </a:t>
            </a:r>
            <a:r>
              <a:rPr lang="fr-FR" sz="2000" dirty="0" smtClean="0">
                <a:latin typeface="Agency FB" pitchFamily="34" charset="0"/>
              </a:rPr>
              <a:t>(idées importantes, problèmes auquel </a:t>
            </a:r>
            <a:r>
              <a:rPr lang="fr-FR" sz="2000" dirty="0" smtClean="0">
                <a:latin typeface="Agency FB" pitchFamily="34" charset="0"/>
              </a:rPr>
              <a:t>l’auteur </a:t>
            </a:r>
            <a:r>
              <a:rPr lang="fr-FR" sz="2000" dirty="0" smtClean="0">
                <a:latin typeface="Agency FB" pitchFamily="34" charset="0"/>
              </a:rPr>
              <a:t>répond</a:t>
            </a:r>
            <a:r>
              <a:rPr lang="fr-FR" sz="2000" dirty="0" smtClean="0">
                <a:latin typeface="Agency FB" pitchFamily="34" charset="0"/>
              </a:rPr>
              <a:t>…) </a:t>
            </a:r>
            <a:endParaRPr lang="fr-FR" sz="2400" dirty="0" smtClean="0">
              <a:latin typeface="Agency FB" pitchFamily="34" charset="0"/>
            </a:endParaRPr>
          </a:p>
          <a:p>
            <a:pPr algn="ctr">
              <a:buFontTx/>
              <a:buChar char="-"/>
            </a:pPr>
            <a:r>
              <a:rPr lang="fr-FR" sz="2400" dirty="0">
                <a:latin typeface="Agency FB" pitchFamily="34" charset="0"/>
              </a:rPr>
              <a:t> </a:t>
            </a:r>
            <a:r>
              <a:rPr lang="fr-FR" sz="2400" dirty="0" smtClean="0">
                <a:latin typeface="Agency FB" pitchFamily="34" charset="0"/>
              </a:rPr>
              <a:t>Une fiche pour les </a:t>
            </a:r>
            <a:r>
              <a:rPr lang="fr-FR" sz="2400" b="1" dirty="0" smtClean="0">
                <a:latin typeface="Agency FB" pitchFamily="34" charset="0"/>
              </a:rPr>
              <a:t>problèmes</a:t>
            </a:r>
            <a:r>
              <a:rPr lang="fr-FR" sz="2400" dirty="0" smtClean="0">
                <a:latin typeface="Agency FB" pitchFamily="34" charset="0"/>
              </a:rPr>
              <a:t> et les </a:t>
            </a:r>
            <a:r>
              <a:rPr lang="fr-FR" sz="2400" b="1" dirty="0" smtClean="0">
                <a:latin typeface="Agency FB" pitchFamily="34" charset="0"/>
              </a:rPr>
              <a:t>arguments</a:t>
            </a:r>
            <a:r>
              <a:rPr lang="fr-FR" sz="2400" dirty="0" smtClean="0">
                <a:latin typeface="Agency FB" pitchFamily="34" charset="0"/>
              </a:rPr>
              <a:t> présentés en cours au sujet d’une notion</a:t>
            </a:r>
            <a:endParaRPr lang="fr-FR" sz="2400" dirty="0">
              <a:latin typeface="Agency FB" pitchFamily="34" charset="0"/>
            </a:endParaRPr>
          </a:p>
        </p:txBody>
      </p:sp>
      <p:cxnSp>
        <p:nvCxnSpPr>
          <p:cNvPr id="19" name="Connecteur droit avec flèche 18"/>
          <p:cNvCxnSpPr>
            <a:stCxn id="10" idx="4"/>
          </p:cNvCxnSpPr>
          <p:nvPr/>
        </p:nvCxnSpPr>
        <p:spPr>
          <a:xfrm flipH="1">
            <a:off x="2411760" y="3068960"/>
            <a:ext cx="288032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4" idx="4"/>
          </p:cNvCxnSpPr>
          <p:nvPr/>
        </p:nvCxnSpPr>
        <p:spPr>
          <a:xfrm>
            <a:off x="4067944" y="3068960"/>
            <a:ext cx="504056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043608" y="4941168"/>
            <a:ext cx="759633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srgbClr val="00B050"/>
                </a:solidFill>
                <a:effectLst/>
                <a:latin typeface="Arial Rounded MT Bold" pitchFamily="34" charset="0"/>
              </a:rPr>
              <a:t>Faire des fiches de révisions, c’est déjà apprendre le cours !</a:t>
            </a:r>
            <a:endParaRPr lang="fr-FR" sz="3200" b="1" dirty="0">
              <a:solidFill>
                <a:srgbClr val="00B050"/>
              </a:solidFill>
              <a:effectLst/>
              <a:latin typeface="Arial Rounded MT Bold" pitchFamily="34" charset="0"/>
            </a:endParaRPr>
          </a:p>
        </p:txBody>
      </p:sp>
      <p:pic>
        <p:nvPicPr>
          <p:cNvPr id="1026" name="Picture 2" descr="http://www.help-orientation.fr/wp-content/themes/Relevance/includes/featuredposts/default-slides/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04864"/>
            <a:ext cx="3171825" cy="2381250"/>
          </a:xfrm>
          <a:prstGeom prst="rect">
            <a:avLst/>
          </a:prstGeom>
          <a:noFill/>
        </p:spPr>
      </p:pic>
      <p:sp>
        <p:nvSpPr>
          <p:cNvPr id="6" name="ZoneTexte 5"/>
          <p:cNvSpPr txBox="1"/>
          <p:nvPr/>
        </p:nvSpPr>
        <p:spPr>
          <a:xfrm>
            <a:off x="683568" y="40466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fr-FR" sz="4800" dirty="0" smtClean="0">
                <a:solidFill>
                  <a:srgbClr val="FF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ritannic Bold" pitchFamily="34" charset="0"/>
              </a:rPr>
              <a:t>Quel intérêt ? </a:t>
            </a:r>
            <a:endParaRPr lang="fr-FR" sz="4800" dirty="0">
              <a:solidFill>
                <a:srgbClr val="FF0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Britannic Bold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9912" y="1772816"/>
            <a:ext cx="41808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dirty="0" smtClean="0">
                <a:latin typeface="Arial Rounded MT Bold" pitchFamily="34" charset="0"/>
              </a:rPr>
              <a:t>- S’approprier le cours </a:t>
            </a:r>
          </a:p>
        </p:txBody>
      </p:sp>
      <p:sp>
        <p:nvSpPr>
          <p:cNvPr id="8" name="Rectangle 7"/>
          <p:cNvSpPr/>
          <p:nvPr/>
        </p:nvSpPr>
        <p:spPr>
          <a:xfrm>
            <a:off x="3779912" y="3284984"/>
            <a:ext cx="41736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dirty="0" smtClean="0">
                <a:latin typeface="Arial Rounded MT Bold" pitchFamily="34" charset="0"/>
              </a:rPr>
              <a:t>- Faciliter les révisions </a:t>
            </a:r>
          </a:p>
        </p:txBody>
      </p:sp>
      <p:sp>
        <p:nvSpPr>
          <p:cNvPr id="9" name="Rectangle 8"/>
          <p:cNvSpPr/>
          <p:nvPr/>
        </p:nvSpPr>
        <p:spPr>
          <a:xfrm>
            <a:off x="3779912" y="4077072"/>
            <a:ext cx="30516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dirty="0" smtClean="0">
                <a:latin typeface="Arial Rounded MT Bold" pitchFamily="34" charset="0"/>
              </a:rPr>
              <a:t>- Y voir plus clair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563888" y="2420888"/>
            <a:ext cx="504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Agency FB" pitchFamily="34" charset="0"/>
              </a:rPr>
              <a:t>C’est un travail personnel, donc il est absurde de recopier des fiches vendues dans le commerce… </a:t>
            </a:r>
            <a:endParaRPr lang="fr-FR" dirty="0">
              <a:latin typeface="Agency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683568" y="404664"/>
            <a:ext cx="7416824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</a:bodyPr>
          <a:lstStyle/>
          <a:p>
            <a:r>
              <a:rPr lang="fr-FR" sz="4800" dirty="0" smtClean="0">
                <a:solidFill>
                  <a:srgbClr val="FF0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Britannic Bold" pitchFamily="34" charset="0"/>
              </a:rPr>
              <a:t>Comment faire ? </a:t>
            </a:r>
            <a:endParaRPr lang="fr-FR" sz="4800" dirty="0">
              <a:solidFill>
                <a:srgbClr val="FF0000"/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3074" name="Picture 2" descr="Comment Faire Un Vie #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76872"/>
            <a:ext cx="3048000" cy="3048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ZoneTexte 5"/>
          <p:cNvSpPr txBox="1"/>
          <p:nvPr/>
        </p:nvSpPr>
        <p:spPr>
          <a:xfrm>
            <a:off x="539552" y="2204864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Utiliser des croquis ou des schémas</a:t>
            </a:r>
            <a:endParaRPr lang="fr-FR" sz="2400" dirty="0">
              <a:latin typeface="Arial Rounded MT Bold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635896" y="1196752"/>
            <a:ext cx="424847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Adopter un style « télégraphique » </a:t>
            </a:r>
          </a:p>
          <a:p>
            <a:pPr algn="ctr"/>
            <a:r>
              <a:rPr lang="fr-FR" sz="2000" dirty="0" smtClean="0"/>
              <a:t>(abréviations, symboles, mots-clés…)</a:t>
            </a:r>
            <a:endParaRPr lang="fr-FR" sz="2000" dirty="0"/>
          </a:p>
        </p:txBody>
      </p:sp>
      <p:sp>
        <p:nvSpPr>
          <p:cNvPr id="8" name="ZoneTexte 7"/>
          <p:cNvSpPr txBox="1"/>
          <p:nvPr/>
        </p:nvSpPr>
        <p:spPr>
          <a:xfrm>
            <a:off x="5292080" y="2780928"/>
            <a:ext cx="3563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 smtClean="0">
                <a:latin typeface="Arial Rounded MT Bold" pitchFamily="34" charset="0"/>
              </a:rPr>
              <a:t>Faire apparaître les idées importantes 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436096" y="3573016"/>
            <a:ext cx="35638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Tx/>
              <a:buChar char="-"/>
            </a:pPr>
            <a:r>
              <a:rPr lang="fr-FR" sz="2000" dirty="0" smtClean="0"/>
              <a:t>Surligner les éléments à apprendre par cœur </a:t>
            </a:r>
          </a:p>
          <a:p>
            <a:pPr algn="ctr">
              <a:buFontTx/>
              <a:buChar char="-"/>
            </a:pPr>
            <a:r>
              <a:rPr lang="fr-FR" sz="2000" dirty="0" smtClean="0"/>
              <a:t>Adopter un code couleurs pour repérer immédiatement les idées essentielles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539552" y="188640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Un exemple de fiche-auteur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5371" y="1051412"/>
            <a:ext cx="5733256" cy="5733256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3203848" y="1052736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Socrate</a:t>
            </a:r>
            <a:endParaRPr lang="fr-FR" sz="2800" b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627784" y="1575956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>
                <a:latin typeface="Arial Narrow" panose="020B0606020202030204" pitchFamily="34" charset="0"/>
              </a:rPr>
              <a:t>S</a:t>
            </a:r>
            <a:r>
              <a:rPr lang="fr-FR" sz="2400" b="1" u="sng" dirty="0" smtClean="0">
                <a:latin typeface="Arial Narrow" panose="020B0606020202030204" pitchFamily="34" charset="0"/>
              </a:rPr>
              <a:t>a méthode : </a:t>
            </a:r>
            <a:endParaRPr lang="fr-FR" sz="2400" b="1" u="sng" dirty="0">
              <a:latin typeface="Arial Narrow" panose="020B060602020203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652936" y="4320539"/>
            <a:ext cx="35283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>
                <a:solidFill>
                  <a:srgbClr val="FF0000"/>
                </a:solidFill>
              </a:rPr>
              <a:t>Idées importantes </a:t>
            </a:r>
            <a:r>
              <a:rPr lang="fr-FR" sz="2000" b="1" dirty="0" smtClean="0">
                <a:solidFill>
                  <a:srgbClr val="FF0000"/>
                </a:solidFill>
              </a:rPr>
              <a:t>: </a:t>
            </a:r>
            <a:endParaRPr lang="fr-FR" sz="2000" b="1" dirty="0">
              <a:solidFill>
                <a:srgbClr val="FF0000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675226" y="5574282"/>
            <a:ext cx="379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-  </a:t>
            </a:r>
            <a:r>
              <a:rPr lang="fr-FR" b="1" dirty="0" smtClean="0">
                <a:latin typeface="Calisto MT" panose="02040603050505030304" pitchFamily="18" charset="0"/>
              </a:rPr>
              <a:t>≠</a:t>
            </a:r>
            <a:r>
              <a:rPr lang="fr-FR" dirty="0" smtClean="0"/>
              <a:t> </a:t>
            </a:r>
            <a:r>
              <a:rPr lang="fr-FR" b="1" dirty="0" smtClean="0">
                <a:solidFill>
                  <a:srgbClr val="00B050"/>
                </a:solidFill>
              </a:rPr>
              <a:t>vérité</a:t>
            </a:r>
            <a:r>
              <a:rPr lang="fr-FR" dirty="0" smtClean="0"/>
              <a:t> sans l’aide d’</a:t>
            </a:r>
            <a:r>
              <a:rPr lang="fr-FR" b="1" dirty="0" smtClean="0">
                <a:solidFill>
                  <a:srgbClr val="00B050"/>
                </a:solidFill>
              </a:rPr>
              <a:t>autrui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652936" y="5918079"/>
            <a:ext cx="3791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- </a:t>
            </a:r>
            <a:r>
              <a:rPr lang="az-Cyrl-AZ" dirty="0" smtClean="0">
                <a:latin typeface="Calibri" panose="020F0502020204030204" pitchFamily="34" charset="0"/>
              </a:rPr>
              <a:t>Р</a:t>
            </a:r>
            <a:r>
              <a:rPr lang="fr-FR" dirty="0" smtClean="0">
                <a:latin typeface="Calibri" panose="020F0502020204030204" pitchFamily="34" charset="0"/>
              </a:rPr>
              <a:t>hie </a:t>
            </a:r>
            <a:r>
              <a:rPr lang="az-Cyrl-AZ" dirty="0" smtClean="0">
                <a:latin typeface="Calibri" panose="020F0502020204030204" pitchFamily="34" charset="0"/>
              </a:rPr>
              <a:t>=</a:t>
            </a:r>
            <a:r>
              <a:rPr lang="fr-FR" dirty="0" smtClean="0"/>
              <a:t> </a:t>
            </a:r>
            <a:r>
              <a:rPr lang="fr-FR" u="sng" dirty="0" smtClean="0"/>
              <a:t>dialoguer</a:t>
            </a:r>
            <a:r>
              <a:rPr lang="fr-FR" dirty="0" smtClean="0"/>
              <a:t> et  </a:t>
            </a:r>
            <a:r>
              <a:rPr lang="fr-FR" u="sng" dirty="0" smtClean="0"/>
              <a:t>se questionner</a:t>
            </a:r>
            <a:r>
              <a:rPr lang="fr-FR" dirty="0" smtClean="0"/>
              <a:t> </a:t>
            </a:r>
            <a:r>
              <a:rPr lang="fr-FR" b="1" dirty="0" smtClean="0">
                <a:latin typeface="Calibri" panose="020F0502020204030204" pitchFamily="34" charset="0"/>
              </a:rPr>
              <a:t>≠</a:t>
            </a:r>
            <a:r>
              <a:rPr lang="fr-FR" dirty="0" smtClean="0">
                <a:latin typeface="Calibri" panose="020F0502020204030204" pitchFamily="34" charset="0"/>
              </a:rPr>
              <a:t> </a:t>
            </a:r>
            <a:r>
              <a:rPr lang="fr-FR" dirty="0" smtClean="0"/>
              <a:t>imposer une idée de manière </a:t>
            </a:r>
            <a:r>
              <a:rPr lang="fr-FR" b="1" dirty="0" smtClean="0"/>
              <a:t>dogmatique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2627785" y="2225320"/>
            <a:ext cx="1872207" cy="84364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M</a:t>
            </a:r>
            <a:r>
              <a:rPr lang="fr-FR" b="1" dirty="0" smtClean="0">
                <a:solidFill>
                  <a:schemeClr val="tx1"/>
                </a:solidFill>
              </a:rPr>
              <a:t>aïeutique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4571999" y="1746127"/>
            <a:ext cx="1894499" cy="6428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Dialec</a:t>
            </a:r>
            <a:r>
              <a:rPr lang="fr-FR" b="1" dirty="0" smtClean="0">
                <a:solidFill>
                  <a:schemeClr val="tx1"/>
                </a:solidFill>
              </a:rPr>
              <a:t>tique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4499992" y="3133036"/>
            <a:ext cx="1894499" cy="64282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chemeClr val="tx1"/>
                </a:solidFill>
              </a:rPr>
              <a:t>Ironie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17" name="Connecteur droit avec flèche 16"/>
          <p:cNvCxnSpPr>
            <a:stCxn id="13" idx="7"/>
          </p:cNvCxnSpPr>
          <p:nvPr/>
        </p:nvCxnSpPr>
        <p:spPr>
          <a:xfrm flipV="1">
            <a:off x="4225814" y="2225320"/>
            <a:ext cx="346186" cy="123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>
            <a:stCxn id="13" idx="5"/>
          </p:cNvCxnSpPr>
          <p:nvPr/>
        </p:nvCxnSpPr>
        <p:spPr>
          <a:xfrm>
            <a:off x="4225814" y="2945412"/>
            <a:ext cx="346186" cy="1235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4499992" y="2428788"/>
            <a:ext cx="1894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Poser des questions : </a:t>
            </a:r>
            <a:r>
              <a:rPr lang="fr-FR" sz="1600" b="1" dirty="0" smtClean="0">
                <a:solidFill>
                  <a:srgbClr val="0070C0"/>
                </a:solidFill>
              </a:rPr>
              <a:t>ex du taon</a:t>
            </a:r>
            <a:endParaRPr lang="fr-FR" sz="1600" b="1" dirty="0">
              <a:solidFill>
                <a:srgbClr val="0070C0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499991" y="3873687"/>
            <a:ext cx="18944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Faire semblant de ne pas savoir</a:t>
            </a:r>
            <a:endParaRPr lang="fr-FR" sz="1600" b="1" dirty="0">
              <a:solidFill>
                <a:srgbClr val="0070C0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533484" y="3160010"/>
            <a:ext cx="20385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 smtClean="0"/>
              <a:t> Questionner autrui =</a:t>
            </a:r>
            <a:r>
              <a:rPr lang="fr-FR" sz="1600" dirty="0" smtClean="0">
                <a:latin typeface="Calibri" panose="020F0502020204030204" pitchFamily="34" charset="0"/>
              </a:rPr>
              <a:t>˃ </a:t>
            </a:r>
            <a:r>
              <a:rPr lang="fr-FR" sz="1600" dirty="0"/>
              <a:t> </a:t>
            </a:r>
            <a:r>
              <a:rPr lang="fr-FR" sz="1600" dirty="0" smtClean="0"/>
              <a:t>trouver lui-même la vérité</a:t>
            </a:r>
          </a:p>
          <a:p>
            <a:pPr algn="ctr"/>
            <a:r>
              <a:rPr lang="fr-FR" sz="1600" b="1" dirty="0" smtClean="0">
                <a:solidFill>
                  <a:srgbClr val="0070C0"/>
                </a:solidFill>
              </a:rPr>
              <a:t>Ex : l’esclave (</a:t>
            </a:r>
            <a:r>
              <a:rPr lang="fr-FR" sz="1600" b="1" i="1" dirty="0" err="1" smtClean="0">
                <a:solidFill>
                  <a:srgbClr val="0070C0"/>
                </a:solidFill>
              </a:rPr>
              <a:t>Ménon</a:t>
            </a:r>
            <a:r>
              <a:rPr lang="fr-FR" sz="1600" b="1" dirty="0" smtClean="0">
                <a:solidFill>
                  <a:srgbClr val="0070C0"/>
                </a:solidFill>
              </a:rPr>
              <a:t>)</a:t>
            </a:r>
            <a:endParaRPr lang="fr-FR" sz="1600" b="1" dirty="0">
              <a:solidFill>
                <a:srgbClr val="0070C0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2675226" y="4629491"/>
            <a:ext cx="3854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- Il faut d’abord </a:t>
            </a:r>
            <a:r>
              <a:rPr lang="fr-FR" b="1" dirty="0" smtClean="0"/>
              <a:t>savoir qu’on ne sait pas </a:t>
            </a:r>
            <a:r>
              <a:rPr lang="fr-FR" dirty="0" smtClean="0"/>
              <a:t>pour pouvoir chercher la </a:t>
            </a:r>
            <a:r>
              <a:rPr lang="fr-FR" b="1" dirty="0" smtClean="0">
                <a:solidFill>
                  <a:srgbClr val="00B050"/>
                </a:solidFill>
              </a:rPr>
              <a:t>vérité </a:t>
            </a:r>
            <a:r>
              <a:rPr lang="fr-FR" b="1" dirty="0" smtClean="0"/>
              <a:t>(</a:t>
            </a:r>
            <a:r>
              <a:rPr lang="fr-FR" b="1" dirty="0" err="1" smtClean="0"/>
              <a:t>Phe</a:t>
            </a:r>
            <a:r>
              <a:rPr lang="fr-FR" b="1" dirty="0" smtClean="0"/>
              <a:t> </a:t>
            </a:r>
            <a:r>
              <a:rPr lang="fr-FR" b="1" dirty="0" smtClean="0">
                <a:latin typeface="Calisto MT" panose="02040603050505030304" pitchFamily="18" charset="0"/>
              </a:rPr>
              <a:t>≠ sophiste)</a:t>
            </a:r>
            <a:endParaRPr lang="fr-FR" b="1" dirty="0"/>
          </a:p>
        </p:txBody>
      </p:sp>
      <p:sp>
        <p:nvSpPr>
          <p:cNvPr id="24" name="Accolade ouvrante 23"/>
          <p:cNvSpPr/>
          <p:nvPr/>
        </p:nvSpPr>
        <p:spPr>
          <a:xfrm>
            <a:off x="2123728" y="2037621"/>
            <a:ext cx="288032" cy="139137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-3328" y="2217969"/>
            <a:ext cx="22099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/>
              <a:t>Utilisation d’un </a:t>
            </a:r>
            <a:r>
              <a:rPr lang="fr-FR" sz="1600" b="1" dirty="0" smtClean="0"/>
              <a:t>schéma</a:t>
            </a:r>
            <a:r>
              <a:rPr lang="fr-FR" sz="1600" dirty="0" smtClean="0"/>
              <a:t> qui présente les </a:t>
            </a:r>
            <a:r>
              <a:rPr lang="fr-FR" sz="1600" b="1" dirty="0" smtClean="0"/>
              <a:t>notions</a:t>
            </a:r>
            <a:r>
              <a:rPr lang="fr-FR" sz="1600" dirty="0" smtClean="0"/>
              <a:t> </a:t>
            </a:r>
            <a:r>
              <a:rPr lang="fr-FR" sz="1600" b="1" dirty="0" smtClean="0"/>
              <a:t>importantes</a:t>
            </a:r>
            <a:r>
              <a:rPr lang="fr-FR" sz="1600" dirty="0" smtClean="0"/>
              <a:t> + lien entre ces notions</a:t>
            </a:r>
            <a:endParaRPr lang="fr-FR" sz="1600" dirty="0"/>
          </a:p>
        </p:txBody>
      </p:sp>
      <p:sp>
        <p:nvSpPr>
          <p:cNvPr id="26" name="Accolade ouvrante 25"/>
          <p:cNvSpPr/>
          <p:nvPr/>
        </p:nvSpPr>
        <p:spPr>
          <a:xfrm>
            <a:off x="2188372" y="4415209"/>
            <a:ext cx="204336" cy="218537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46586" y="4720649"/>
            <a:ext cx="22099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/>
              <a:t>Utiliser </a:t>
            </a:r>
            <a:r>
              <a:rPr lang="fr-FR" sz="1600" b="1" dirty="0" smtClean="0"/>
              <a:t>différentes couleurs </a:t>
            </a:r>
          </a:p>
          <a:p>
            <a:pPr algn="just"/>
            <a:r>
              <a:rPr lang="fr-FR" sz="1600" b="1" dirty="0" smtClean="0"/>
              <a:t>Souligner/surligner</a:t>
            </a:r>
            <a:r>
              <a:rPr lang="fr-FR" sz="1600" dirty="0" smtClean="0"/>
              <a:t> les termes à retenir</a:t>
            </a:r>
          </a:p>
          <a:p>
            <a:pPr algn="just"/>
            <a:r>
              <a:rPr lang="fr-FR" sz="1600" dirty="0" smtClean="0"/>
              <a:t>Utiliser des </a:t>
            </a:r>
            <a:r>
              <a:rPr lang="fr-FR" sz="1600" b="1" dirty="0" smtClean="0"/>
              <a:t>abréviations</a:t>
            </a:r>
            <a:r>
              <a:rPr lang="fr-FR" sz="1600" dirty="0" smtClean="0"/>
              <a:t> ou des </a:t>
            </a:r>
            <a:r>
              <a:rPr lang="fr-FR" sz="1600" b="1" dirty="0" smtClean="0"/>
              <a:t>symboles</a:t>
            </a:r>
            <a:endParaRPr lang="fr-FR" sz="16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43346" y="1022538"/>
            <a:ext cx="22131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/>
              <a:t>Il faut </a:t>
            </a:r>
            <a:r>
              <a:rPr lang="fr-FR" sz="1600" b="1" dirty="0" smtClean="0"/>
              <a:t>titrer</a:t>
            </a:r>
            <a:r>
              <a:rPr lang="fr-FR" sz="1600" dirty="0" smtClean="0"/>
              <a:t> chaque fiche pour s’y retrouver plus facilement</a:t>
            </a:r>
            <a:endParaRPr lang="fr-FR" sz="16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2" name="Encre 31"/>
              <p14:cNvContentPartPr/>
              <p14:nvPr/>
            </p14:nvContentPartPr>
            <p14:xfrm>
              <a:off x="4938240" y="2040720"/>
              <a:ext cx="1188720" cy="48240"/>
            </p14:xfrm>
          </p:contentPart>
        </mc:Choice>
        <mc:Fallback>
          <p:pic>
            <p:nvPicPr>
              <p:cNvPr id="32" name="Encre 3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90000" y="1944960"/>
                <a:ext cx="1284840" cy="24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3" name="Encre 32"/>
              <p14:cNvContentPartPr/>
              <p14:nvPr/>
            </p14:nvContentPartPr>
            <p14:xfrm>
              <a:off x="3002160" y="2618520"/>
              <a:ext cx="1173960" cy="66240"/>
            </p14:xfrm>
          </p:contentPart>
        </mc:Choice>
        <mc:Fallback>
          <p:pic>
            <p:nvPicPr>
              <p:cNvPr id="33" name="Encre 32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954280" y="2522400"/>
                <a:ext cx="1269720" cy="25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4" name="Encre 33"/>
              <p14:cNvContentPartPr/>
              <p14:nvPr/>
            </p14:nvContentPartPr>
            <p14:xfrm>
              <a:off x="5181600" y="3474240"/>
              <a:ext cx="625320" cy="48600"/>
            </p14:xfrm>
          </p:contentPart>
        </mc:Choice>
        <mc:Fallback>
          <p:pic>
            <p:nvPicPr>
              <p:cNvPr id="34" name="Encre 33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33720" y="3378480"/>
                <a:ext cx="721080" cy="240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6" name="Encre 35"/>
              <p14:cNvContentPartPr/>
              <p14:nvPr/>
            </p14:nvContentPartPr>
            <p14:xfrm>
              <a:off x="4510920" y="4739640"/>
              <a:ext cx="1874520" cy="66600"/>
            </p14:xfrm>
          </p:contentPart>
        </mc:Choice>
        <mc:Fallback>
          <p:pic>
            <p:nvPicPr>
              <p:cNvPr id="36" name="Encre 35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463040" y="4643520"/>
                <a:ext cx="1970640" cy="25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7" name="Encre 36"/>
              <p14:cNvContentPartPr/>
              <p14:nvPr/>
            </p14:nvContentPartPr>
            <p14:xfrm>
              <a:off x="2789400" y="5105400"/>
              <a:ext cx="380880" cy="360"/>
            </p14:xfrm>
          </p:contentPart>
        </mc:Choice>
        <mc:Fallback>
          <p:pic>
            <p:nvPicPr>
              <p:cNvPr id="37" name="Encre 36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741160" y="5009280"/>
                <a:ext cx="477000" cy="192600"/>
              </a:xfrm>
              <a:prstGeom prst="rect">
                <a:avLst/>
              </a:prstGeom>
            </p:spPr>
          </p:pic>
        </mc:Fallback>
      </mc:AlternateContent>
      <p:sp>
        <p:nvSpPr>
          <p:cNvPr id="39" name="Accolade ouvrante 38"/>
          <p:cNvSpPr/>
          <p:nvPr/>
        </p:nvSpPr>
        <p:spPr>
          <a:xfrm>
            <a:off x="2081880" y="3742787"/>
            <a:ext cx="310828" cy="53860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0" y="3460637"/>
            <a:ext cx="21237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/>
              <a:t>Noter le </a:t>
            </a:r>
            <a:r>
              <a:rPr lang="fr-FR" sz="1600" b="1" dirty="0" smtClean="0"/>
              <a:t>titre des œuvres</a:t>
            </a:r>
            <a:r>
              <a:rPr lang="fr-FR" sz="1600" dirty="0" smtClean="0"/>
              <a:t> dans lesquelles l’auteur expose sa pensée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7380" y="773415"/>
            <a:ext cx="6539036" cy="5967953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539552" y="188640"/>
            <a:ext cx="80648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Un exemple de fiche de cours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2886658" y="866064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latin typeface="Aharoni" panose="02010803020104030203" pitchFamily="2" charset="-79"/>
                <a:cs typeface="Aharoni" panose="02010803020104030203" pitchFamily="2" charset="-79"/>
              </a:rPr>
              <a:t>Introduction à la philo</a:t>
            </a:r>
            <a:endParaRPr lang="fr-FR" sz="2400" b="1" u="sng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735796" y="141306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smtClean="0">
                <a:solidFill>
                  <a:srgbClr val="0070C0"/>
                </a:solidFill>
              </a:rPr>
              <a:t>1/ </a:t>
            </a:r>
            <a:r>
              <a:rPr lang="fr-FR" sz="2000" b="1" dirty="0" err="1" smtClean="0">
                <a:solidFill>
                  <a:srgbClr val="0070C0"/>
                </a:solidFill>
              </a:rPr>
              <a:t>Cmt</a:t>
            </a:r>
            <a:r>
              <a:rPr lang="fr-FR" sz="2000" b="1" dirty="0" smtClean="0">
                <a:solidFill>
                  <a:srgbClr val="0070C0"/>
                </a:solidFill>
              </a:rPr>
              <a:t> définir la philo ? </a:t>
            </a:r>
            <a:endParaRPr lang="fr-FR" sz="2000" b="1" dirty="0">
              <a:solidFill>
                <a:srgbClr val="0070C0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663788" y="1882045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Réflexion </a:t>
            </a:r>
            <a:r>
              <a:rPr lang="fr-FR" b="1" dirty="0" smtClean="0"/>
              <a:t>abstraite</a:t>
            </a:r>
            <a:r>
              <a:rPr lang="fr-FR" dirty="0" smtClean="0"/>
              <a:t> et inutile ? </a:t>
            </a:r>
          </a:p>
          <a:p>
            <a:r>
              <a:rPr lang="fr-FR" dirty="0" smtClean="0"/>
              <a:t>Discipline qui peut nous aider  à vivre ?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735796" y="2549296"/>
            <a:ext cx="3564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Théorie </a:t>
            </a:r>
            <a:r>
              <a:rPr lang="fr-FR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≠ pratique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735796" y="3033740"/>
            <a:ext cx="36724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rgbClr val="0070C0"/>
                </a:solidFill>
              </a:rPr>
              <a:t>2</a:t>
            </a:r>
            <a:r>
              <a:rPr lang="fr-FR" sz="2000" b="1" dirty="0" smtClean="0">
                <a:solidFill>
                  <a:srgbClr val="0070C0"/>
                </a:solidFill>
              </a:rPr>
              <a:t>/ Définition  </a:t>
            </a:r>
            <a:endParaRPr lang="fr-FR" sz="2000" b="1" dirty="0">
              <a:solidFill>
                <a:srgbClr val="0070C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715972" y="3566178"/>
            <a:ext cx="3564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</a:t>
            </a:r>
            <a:r>
              <a:rPr lang="fr-FR" dirty="0" err="1" smtClean="0"/>
              <a:t>Phie</a:t>
            </a:r>
            <a:r>
              <a:rPr lang="fr-FR" dirty="0" smtClean="0"/>
              <a:t> vise l’</a:t>
            </a:r>
            <a:r>
              <a:rPr lang="fr-FR" b="1" dirty="0" smtClean="0"/>
              <a:t>autonomie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2681790" y="4012453"/>
            <a:ext cx="469852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b="1" dirty="0" smtClean="0"/>
              <a:t>Présupposé/</a:t>
            </a:r>
            <a:r>
              <a:rPr lang="fr-FR" b="1" dirty="0" err="1" smtClean="0"/>
              <a:t>pb</a:t>
            </a:r>
            <a:r>
              <a:rPr lang="fr-FR" b="1" dirty="0" smtClean="0"/>
              <a:t> : </a:t>
            </a:r>
            <a:r>
              <a:rPr lang="fr-FR" dirty="0" smtClean="0"/>
              <a:t>nous ne sommes pas autonomes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Pourquoi ? </a:t>
            </a:r>
            <a:r>
              <a:rPr lang="fr-FR" dirty="0" smtClean="0"/>
              <a:t>Influence des </a:t>
            </a:r>
            <a:r>
              <a:rPr lang="fr-FR" b="1" dirty="0" smtClean="0"/>
              <a:t>préjugés (cf. Descartes)</a:t>
            </a:r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Comment expliquer qu’on n’ait pas conscience d’être influencés ?  </a:t>
            </a:r>
            <a:r>
              <a:rPr lang="fr-FR" dirty="0" smtClean="0"/>
              <a:t>Cf. </a:t>
            </a:r>
            <a:r>
              <a:rPr lang="fr-FR" b="1" dirty="0" smtClean="0"/>
              <a:t>argument</a:t>
            </a:r>
            <a:r>
              <a:rPr lang="fr-FR" dirty="0" smtClean="0"/>
              <a:t> de </a:t>
            </a:r>
            <a:r>
              <a:rPr lang="fr-FR" b="1" dirty="0" smtClean="0"/>
              <a:t>Spinoza</a:t>
            </a:r>
            <a:r>
              <a:rPr lang="fr-FR" dirty="0" smtClean="0"/>
              <a:t> : </a:t>
            </a:r>
          </a:p>
          <a:p>
            <a:pPr algn="just"/>
            <a:r>
              <a:rPr lang="fr-FR" dirty="0" smtClean="0">
                <a:latin typeface="Calibri" panose="020F0502020204030204" pitchFamily="34" charset="0"/>
              </a:rPr>
              <a:t>→ </a:t>
            </a:r>
            <a:r>
              <a:rPr lang="fr-FR" dirty="0" smtClean="0"/>
              <a:t>illusion de la </a:t>
            </a:r>
            <a:r>
              <a:rPr lang="fr-FR" b="1" dirty="0" smtClean="0">
                <a:solidFill>
                  <a:srgbClr val="00B050"/>
                </a:solidFill>
              </a:rPr>
              <a:t>liberté</a:t>
            </a:r>
            <a:r>
              <a:rPr lang="fr-FR" dirty="0" smtClean="0"/>
              <a:t> qui vient de ce qu’on ignore les causes qui nous déterminent</a:t>
            </a:r>
            <a:endParaRPr lang="fr-FR" b="1" dirty="0" smtClean="0"/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Comment se libérer des préjugés ? </a:t>
            </a:r>
            <a:endParaRPr lang="fr-FR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1" name="Encre 10"/>
              <p14:cNvContentPartPr/>
              <p14:nvPr/>
            </p14:nvContentPartPr>
            <p14:xfrm>
              <a:off x="2789400" y="5820120"/>
              <a:ext cx="4526280" cy="50760"/>
            </p14:xfrm>
          </p:contentPart>
        </mc:Choice>
        <mc:Fallback>
          <p:pic>
            <p:nvPicPr>
              <p:cNvPr id="11" name="Encre 10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41160" y="5724000"/>
                <a:ext cx="4622400" cy="24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2" name="Encre 11"/>
              <p14:cNvContentPartPr/>
              <p14:nvPr/>
            </p14:nvContentPartPr>
            <p14:xfrm>
              <a:off x="2819280" y="6049800"/>
              <a:ext cx="3597120" cy="167760"/>
            </p14:xfrm>
          </p:contentPart>
        </mc:Choice>
        <mc:Fallback>
          <p:pic>
            <p:nvPicPr>
              <p:cNvPr id="12" name="Encre 11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771400" y="5954040"/>
                <a:ext cx="3692880" cy="35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3" name="Encre 12"/>
              <p14:cNvContentPartPr/>
              <p14:nvPr/>
            </p14:nvContentPartPr>
            <p14:xfrm>
              <a:off x="3992880" y="3718080"/>
              <a:ext cx="1158120" cy="720"/>
            </p14:xfrm>
          </p:contentPart>
        </mc:Choice>
        <mc:Fallback>
          <p:pic>
            <p:nvPicPr>
              <p:cNvPr id="13" name="Encre 12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945000" y="3622320"/>
                <a:ext cx="1254240" cy="19260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Accolade ouvrante 13"/>
          <p:cNvSpPr/>
          <p:nvPr/>
        </p:nvSpPr>
        <p:spPr>
          <a:xfrm>
            <a:off x="2339752" y="1445852"/>
            <a:ext cx="216024" cy="40011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30374" y="1045742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Structurez</a:t>
            </a:r>
            <a:r>
              <a:rPr lang="fr-FR" sz="1600" dirty="0" smtClean="0"/>
              <a:t> vos fiches en reprenant le plan du cours</a:t>
            </a:r>
          </a:p>
        </p:txBody>
      </p:sp>
      <p:sp>
        <p:nvSpPr>
          <p:cNvPr id="16" name="Accolade ouvrante 15"/>
          <p:cNvSpPr/>
          <p:nvPr/>
        </p:nvSpPr>
        <p:spPr>
          <a:xfrm>
            <a:off x="2325172" y="2030626"/>
            <a:ext cx="230603" cy="888001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>
            <a:off x="308949" y="1902965"/>
            <a:ext cx="18722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Reprendre les </a:t>
            </a:r>
            <a:r>
              <a:rPr lang="fr-FR" sz="1600" b="1" dirty="0" smtClean="0"/>
              <a:t>grandes</a:t>
            </a:r>
            <a:r>
              <a:rPr lang="fr-FR" sz="1600" dirty="0" smtClean="0"/>
              <a:t> </a:t>
            </a:r>
            <a:r>
              <a:rPr lang="fr-FR" sz="1600" b="1" dirty="0" smtClean="0"/>
              <a:t>questions</a:t>
            </a:r>
            <a:r>
              <a:rPr lang="fr-FR" sz="1600" dirty="0" smtClean="0"/>
              <a:t> abordées en cours + les </a:t>
            </a:r>
            <a:r>
              <a:rPr lang="fr-FR" sz="1600" b="1" dirty="0" smtClean="0"/>
              <a:t>distinctions conceptuelles 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277621" y="3771576"/>
            <a:ext cx="174698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600" dirty="0" smtClean="0"/>
              <a:t>Noter les </a:t>
            </a:r>
            <a:r>
              <a:rPr lang="fr-FR" sz="1600" b="1" dirty="0" smtClean="0"/>
              <a:t>problèmes</a:t>
            </a:r>
            <a:r>
              <a:rPr lang="fr-FR" sz="1600" dirty="0" smtClean="0"/>
              <a:t> rencontrés au cours de notre réflexion </a:t>
            </a:r>
          </a:p>
          <a:p>
            <a:pPr algn="just"/>
            <a:r>
              <a:rPr lang="fr-FR" sz="1600" dirty="0" smtClean="0"/>
              <a:t>+ </a:t>
            </a:r>
            <a:r>
              <a:rPr lang="fr-FR" sz="1600" b="1" dirty="0" smtClean="0"/>
              <a:t>arguments</a:t>
            </a:r>
            <a:r>
              <a:rPr lang="fr-FR" sz="1600" dirty="0" smtClean="0"/>
              <a:t>  mobilisés pour y répondre </a:t>
            </a:r>
          </a:p>
        </p:txBody>
      </p:sp>
      <p:sp>
        <p:nvSpPr>
          <p:cNvPr id="19" name="Accolade ouvrante 18"/>
          <p:cNvSpPr/>
          <p:nvPr/>
        </p:nvSpPr>
        <p:spPr>
          <a:xfrm>
            <a:off x="2312638" y="3584855"/>
            <a:ext cx="243137" cy="2796473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 rot="20472451">
            <a:off x="6549842" y="1597463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Fiche à compléter !</a:t>
            </a:r>
            <a:endParaRPr lang="fr-FR" sz="5400" b="1" dirty="0">
              <a:solidFill>
                <a:srgbClr val="C00000"/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26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95536" y="404664"/>
            <a:ext cx="809897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300" dirty="0" smtClean="0">
                <a:latin typeface="Showcard Gothic" panose="04020904020102020604" pitchFamily="82" charset="0"/>
              </a:rPr>
              <a:t>Quelques conseils pour finir : </a:t>
            </a:r>
            <a:endParaRPr lang="fr-FR" sz="3300" dirty="0">
              <a:latin typeface="Showcard Gothic" panose="04020904020102020604" pitchFamily="82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149080"/>
            <a:ext cx="1838325" cy="18383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Légende à une bordure 1 4"/>
          <p:cNvSpPr/>
          <p:nvPr/>
        </p:nvSpPr>
        <p:spPr>
          <a:xfrm>
            <a:off x="3275856" y="2420888"/>
            <a:ext cx="4506686" cy="2215244"/>
          </a:xfrm>
          <a:prstGeom prst="accentCallout1">
            <a:avLst>
              <a:gd name="adj1" fmla="val 16478"/>
              <a:gd name="adj2" fmla="val -8102"/>
              <a:gd name="adj3" fmla="val 90476"/>
              <a:gd name="adj4" fmla="val -3591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1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Faites des fiches de révision à la fin de chaque séquence</a:t>
            </a:r>
            <a:endParaRPr lang="fr-FR" sz="21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endParaRPr lang="fr-FR" sz="21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21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Gardez vos fiches à portée de main et complétez-les dès que nécessaire </a:t>
            </a:r>
          </a:p>
          <a:p>
            <a:pPr algn="ctr"/>
            <a:endParaRPr lang="fr-FR" sz="2100" i="1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21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Relisez-les régulièrement</a:t>
            </a:r>
          </a:p>
          <a:p>
            <a:pPr algn="ctr"/>
            <a:endParaRPr lang="fr-FR" sz="2100" dirty="0">
              <a:solidFill>
                <a:srgbClr val="002060"/>
              </a:solidFill>
              <a:latin typeface="Arial Black" panose="020B0A04020102020204" pitchFamily="34" charset="0"/>
            </a:endParaRPr>
          </a:p>
          <a:p>
            <a:pPr algn="ctr"/>
            <a:r>
              <a:rPr lang="fr-FR" sz="2100" dirty="0" smtClean="0">
                <a:solidFill>
                  <a:srgbClr val="002060"/>
                </a:solidFill>
                <a:latin typeface="Arial Black" panose="020B0A04020102020204" pitchFamily="34" charset="0"/>
              </a:rPr>
              <a:t>N’attendez pas la fin de l’année pour commencer à faire des fiches… </a:t>
            </a:r>
            <a:endParaRPr lang="fr-FR" sz="2100" dirty="0">
              <a:solidFill>
                <a:srgbClr val="00206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644008" y="5633462"/>
            <a:ext cx="5400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FF0000"/>
                </a:solidFill>
                <a:latin typeface="Bernard MT Condensed" panose="02050806060905020404" pitchFamily="18" charset="0"/>
              </a:rPr>
              <a:t>CE SERA TROP TARD !!</a:t>
            </a:r>
            <a:endParaRPr lang="fr-FR" sz="4000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72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484</Words>
  <Application>Microsoft Office PowerPoint</Application>
  <PresentationFormat>Affichage à l'écran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9" baseType="lpstr">
      <vt:lpstr>Agency FB</vt:lpstr>
      <vt:lpstr>Aharoni</vt:lpstr>
      <vt:lpstr>Arial</vt:lpstr>
      <vt:lpstr>Arial Black</vt:lpstr>
      <vt:lpstr>Arial Narrow</vt:lpstr>
      <vt:lpstr>Arial Rounded MT Bold</vt:lpstr>
      <vt:lpstr>Bernard MT Condensed</vt:lpstr>
      <vt:lpstr>Britannic Bold</vt:lpstr>
      <vt:lpstr>Calibri</vt:lpstr>
      <vt:lpstr>Calisto MT</vt:lpstr>
      <vt:lpstr>Freestyle Script</vt:lpstr>
      <vt:lpstr>Showcard Gothic</vt:lpstr>
      <vt:lpstr>Thème Office</vt:lpstr>
      <vt:lpstr>Méthodologie de la fiche de révision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Méthodologie de la fiche de révision</dc:title>
  <dc:creator>lartaud</dc:creator>
  <cp:lastModifiedBy>Mickael Perre</cp:lastModifiedBy>
  <cp:revision>25</cp:revision>
  <dcterms:created xsi:type="dcterms:W3CDTF">2015-09-21T12:56:05Z</dcterms:created>
  <dcterms:modified xsi:type="dcterms:W3CDTF">2015-09-24T11:12:29Z</dcterms:modified>
</cp:coreProperties>
</file>