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6" r:id="rId11"/>
    <p:sldId id="267" r:id="rId12"/>
    <p:sldId id="265" r:id="rId13"/>
    <p:sldId id="269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8BA6-A0C6-4617-8C85-B92C2E13411A}" type="datetimeFigureOut">
              <a:rPr lang="fr-FR" smtClean="0"/>
              <a:pPr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00BE2-460D-4A2D-BC68-213102F6F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79512" y="2602934"/>
            <a:ext cx="8784976" cy="1652133"/>
          </a:xfrm>
          <a:solidFill>
            <a:srgbClr val="FFCC66"/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fr-FR" dirty="0" smtClean="0">
                <a:latin typeface="Arial Black" panose="020B0A04020102020204" pitchFamily="34" charset="0"/>
              </a:rPr>
              <a:t>Méthodologie de la dissertation philosophique</a:t>
            </a:r>
            <a:endParaRPr lang="fr-FR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40466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u="sng" dirty="0" smtClean="0"/>
              <a:t>1</a:t>
            </a:r>
            <a:r>
              <a:rPr lang="fr-FR" sz="2800" b="1" u="sng" baseline="30000" dirty="0" smtClean="0"/>
              <a:t>ère</a:t>
            </a:r>
            <a:r>
              <a:rPr lang="fr-FR" sz="2800" b="1" u="sng" dirty="0" smtClean="0"/>
              <a:t> partie </a:t>
            </a:r>
            <a:r>
              <a:rPr lang="fr-FR" sz="2800" b="1" dirty="0" smtClean="0"/>
              <a:t>: </a:t>
            </a:r>
            <a:r>
              <a:rPr lang="fr-FR" sz="2800" b="1" dirty="0" smtClean="0">
                <a:solidFill>
                  <a:srgbClr val="00B050"/>
                </a:solidFill>
              </a:rPr>
              <a:t>exposer la réponse la plus simple ou la plus « évidente »</a:t>
            </a:r>
            <a:r>
              <a:rPr lang="fr-FR" sz="2800" b="1" dirty="0" smtClean="0"/>
              <a:t>  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155679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u="sng" dirty="0" smtClean="0"/>
              <a:t>2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 partie </a:t>
            </a:r>
            <a:r>
              <a:rPr lang="fr-FR" sz="2800" b="1" dirty="0" smtClean="0"/>
              <a:t>: </a:t>
            </a:r>
            <a:r>
              <a:rPr lang="fr-FR" sz="2800" b="1" dirty="0" smtClean="0">
                <a:solidFill>
                  <a:srgbClr val="FF0000"/>
                </a:solidFill>
              </a:rPr>
              <a:t>formuler une objection pour montrer les limites de la première réponse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299695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u="sng" dirty="0" smtClean="0"/>
              <a:t>3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 partie </a:t>
            </a:r>
            <a:r>
              <a:rPr lang="fr-FR" sz="2800" b="1" dirty="0" smtClean="0"/>
              <a:t>: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introduire une idée qui permette de dépasser les limites respectives de ces deux premières idées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07904" y="98072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</a:rPr>
              <a:t>« THÈSE »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27984" y="242088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</a:rPr>
              <a:t>« ANTITHÈSE »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83968" y="393305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</a:rPr>
              <a:t>« SYNTHÈSE »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43608" y="4581128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Chaque partie défend une </a:t>
            </a:r>
            <a:r>
              <a:rPr lang="fr-FR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idée</a:t>
            </a:r>
            <a:r>
              <a:rPr lang="fr-F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à l’aide d’</a:t>
            </a:r>
            <a:r>
              <a:rPr lang="fr-FR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arguments</a:t>
            </a:r>
            <a:r>
              <a:rPr lang="fr-F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fr-FR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79304" y="476672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Comment argumenter de manière convaincante ? </a:t>
            </a:r>
            <a:endParaRPr lang="fr-FR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827584" y="2852936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droite 3"/>
          <p:cNvSpPr/>
          <p:nvPr/>
        </p:nvSpPr>
        <p:spPr>
          <a:xfrm>
            <a:off x="827584" y="3933056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827584" y="5013176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23728" y="2492896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EXPLIQUER</a:t>
            </a:r>
            <a:r>
              <a:rPr lang="fr-FR" sz="2800" dirty="0" smtClean="0"/>
              <a:t> = formuler des arguments </a:t>
            </a:r>
            <a:r>
              <a:rPr lang="fr-FR" sz="2800" i="1" dirty="0" smtClean="0"/>
              <a:t>clairs</a:t>
            </a:r>
            <a:r>
              <a:rPr lang="fr-FR" sz="2800" dirty="0" smtClean="0"/>
              <a:t> et suffisamment </a:t>
            </a:r>
            <a:r>
              <a:rPr lang="fr-FR" sz="2800" i="1" dirty="0" smtClean="0"/>
              <a:t>développés</a:t>
            </a:r>
            <a:r>
              <a:rPr lang="fr-FR" sz="2800" dirty="0" smtClean="0"/>
              <a:t>. 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2123728" y="3645024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ILLUSTRER</a:t>
            </a:r>
            <a:r>
              <a:rPr lang="fr-FR" sz="2800" dirty="0" smtClean="0"/>
              <a:t> = utiliser des </a:t>
            </a:r>
            <a:r>
              <a:rPr lang="fr-FR" sz="2800" i="1" dirty="0" smtClean="0"/>
              <a:t>exemples</a:t>
            </a:r>
            <a:r>
              <a:rPr lang="fr-FR" sz="2800" dirty="0" smtClean="0"/>
              <a:t> pour montrer que vos arguments sont pertinents. 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2267744" y="4725144"/>
            <a:ext cx="6192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CITER</a:t>
            </a:r>
            <a:r>
              <a:rPr lang="fr-FR" sz="2800" dirty="0" smtClean="0"/>
              <a:t> = </a:t>
            </a:r>
            <a:r>
              <a:rPr lang="fr-FR" sz="2800" i="1" dirty="0" smtClean="0"/>
              <a:t>se référer à des thèses philosophiques</a:t>
            </a:r>
            <a:r>
              <a:rPr lang="fr-FR" sz="2800" dirty="0" smtClean="0"/>
              <a:t> pour développer vos arguments. </a:t>
            </a:r>
            <a:endParaRPr lang="fr-FR" sz="2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2423432" cy="2423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39552" y="2587171"/>
            <a:ext cx="8064896" cy="1683658"/>
          </a:xfrm>
          <a:prstGeom prst="rect">
            <a:avLst/>
          </a:prstGeom>
          <a:solidFill>
            <a:srgbClr val="FFCC99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dirty="0" smtClean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4) La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260648"/>
            <a:ext cx="8098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Showcard Gothic" panose="04020904020102020604" pitchFamily="82" charset="0"/>
              </a:rPr>
              <a:t>3 choses à faire :</a:t>
            </a:r>
            <a:endParaRPr lang="fr-FR" sz="4400" dirty="0">
              <a:latin typeface="Showcard Gothic" panose="04020904020102020604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15616" y="1268760"/>
            <a:ext cx="7043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Arial Rounded MT Bold" panose="020F0704030504030204" pitchFamily="34" charset="0"/>
              </a:rPr>
              <a:t>1. Rappeler le problème et la réponse que vous apportez à la question</a:t>
            </a:r>
            <a:endParaRPr lang="fr-FR" sz="2800" dirty="0">
              <a:latin typeface="Arial Rounded MT Bold" panose="020F07040305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16" y="2492896"/>
            <a:ext cx="7043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Arial Rounded MT Bold" panose="020F0704030504030204" pitchFamily="34" charset="0"/>
              </a:rPr>
              <a:t>2. Résumer rapidement votre progression</a:t>
            </a:r>
            <a:endParaRPr lang="fr-FR" sz="2800" dirty="0">
              <a:latin typeface="Arial Rounded MT Bold" panose="020F07040305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87624" y="3789040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Arial Rounded MT Bold" panose="020F0704030504030204" pitchFamily="34" charset="0"/>
              </a:rPr>
              <a:t>3. « L’ouverture » = mettre le problème en lien avec un autre problème assez similaire </a:t>
            </a:r>
          </a:p>
          <a:p>
            <a:pPr algn="just"/>
            <a:r>
              <a:rPr lang="fr-FR" sz="2800" dirty="0" smtClean="0">
                <a:latin typeface="Arial Rounded MT Bold" panose="020F0704030504030204" pitchFamily="34" charset="0"/>
              </a:rPr>
              <a:t>Ou évoquer la réponse qu’un auteur a donné pour ce même problème</a:t>
            </a:r>
            <a:endParaRPr lang="fr-FR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Accolade ouvrante 5"/>
          <p:cNvSpPr/>
          <p:nvPr/>
        </p:nvSpPr>
        <p:spPr>
          <a:xfrm>
            <a:off x="794658" y="3933057"/>
            <a:ext cx="320958" cy="208823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 rot="16200000">
            <a:off x="-2058531" y="4658931"/>
            <a:ext cx="497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2060"/>
                </a:solidFill>
              </a:rPr>
              <a:t>FACULTATIF</a:t>
            </a:r>
            <a:endParaRPr lang="fr-FR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4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23488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Arial" pitchFamily="34" charset="0"/>
                <a:cs typeface="Arial" pitchFamily="34" charset="0"/>
              </a:rPr>
              <a:t>Peut-on souhaiter ne pas travailler ? 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476672"/>
            <a:ext cx="8098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Showcard Gothic" panose="04020904020102020604" pitchFamily="82" charset="0"/>
              </a:rPr>
              <a:t>Travail sur un sujet:</a:t>
            </a:r>
            <a:endParaRPr lang="fr-FR" sz="4400" dirty="0">
              <a:latin typeface="Showcard Gothic" panose="04020904020102020604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95536" y="2996952"/>
            <a:ext cx="8352928" cy="864096"/>
          </a:xfrm>
          <a:prstGeom prst="rect">
            <a:avLst/>
          </a:prstGeom>
          <a:solidFill>
            <a:srgbClr val="FFCC99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A. Ce qui vous est demandé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29028" y="3976914"/>
            <a:ext cx="9202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smtClean="0">
                <a:latin typeface="Eras Demi ITC" panose="020B0805030504020804" pitchFamily="34" charset="0"/>
              </a:rPr>
              <a:t>Analyse de la consigne officielle</a:t>
            </a:r>
            <a:endParaRPr lang="fr-FR" sz="3200" i="1" dirty="0">
              <a:latin typeface="Eras Demi ITC" panose="020B0805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844824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« La dissertation est l’étude méthodique et progressive des diverses dimensions d’une question donnée »</a:t>
            </a:r>
          </a:p>
        </p:txBody>
      </p:sp>
      <p:sp>
        <p:nvSpPr>
          <p:cNvPr id="3" name="Ellipse 2"/>
          <p:cNvSpPr/>
          <p:nvPr/>
        </p:nvSpPr>
        <p:spPr>
          <a:xfrm>
            <a:off x="4427983" y="1772817"/>
            <a:ext cx="3240361" cy="720080"/>
          </a:xfrm>
          <a:prstGeom prst="ellipse">
            <a:avLst/>
          </a:prstGeom>
          <a:solidFill>
            <a:srgbClr val="FF0000">
              <a:alpha val="1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971600" y="2348880"/>
            <a:ext cx="2016224" cy="769257"/>
          </a:xfrm>
          <a:prstGeom prst="ellipse">
            <a:avLst/>
          </a:prstGeom>
          <a:solidFill>
            <a:srgbClr val="FF0000">
              <a:alpha val="1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15816" y="2852936"/>
            <a:ext cx="1656184" cy="598152"/>
          </a:xfrm>
          <a:prstGeom prst="ellipse">
            <a:avLst/>
          </a:prstGeom>
          <a:solidFill>
            <a:srgbClr val="FF0000">
              <a:alpha val="1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2097425" cy="252835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195736" y="393305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≠ accumulation d’idées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35695" y="4800639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≠ « exposé » bien documenté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87624" y="5445224"/>
            <a:ext cx="6444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≠ « essai » libre où chacun pourrait donner son avis personnel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40152" y="330414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gency FB" pitchFamily="34" charset="0"/>
              </a:rPr>
              <a:t>Néanmoins…</a:t>
            </a:r>
            <a:endParaRPr lang="fr-FR" sz="2800" b="1" dirty="0">
              <a:latin typeface="Agency FB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40152" y="3846532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gency FB" pitchFamily="34" charset="0"/>
              </a:rPr>
              <a:t>On attend certaines </a:t>
            </a:r>
            <a:r>
              <a:rPr lang="fr-FR" sz="2800" b="1" u="sng" dirty="0" smtClean="0">
                <a:latin typeface="Agency FB" pitchFamily="34" charset="0"/>
              </a:rPr>
              <a:t>connaissances précises</a:t>
            </a:r>
            <a:endParaRPr lang="fr-FR" sz="2800" b="1" u="sng" dirty="0">
              <a:latin typeface="Agency FB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948264" y="5085184"/>
            <a:ext cx="2195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gency FB" pitchFamily="34" charset="0"/>
              </a:rPr>
              <a:t>Il s’agit bien d’une </a:t>
            </a:r>
            <a:r>
              <a:rPr lang="fr-FR" sz="2800" b="1" u="sng" dirty="0" smtClean="0">
                <a:latin typeface="Agency FB" pitchFamily="34" charset="0"/>
              </a:rPr>
              <a:t>réflexion personnelle</a:t>
            </a:r>
            <a:endParaRPr lang="fr-FR" sz="2800" b="1" u="sng" dirty="0">
              <a:latin typeface="Agency FB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552" y="620688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Franklin Gothic Medium" pitchFamily="34" charset="0"/>
              </a:rPr>
              <a:t>D’après le Bulletin officiel : </a:t>
            </a:r>
            <a:endParaRPr lang="fr-FR" sz="32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00" y="548680"/>
            <a:ext cx="9001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Résoudre un </a:t>
            </a:r>
            <a:r>
              <a:rPr lang="fr-FR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problème</a:t>
            </a:r>
            <a:r>
              <a:rPr lang="fr-F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grâce à une série d’</a:t>
            </a:r>
            <a:r>
              <a:rPr lang="fr-FR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arguments</a:t>
            </a:r>
            <a:r>
              <a:rPr lang="fr-F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et d’objections </a:t>
            </a:r>
            <a:r>
              <a:rPr lang="fr-FR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logiquement enchaînés</a:t>
            </a:r>
            <a:r>
              <a:rPr lang="fr-F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fr-FR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357301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De </a:t>
            </a:r>
            <a:r>
              <a:rPr lang="fr-FR" sz="3200" b="1" dirty="0" smtClean="0"/>
              <a:t>PROBLEMATISER</a:t>
            </a:r>
            <a:r>
              <a:rPr lang="fr-FR" sz="3200" dirty="0" smtClean="0"/>
              <a:t> 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357301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</a:t>
            </a:r>
            <a:r>
              <a:rPr lang="fr-FR" sz="3200" dirty="0" smtClean="0"/>
              <a:t>’</a:t>
            </a:r>
            <a:r>
              <a:rPr lang="fr-FR" sz="3200" b="1" dirty="0" smtClean="0"/>
              <a:t>ARGUMENTER 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4355976" y="357301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ET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11760" y="206084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 QUI IMPLIQUE</a:t>
            </a:r>
            <a:endParaRPr lang="fr-F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5536" y="4653136"/>
            <a:ext cx="838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</a:rPr>
              <a:t>=&gt; 2 opérations essentielles de la dissertation</a:t>
            </a:r>
            <a:endParaRPr lang="fr-FR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95536" y="2744924"/>
            <a:ext cx="8352928" cy="1368152"/>
          </a:xfrm>
          <a:prstGeom prst="rect">
            <a:avLst/>
          </a:prstGeom>
          <a:solidFill>
            <a:srgbClr val="FFCC99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noProof="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B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. Comment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faire une (bonne) dissertation ?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149080"/>
            <a:ext cx="9202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smtClean="0">
                <a:latin typeface="Eras Demi ITC" panose="020B0805030504020804" pitchFamily="34" charset="0"/>
              </a:rPr>
              <a:t>Introduire, développer, conclure</a:t>
            </a:r>
            <a:endParaRPr lang="fr-FR" sz="3200" i="1" dirty="0">
              <a:latin typeface="Eras Demi ITC" panose="020B0805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39552" y="2587171"/>
            <a:ext cx="8064896" cy="1683658"/>
          </a:xfrm>
          <a:prstGeom prst="rect">
            <a:avLst/>
          </a:prstGeom>
          <a:solidFill>
            <a:srgbClr val="FFCC99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dirty="0" smtClean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1) Le travail au brouillon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4365104"/>
            <a:ext cx="9202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smtClean="0">
                <a:latin typeface="Eras Demi ITC" panose="020B0805030504020804" pitchFamily="34" charset="0"/>
              </a:rPr>
              <a:t>Cf. l’analyse du sujet : « Peut-on juger objectivement de la valeur d’une culture ? »</a:t>
            </a:r>
            <a:endParaRPr lang="fr-FR" sz="3200" i="1" dirty="0">
              <a:latin typeface="Eras Demi ITC" panose="020B0805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39552" y="2587171"/>
            <a:ext cx="8064896" cy="1683658"/>
          </a:xfrm>
          <a:prstGeom prst="rect">
            <a:avLst/>
          </a:prstGeom>
          <a:solidFill>
            <a:srgbClr val="FFCC99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dirty="0" smtClean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2) L’introduction</a:t>
            </a:r>
          </a:p>
        </p:txBody>
      </p:sp>
      <p:sp>
        <p:nvSpPr>
          <p:cNvPr id="3" name="Sous-titre 8"/>
          <p:cNvSpPr txBox="1">
            <a:spLocks/>
          </p:cNvSpPr>
          <p:nvPr/>
        </p:nvSpPr>
        <p:spPr>
          <a:xfrm>
            <a:off x="1475656" y="436510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as Demi ITC" pitchFamily="34" charset="0"/>
              </a:rPr>
              <a:t>4 étapes (3 §)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as Demi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332656"/>
            <a:ext cx="82089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b="1" u="sng" dirty="0" smtClean="0"/>
              <a:t>1</a:t>
            </a:r>
            <a:r>
              <a:rPr lang="fr-FR" sz="2800" b="1" u="sng" baseline="30000" dirty="0" smtClean="0"/>
              <a:t>ère</a:t>
            </a:r>
            <a:r>
              <a:rPr lang="fr-FR" sz="2800" b="1" u="sng" dirty="0" smtClean="0"/>
              <a:t> étape// 1</a:t>
            </a:r>
            <a:r>
              <a:rPr lang="fr-FR" sz="2800" b="1" u="sng" baseline="30000" dirty="0" smtClean="0"/>
              <a:t>er</a:t>
            </a:r>
            <a:r>
              <a:rPr lang="fr-FR" sz="2800" b="1" u="sng" dirty="0" smtClean="0"/>
              <a:t> § </a:t>
            </a:r>
            <a:r>
              <a:rPr lang="fr-FR" sz="2800" b="1" dirty="0" smtClean="0"/>
              <a:t>: introduire le sujet (accroche)  </a:t>
            </a:r>
            <a:endParaRPr lang="fr-FR" sz="2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1052736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Qu’est-ce qui nous amène à poser cette question ?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2132856"/>
            <a:ext cx="82089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b="1" u="sng" dirty="0" smtClean="0"/>
              <a:t>2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étape// 2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§ </a:t>
            </a:r>
            <a:r>
              <a:rPr lang="fr-FR" sz="2800" b="1" dirty="0" smtClean="0"/>
              <a:t>: analyser le sujet</a:t>
            </a:r>
            <a:endParaRPr lang="fr-FR" sz="2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475656" y="285293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Quel est le sens de la question ?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3501008"/>
            <a:ext cx="82089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b="1" u="sng" dirty="0" smtClean="0"/>
              <a:t>3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étape// 2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§ </a:t>
            </a:r>
            <a:r>
              <a:rPr lang="fr-FR" sz="2800" b="1" dirty="0" smtClean="0"/>
              <a:t>: problématiser le sujet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547664" y="4149080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Quels sont les problèmes que cette question soulève ?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9552" y="5229200"/>
            <a:ext cx="82089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b="1" u="sng" dirty="0" smtClean="0"/>
              <a:t>4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étape// 3</a:t>
            </a:r>
            <a:r>
              <a:rPr lang="fr-FR" sz="2800" b="1" u="sng" baseline="30000" dirty="0" smtClean="0"/>
              <a:t>ième</a:t>
            </a:r>
            <a:r>
              <a:rPr lang="fr-FR" sz="2800" b="1" u="sng" dirty="0" smtClean="0"/>
              <a:t>§ </a:t>
            </a:r>
            <a:r>
              <a:rPr lang="fr-FR" sz="2800" b="1" dirty="0" smtClean="0"/>
              <a:t>: annoncer le plan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259632" y="594928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Comment traiter la question ? 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8" grpId="0" animBg="1"/>
      <p:bldP spid="9" grpId="0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39552" y="2587171"/>
            <a:ext cx="8064896" cy="1683658"/>
          </a:xfrm>
          <a:prstGeom prst="rect">
            <a:avLst/>
          </a:prstGeom>
          <a:solidFill>
            <a:srgbClr val="FFCC99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dirty="0" smtClean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3) Le développement</a:t>
            </a:r>
          </a:p>
        </p:txBody>
      </p:sp>
      <p:sp>
        <p:nvSpPr>
          <p:cNvPr id="3" name="Sous-titre 7"/>
          <p:cNvSpPr txBox="1">
            <a:spLocks/>
          </p:cNvSpPr>
          <p:nvPr/>
        </p:nvSpPr>
        <p:spPr>
          <a:xfrm>
            <a:off x="1371600" y="4293096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as Demi ITC" pitchFamily="34" charset="0"/>
              </a:rPr>
              <a:t>3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as Demi ITC" pitchFamily="34" charset="0"/>
              </a:rPr>
              <a:t>parties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as Demi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317</Words>
  <Application>Microsoft Office PowerPoint</Application>
  <PresentationFormat>Affichage à l'écran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5" baseType="lpstr">
      <vt:lpstr>Agency FB</vt:lpstr>
      <vt:lpstr>Aharoni</vt:lpstr>
      <vt:lpstr>Arial</vt:lpstr>
      <vt:lpstr>Arial Black</vt:lpstr>
      <vt:lpstr>Arial Rounded MT Bold</vt:lpstr>
      <vt:lpstr>Calibri</vt:lpstr>
      <vt:lpstr>Eras Demi ITC</vt:lpstr>
      <vt:lpstr>Franklin Gothic Medium</vt:lpstr>
      <vt:lpstr>Showcard Gothic</vt:lpstr>
      <vt:lpstr>Times New Roman</vt:lpstr>
      <vt:lpstr>Thème Office</vt:lpstr>
      <vt:lpstr>Méthodologie de la dissertation philosophique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 de la dissertation philosophique</dc:title>
  <dc:creator>lartaud</dc:creator>
  <cp:lastModifiedBy>Mickael Perre</cp:lastModifiedBy>
  <cp:revision>19</cp:revision>
  <dcterms:created xsi:type="dcterms:W3CDTF">2015-11-23T09:57:39Z</dcterms:created>
  <dcterms:modified xsi:type="dcterms:W3CDTF">2015-11-24T11:38:47Z</dcterms:modified>
</cp:coreProperties>
</file>