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4" r:id="rId6"/>
    <p:sldId id="263" r:id="rId7"/>
    <p:sldId id="265" r:id="rId8"/>
    <p:sldId id="266" r:id="rId9"/>
    <p:sldId id="267" r:id="rId10"/>
    <p:sldId id="268" r:id="rId11"/>
    <p:sldId id="269" r:id="rId12"/>
    <p:sldId id="270" r:id="rId13"/>
    <p:sldId id="271" r:id="rId14"/>
    <p:sldId id="272" r:id="rId15"/>
    <p:sldId id="273" r:id="rId16"/>
    <p:sldId id="276" r:id="rId17"/>
    <p:sldId id="274" r:id="rId18"/>
    <p:sldId id="275"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336"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28A880-A5F2-44EA-8BCD-3913785E1BF7}" type="datetimeFigureOut">
              <a:rPr lang="fr-FR" smtClean="0"/>
              <a:pPr/>
              <a:t>13/09/2015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40B1BB-A975-4AE0-8BA4-229E88D0E87B}" type="slidenum">
              <a:rPr lang="fr-FR" smtClean="0"/>
              <a:pPr/>
              <a:t>‹N°›</a:t>
            </a:fld>
            <a:endParaRPr lang="fr-FR"/>
          </a:p>
        </p:txBody>
      </p:sp>
    </p:spTree>
    <p:extLst>
      <p:ext uri="{BB962C8B-B14F-4D97-AF65-F5344CB8AC3E}">
        <p14:creationId xmlns:p14="http://schemas.microsoft.com/office/powerpoint/2010/main" val="198625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CED75A8-43CB-4358-B284-25671AFD5EBA}" type="datetimeFigureOut">
              <a:rPr lang="fr-FR" smtClean="0"/>
              <a:pPr/>
              <a:t>13/09/2015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D82E916-BDD9-4DDB-888D-824AEAB8080D}" type="slidenum">
              <a:rPr lang="fr-FR" smtClean="0"/>
              <a:pPr/>
              <a:t>‹N°›</a:t>
            </a:fld>
            <a:endParaRPr lang="fr-FR"/>
          </a:p>
        </p:txBody>
      </p:sp>
    </p:spTree>
    <p:extLst>
      <p:ext uri="{BB962C8B-B14F-4D97-AF65-F5344CB8AC3E}">
        <p14:creationId xmlns:p14="http://schemas.microsoft.com/office/powerpoint/2010/main" val="1739062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CED75A8-43CB-4358-B284-25671AFD5EBA}" type="datetimeFigureOut">
              <a:rPr lang="fr-FR" smtClean="0"/>
              <a:pPr/>
              <a:t>13/09/2015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D82E916-BDD9-4DDB-888D-824AEAB8080D}" type="slidenum">
              <a:rPr lang="fr-FR" smtClean="0"/>
              <a:pPr/>
              <a:t>‹N°›</a:t>
            </a:fld>
            <a:endParaRPr lang="fr-FR"/>
          </a:p>
        </p:txBody>
      </p:sp>
    </p:spTree>
    <p:extLst>
      <p:ext uri="{BB962C8B-B14F-4D97-AF65-F5344CB8AC3E}">
        <p14:creationId xmlns:p14="http://schemas.microsoft.com/office/powerpoint/2010/main" val="1793678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CED75A8-43CB-4358-B284-25671AFD5EBA}" type="datetimeFigureOut">
              <a:rPr lang="fr-FR" smtClean="0"/>
              <a:pPr/>
              <a:t>13/09/2015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D82E916-BDD9-4DDB-888D-824AEAB8080D}" type="slidenum">
              <a:rPr lang="fr-FR" smtClean="0"/>
              <a:pPr/>
              <a:t>‹N°›</a:t>
            </a:fld>
            <a:endParaRPr lang="fr-FR"/>
          </a:p>
        </p:txBody>
      </p:sp>
    </p:spTree>
    <p:extLst>
      <p:ext uri="{BB962C8B-B14F-4D97-AF65-F5344CB8AC3E}">
        <p14:creationId xmlns:p14="http://schemas.microsoft.com/office/powerpoint/2010/main" val="2274205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CED75A8-43CB-4358-B284-25671AFD5EBA}" type="datetimeFigureOut">
              <a:rPr lang="fr-FR" smtClean="0"/>
              <a:pPr/>
              <a:t>13/09/2015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D82E916-BDD9-4DDB-888D-824AEAB8080D}" type="slidenum">
              <a:rPr lang="fr-FR" smtClean="0"/>
              <a:pPr/>
              <a:t>‹N°›</a:t>
            </a:fld>
            <a:endParaRPr lang="fr-FR"/>
          </a:p>
        </p:txBody>
      </p:sp>
    </p:spTree>
    <p:extLst>
      <p:ext uri="{BB962C8B-B14F-4D97-AF65-F5344CB8AC3E}">
        <p14:creationId xmlns:p14="http://schemas.microsoft.com/office/powerpoint/2010/main" val="3665595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CED75A8-43CB-4358-B284-25671AFD5EBA}" type="datetimeFigureOut">
              <a:rPr lang="fr-FR" smtClean="0"/>
              <a:pPr/>
              <a:t>13/09/2015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D82E916-BDD9-4DDB-888D-824AEAB8080D}" type="slidenum">
              <a:rPr lang="fr-FR" smtClean="0"/>
              <a:pPr/>
              <a:t>‹N°›</a:t>
            </a:fld>
            <a:endParaRPr lang="fr-FR"/>
          </a:p>
        </p:txBody>
      </p:sp>
    </p:spTree>
    <p:extLst>
      <p:ext uri="{BB962C8B-B14F-4D97-AF65-F5344CB8AC3E}">
        <p14:creationId xmlns:p14="http://schemas.microsoft.com/office/powerpoint/2010/main" val="3844602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CED75A8-43CB-4358-B284-25671AFD5EBA}" type="datetimeFigureOut">
              <a:rPr lang="fr-FR" smtClean="0"/>
              <a:pPr/>
              <a:t>13/09/2015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D82E916-BDD9-4DDB-888D-824AEAB8080D}" type="slidenum">
              <a:rPr lang="fr-FR" smtClean="0"/>
              <a:pPr/>
              <a:t>‹N°›</a:t>
            </a:fld>
            <a:endParaRPr lang="fr-FR"/>
          </a:p>
        </p:txBody>
      </p:sp>
    </p:spTree>
    <p:extLst>
      <p:ext uri="{BB962C8B-B14F-4D97-AF65-F5344CB8AC3E}">
        <p14:creationId xmlns:p14="http://schemas.microsoft.com/office/powerpoint/2010/main" val="3777338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CED75A8-43CB-4358-B284-25671AFD5EBA}" type="datetimeFigureOut">
              <a:rPr lang="fr-FR" smtClean="0"/>
              <a:pPr/>
              <a:t>13/09/2015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D82E916-BDD9-4DDB-888D-824AEAB8080D}" type="slidenum">
              <a:rPr lang="fr-FR" smtClean="0"/>
              <a:pPr/>
              <a:t>‹N°›</a:t>
            </a:fld>
            <a:endParaRPr lang="fr-FR"/>
          </a:p>
        </p:txBody>
      </p:sp>
    </p:spTree>
    <p:extLst>
      <p:ext uri="{BB962C8B-B14F-4D97-AF65-F5344CB8AC3E}">
        <p14:creationId xmlns:p14="http://schemas.microsoft.com/office/powerpoint/2010/main" val="3543827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CED75A8-43CB-4358-B284-25671AFD5EBA}" type="datetimeFigureOut">
              <a:rPr lang="fr-FR" smtClean="0"/>
              <a:pPr/>
              <a:t>13/09/2015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D82E916-BDD9-4DDB-888D-824AEAB8080D}" type="slidenum">
              <a:rPr lang="fr-FR" smtClean="0"/>
              <a:pPr/>
              <a:t>‹N°›</a:t>
            </a:fld>
            <a:endParaRPr lang="fr-FR"/>
          </a:p>
        </p:txBody>
      </p:sp>
    </p:spTree>
    <p:extLst>
      <p:ext uri="{BB962C8B-B14F-4D97-AF65-F5344CB8AC3E}">
        <p14:creationId xmlns:p14="http://schemas.microsoft.com/office/powerpoint/2010/main" val="284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CED75A8-43CB-4358-B284-25671AFD5EBA}" type="datetimeFigureOut">
              <a:rPr lang="fr-FR" smtClean="0"/>
              <a:pPr/>
              <a:t>13/09/2015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D82E916-BDD9-4DDB-888D-824AEAB8080D}" type="slidenum">
              <a:rPr lang="fr-FR" smtClean="0"/>
              <a:pPr/>
              <a:t>‹N°›</a:t>
            </a:fld>
            <a:endParaRPr lang="fr-FR"/>
          </a:p>
        </p:txBody>
      </p:sp>
    </p:spTree>
    <p:extLst>
      <p:ext uri="{BB962C8B-B14F-4D97-AF65-F5344CB8AC3E}">
        <p14:creationId xmlns:p14="http://schemas.microsoft.com/office/powerpoint/2010/main" val="1002637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CED75A8-43CB-4358-B284-25671AFD5EBA}" type="datetimeFigureOut">
              <a:rPr lang="fr-FR" smtClean="0"/>
              <a:pPr/>
              <a:t>13/09/2015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D82E916-BDD9-4DDB-888D-824AEAB8080D}" type="slidenum">
              <a:rPr lang="fr-FR" smtClean="0"/>
              <a:pPr/>
              <a:t>‹N°›</a:t>
            </a:fld>
            <a:endParaRPr lang="fr-FR"/>
          </a:p>
        </p:txBody>
      </p:sp>
    </p:spTree>
    <p:extLst>
      <p:ext uri="{BB962C8B-B14F-4D97-AF65-F5344CB8AC3E}">
        <p14:creationId xmlns:p14="http://schemas.microsoft.com/office/powerpoint/2010/main" val="1507424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CED75A8-43CB-4358-B284-25671AFD5EBA}" type="datetimeFigureOut">
              <a:rPr lang="fr-FR" smtClean="0"/>
              <a:pPr/>
              <a:t>13/09/2015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D82E916-BDD9-4DDB-888D-824AEAB8080D}" type="slidenum">
              <a:rPr lang="fr-FR" smtClean="0"/>
              <a:pPr/>
              <a:t>‹N°›</a:t>
            </a:fld>
            <a:endParaRPr lang="fr-FR"/>
          </a:p>
        </p:txBody>
      </p:sp>
    </p:spTree>
    <p:extLst>
      <p:ext uri="{BB962C8B-B14F-4D97-AF65-F5344CB8AC3E}">
        <p14:creationId xmlns:p14="http://schemas.microsoft.com/office/powerpoint/2010/main" val="1073044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ED75A8-43CB-4358-B284-25671AFD5EBA}" type="datetimeFigureOut">
              <a:rPr lang="fr-FR" smtClean="0"/>
              <a:pPr/>
              <a:t>13/09/2015</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82E916-BDD9-4DDB-888D-824AEAB8080D}" type="slidenum">
              <a:rPr lang="fr-FR" smtClean="0"/>
              <a:pPr/>
              <a:t>‹N°›</a:t>
            </a:fld>
            <a:endParaRPr lang="fr-FR"/>
          </a:p>
        </p:txBody>
      </p:sp>
    </p:spTree>
    <p:extLst>
      <p:ext uri="{BB962C8B-B14F-4D97-AF65-F5344CB8AC3E}">
        <p14:creationId xmlns:p14="http://schemas.microsoft.com/office/powerpoint/2010/main" val="2546673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857829"/>
            <a:ext cx="9144000" cy="1652133"/>
          </a:xfrm>
          <a:solidFill>
            <a:srgbClr val="FFCC66"/>
          </a:solidFill>
        </p:spPr>
        <p:txBody>
          <a:bodyPr>
            <a:normAutofit/>
            <a:scene3d>
              <a:camera prst="orthographicFront"/>
              <a:lightRig rig="threePt" dir="t"/>
            </a:scene3d>
            <a:sp3d extrusionH="57150">
              <a:bevelT w="38100" h="38100" prst="relaxedInset"/>
            </a:sp3d>
          </a:bodyPr>
          <a:lstStyle/>
          <a:p>
            <a:r>
              <a:rPr lang="fr-FR" sz="5400" dirty="0" smtClean="0">
                <a:latin typeface="Arial Black" panose="020B0A04020102020204" pitchFamily="34" charset="0"/>
              </a:rPr>
              <a:t>Méthodologie de l’explication de texte</a:t>
            </a:r>
            <a:endParaRPr lang="fr-FR" sz="5400" dirty="0">
              <a:latin typeface="Arial Black" panose="020B0A04020102020204" pitchFamily="34" charset="0"/>
            </a:endParaRPr>
          </a:p>
        </p:txBody>
      </p:sp>
    </p:spTree>
    <p:extLst>
      <p:ext uri="{BB962C8B-B14F-4D97-AF65-F5344CB8AC3E}">
        <p14:creationId xmlns:p14="http://schemas.microsoft.com/office/powerpoint/2010/main" val="2441366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838200" y="2587171"/>
            <a:ext cx="10515600" cy="1683658"/>
          </a:xfrm>
          <a:prstGeom prst="rect">
            <a:avLst/>
          </a:prstGeom>
          <a:solidFill>
            <a:srgbClr val="FFCC9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dirty="0" smtClean="0">
              <a:effectLst>
                <a:outerShdw blurRad="50800" dist="38100" dir="16200000" rotWithShape="0">
                  <a:prstClr val="black">
                    <a:alpha val="40000"/>
                  </a:prstClr>
                </a:outerShdw>
              </a:effectLst>
              <a:latin typeface="Aharoni" panose="02010803020104030203" pitchFamily="2" charset="-79"/>
              <a:cs typeface="Aharoni" panose="02010803020104030203" pitchFamily="2" charset="-79"/>
            </a:endParaRPr>
          </a:p>
          <a:p>
            <a:pPr algn="ctr"/>
            <a:r>
              <a:rPr lang="fr-FR" dirty="0">
                <a:effectLst>
                  <a:outerShdw blurRad="50800" dist="38100" dir="16200000" rotWithShape="0">
                    <a:prstClr val="black">
                      <a:alpha val="40000"/>
                    </a:prstClr>
                  </a:outerShdw>
                </a:effectLst>
                <a:latin typeface="Aharoni" panose="02010803020104030203" pitchFamily="2" charset="-79"/>
                <a:cs typeface="Aharoni" panose="02010803020104030203" pitchFamily="2" charset="-79"/>
              </a:rPr>
              <a:t>C</a:t>
            </a:r>
            <a:r>
              <a:rPr lang="fr-FR" dirty="0" smtClean="0">
                <a:effectLst>
                  <a:outerShdw blurRad="50800" dist="38100" dir="16200000" rotWithShape="0">
                    <a:prstClr val="black">
                      <a:alpha val="40000"/>
                    </a:prstClr>
                  </a:outerShdw>
                </a:effectLst>
                <a:latin typeface="Aharoni" panose="02010803020104030203" pitchFamily="2" charset="-79"/>
                <a:cs typeface="Aharoni" panose="02010803020104030203" pitchFamily="2" charset="-79"/>
              </a:rPr>
              <a:t>. L’introduction</a:t>
            </a:r>
            <a:endParaRPr lang="fr-FR" dirty="0">
              <a:effectLst>
                <a:outerShdw blurRad="50800" dist="38100" dir="16200000" rotWithShape="0">
                  <a:prstClr val="black">
                    <a:alpha val="40000"/>
                  </a:prst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130679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8122" y="219263"/>
            <a:ext cx="11755756" cy="769441"/>
          </a:xfrm>
          <a:prstGeom prst="rect">
            <a:avLst/>
          </a:prstGeom>
          <a:noFill/>
        </p:spPr>
        <p:txBody>
          <a:bodyPr wrap="square" rtlCol="0">
            <a:spAutoFit/>
          </a:bodyPr>
          <a:lstStyle/>
          <a:p>
            <a:pPr algn="ctr"/>
            <a:r>
              <a:rPr lang="fr-FR" sz="4400" b="1" dirty="0" smtClean="0">
                <a:latin typeface="Berlin Sans FB Demi" panose="020E0802020502020306" pitchFamily="34" charset="0"/>
              </a:rPr>
              <a:t>L’introduction doit comprendre </a:t>
            </a:r>
            <a:r>
              <a:rPr lang="fr-FR" sz="4400" b="1" dirty="0" smtClean="0">
                <a:solidFill>
                  <a:srgbClr val="FF0000"/>
                </a:solidFill>
                <a:latin typeface="Berlin Sans FB Demi" panose="020E0802020502020306" pitchFamily="34" charset="0"/>
              </a:rPr>
              <a:t>3 paragraphes</a:t>
            </a:r>
            <a:endParaRPr lang="fr-FR" sz="4400" b="1" dirty="0">
              <a:solidFill>
                <a:srgbClr val="FF0000"/>
              </a:solidFill>
              <a:latin typeface="Berlin Sans FB Demi" panose="020E0802020502020306" pitchFamily="34" charset="0"/>
            </a:endParaRPr>
          </a:p>
        </p:txBody>
      </p:sp>
      <p:sp>
        <p:nvSpPr>
          <p:cNvPr id="3" name="ZoneTexte 2"/>
          <p:cNvSpPr txBox="1"/>
          <p:nvPr/>
        </p:nvSpPr>
        <p:spPr>
          <a:xfrm>
            <a:off x="1161958" y="1525549"/>
            <a:ext cx="7112000" cy="954107"/>
          </a:xfrm>
          <a:prstGeom prst="rect">
            <a:avLst/>
          </a:prstGeom>
          <a:noFill/>
        </p:spPr>
        <p:txBody>
          <a:bodyPr wrap="square" rtlCol="0">
            <a:spAutoFit/>
          </a:bodyPr>
          <a:lstStyle/>
          <a:p>
            <a:pPr algn="ctr"/>
            <a:r>
              <a:rPr lang="fr-FR" sz="2800" dirty="0" smtClean="0">
                <a:latin typeface="Arial Rounded MT Bold" panose="020F0704030504030204" pitchFamily="34" charset="0"/>
              </a:rPr>
              <a:t>Rappeler le nom de l’auteur et le titre de l’œuvre </a:t>
            </a:r>
            <a:endParaRPr lang="fr-FR" sz="2800" dirty="0">
              <a:latin typeface="Arial Rounded MT Bold" panose="020F0704030504030204" pitchFamily="34" charset="0"/>
            </a:endParaRPr>
          </a:p>
        </p:txBody>
      </p:sp>
      <p:sp>
        <p:nvSpPr>
          <p:cNvPr id="4" name="ZoneTexte 3"/>
          <p:cNvSpPr txBox="1"/>
          <p:nvPr/>
        </p:nvSpPr>
        <p:spPr>
          <a:xfrm>
            <a:off x="1161958" y="2650406"/>
            <a:ext cx="7112000" cy="523220"/>
          </a:xfrm>
          <a:prstGeom prst="rect">
            <a:avLst/>
          </a:prstGeom>
          <a:noFill/>
        </p:spPr>
        <p:txBody>
          <a:bodyPr wrap="square" rtlCol="0">
            <a:spAutoFit/>
          </a:bodyPr>
          <a:lstStyle/>
          <a:p>
            <a:pPr algn="ctr"/>
            <a:r>
              <a:rPr lang="fr-FR" sz="2800" dirty="0" smtClean="0">
                <a:latin typeface="Arial Rounded MT Bold" panose="020F0704030504030204" pitchFamily="34" charset="0"/>
              </a:rPr>
              <a:t>Présenter le </a:t>
            </a:r>
            <a:r>
              <a:rPr lang="fr-FR" sz="2800" b="1" dirty="0" smtClean="0">
                <a:latin typeface="Arial Rounded MT Bold" panose="020F0704030504030204" pitchFamily="34" charset="0"/>
              </a:rPr>
              <a:t>thème</a:t>
            </a:r>
            <a:r>
              <a:rPr lang="fr-FR" sz="2800" dirty="0" smtClean="0">
                <a:latin typeface="Arial Rounded MT Bold" panose="020F0704030504030204" pitchFamily="34" charset="0"/>
              </a:rPr>
              <a:t> du texte</a:t>
            </a:r>
            <a:endParaRPr lang="fr-FR" sz="2800" dirty="0">
              <a:latin typeface="Arial Rounded MT Bold" panose="020F0704030504030204" pitchFamily="34" charset="0"/>
            </a:endParaRPr>
          </a:p>
        </p:txBody>
      </p:sp>
      <p:sp>
        <p:nvSpPr>
          <p:cNvPr id="5" name="Accolade fermante 4"/>
          <p:cNvSpPr/>
          <p:nvPr/>
        </p:nvSpPr>
        <p:spPr>
          <a:xfrm>
            <a:off x="8113486" y="1525549"/>
            <a:ext cx="667657" cy="1648077"/>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fr-FR">
              <a:effectLst>
                <a:outerShdw blurRad="38100" dist="38100" dir="2700000" algn="tl">
                  <a:srgbClr val="000000">
                    <a:alpha val="43137"/>
                  </a:srgbClr>
                </a:outerShdw>
              </a:effectLst>
            </a:endParaRPr>
          </a:p>
        </p:txBody>
      </p:sp>
      <p:sp>
        <p:nvSpPr>
          <p:cNvPr id="6" name="ZoneTexte 5"/>
          <p:cNvSpPr txBox="1"/>
          <p:nvPr/>
        </p:nvSpPr>
        <p:spPr>
          <a:xfrm>
            <a:off x="9260113" y="1964866"/>
            <a:ext cx="1400221" cy="769441"/>
          </a:xfrm>
          <a:prstGeom prst="rect">
            <a:avLst/>
          </a:prstGeom>
          <a:noFill/>
        </p:spPr>
        <p:txBody>
          <a:bodyPr wrap="square" rtlCol="0">
            <a:spAutoFit/>
          </a:bodyPr>
          <a:lstStyle/>
          <a:p>
            <a:pPr algn="ctr"/>
            <a:r>
              <a:rPr lang="fr-FR" sz="4400" b="1" dirty="0" smtClean="0">
                <a:latin typeface="Berlin Sans FB Demi" panose="020E0802020502020306" pitchFamily="34" charset="0"/>
              </a:rPr>
              <a:t>1</a:t>
            </a:r>
            <a:r>
              <a:rPr lang="fr-FR" sz="4400" b="1" baseline="30000" dirty="0" smtClean="0">
                <a:latin typeface="Berlin Sans FB Demi" panose="020E0802020502020306" pitchFamily="34" charset="0"/>
              </a:rPr>
              <a:t>er</a:t>
            </a:r>
            <a:r>
              <a:rPr lang="fr-FR" sz="4400" b="1" dirty="0" smtClean="0">
                <a:latin typeface="Berlin Sans FB Demi" panose="020E0802020502020306" pitchFamily="34" charset="0"/>
              </a:rPr>
              <a:t> §</a:t>
            </a:r>
            <a:endParaRPr lang="fr-FR" sz="4400" b="1" dirty="0">
              <a:solidFill>
                <a:srgbClr val="FF0000"/>
              </a:solidFill>
              <a:latin typeface="Berlin Sans FB Demi" panose="020E0802020502020306" pitchFamily="34" charset="0"/>
            </a:endParaRPr>
          </a:p>
        </p:txBody>
      </p:sp>
      <p:sp>
        <p:nvSpPr>
          <p:cNvPr id="7" name="ZoneTexte 6"/>
          <p:cNvSpPr txBox="1"/>
          <p:nvPr/>
        </p:nvSpPr>
        <p:spPr>
          <a:xfrm>
            <a:off x="1249859" y="3710471"/>
            <a:ext cx="7112000" cy="523220"/>
          </a:xfrm>
          <a:prstGeom prst="rect">
            <a:avLst/>
          </a:prstGeom>
          <a:noFill/>
        </p:spPr>
        <p:txBody>
          <a:bodyPr wrap="square" rtlCol="0">
            <a:spAutoFit/>
          </a:bodyPr>
          <a:lstStyle/>
          <a:p>
            <a:pPr algn="ctr"/>
            <a:r>
              <a:rPr lang="fr-FR" sz="2800" dirty="0" smtClean="0">
                <a:latin typeface="Arial Rounded MT Bold" panose="020F0704030504030204" pitchFamily="34" charset="0"/>
              </a:rPr>
              <a:t>Formuler le </a:t>
            </a:r>
            <a:r>
              <a:rPr lang="fr-FR" sz="2800" b="1" dirty="0" smtClean="0">
                <a:latin typeface="Arial Rounded MT Bold" panose="020F0704030504030204" pitchFamily="34" charset="0"/>
              </a:rPr>
              <a:t>problème</a:t>
            </a:r>
            <a:r>
              <a:rPr lang="fr-FR" sz="2800" dirty="0" smtClean="0">
                <a:latin typeface="Arial Rounded MT Bold" panose="020F0704030504030204" pitchFamily="34" charset="0"/>
              </a:rPr>
              <a:t> du texte</a:t>
            </a:r>
            <a:endParaRPr lang="fr-FR" sz="2800" dirty="0">
              <a:latin typeface="Arial Rounded MT Bold" panose="020F0704030504030204" pitchFamily="34" charset="0"/>
            </a:endParaRPr>
          </a:p>
        </p:txBody>
      </p:sp>
      <p:sp>
        <p:nvSpPr>
          <p:cNvPr id="8" name="ZoneTexte 7"/>
          <p:cNvSpPr txBox="1"/>
          <p:nvPr/>
        </p:nvSpPr>
        <p:spPr>
          <a:xfrm>
            <a:off x="1249859" y="4770536"/>
            <a:ext cx="7112000" cy="523220"/>
          </a:xfrm>
          <a:prstGeom prst="rect">
            <a:avLst/>
          </a:prstGeom>
          <a:noFill/>
        </p:spPr>
        <p:txBody>
          <a:bodyPr wrap="square" rtlCol="0">
            <a:spAutoFit/>
          </a:bodyPr>
          <a:lstStyle/>
          <a:p>
            <a:pPr algn="ctr"/>
            <a:r>
              <a:rPr lang="fr-FR" sz="2800" dirty="0" smtClean="0">
                <a:latin typeface="Arial Rounded MT Bold" panose="020F0704030504030204" pitchFamily="34" charset="0"/>
              </a:rPr>
              <a:t>Enoncer la </a:t>
            </a:r>
            <a:r>
              <a:rPr lang="fr-FR" sz="2800" b="1" dirty="0" smtClean="0">
                <a:latin typeface="Arial Rounded MT Bold" panose="020F0704030504030204" pitchFamily="34" charset="0"/>
              </a:rPr>
              <a:t>thèse</a:t>
            </a:r>
            <a:r>
              <a:rPr lang="fr-FR" sz="2800" dirty="0" smtClean="0">
                <a:latin typeface="Arial Rounded MT Bold" panose="020F0704030504030204" pitchFamily="34" charset="0"/>
              </a:rPr>
              <a:t> </a:t>
            </a:r>
            <a:endParaRPr lang="fr-FR" sz="2800" dirty="0">
              <a:latin typeface="Arial Rounded MT Bold" panose="020F0704030504030204" pitchFamily="34" charset="0"/>
            </a:endParaRPr>
          </a:p>
        </p:txBody>
      </p:sp>
      <p:sp>
        <p:nvSpPr>
          <p:cNvPr id="9" name="Accolade fermante 8"/>
          <p:cNvSpPr/>
          <p:nvPr/>
        </p:nvSpPr>
        <p:spPr>
          <a:xfrm>
            <a:off x="8113486" y="3826063"/>
            <a:ext cx="667657" cy="1648077"/>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fr-FR"/>
          </a:p>
        </p:txBody>
      </p:sp>
      <p:sp>
        <p:nvSpPr>
          <p:cNvPr id="10" name="ZoneTexte 9"/>
          <p:cNvSpPr txBox="1"/>
          <p:nvPr/>
        </p:nvSpPr>
        <p:spPr>
          <a:xfrm>
            <a:off x="9260112" y="4242835"/>
            <a:ext cx="1915888" cy="769441"/>
          </a:xfrm>
          <a:prstGeom prst="rect">
            <a:avLst/>
          </a:prstGeom>
          <a:noFill/>
        </p:spPr>
        <p:txBody>
          <a:bodyPr wrap="square" rtlCol="0">
            <a:spAutoFit/>
          </a:bodyPr>
          <a:lstStyle/>
          <a:p>
            <a:pPr algn="ctr"/>
            <a:r>
              <a:rPr lang="fr-FR" sz="4400" b="1" dirty="0" smtClean="0">
                <a:latin typeface="Berlin Sans FB Demi" panose="020E0802020502020306" pitchFamily="34" charset="0"/>
              </a:rPr>
              <a:t>2</a:t>
            </a:r>
            <a:r>
              <a:rPr lang="fr-FR" sz="4400" b="1" baseline="30000" dirty="0" smtClean="0">
                <a:latin typeface="Berlin Sans FB Demi" panose="020E0802020502020306" pitchFamily="34" charset="0"/>
              </a:rPr>
              <a:t>ième</a:t>
            </a:r>
            <a:r>
              <a:rPr lang="fr-FR" sz="4400" b="1" dirty="0" smtClean="0">
                <a:latin typeface="Berlin Sans FB Demi" panose="020E0802020502020306" pitchFamily="34" charset="0"/>
              </a:rPr>
              <a:t> §</a:t>
            </a:r>
            <a:endParaRPr lang="fr-FR" sz="4400" b="1" dirty="0">
              <a:solidFill>
                <a:srgbClr val="FF0000"/>
              </a:solidFill>
              <a:latin typeface="Berlin Sans FB Demi" panose="020E0802020502020306" pitchFamily="34" charset="0"/>
            </a:endParaRPr>
          </a:p>
        </p:txBody>
      </p:sp>
    </p:spTree>
    <p:extLst>
      <p:ext uri="{BB962C8B-B14F-4D97-AF65-F5344CB8AC3E}">
        <p14:creationId xmlns:p14="http://schemas.microsoft.com/office/powerpoint/2010/main" val="2735963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2" presetClass="entr" presetSubtype="4"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2" presetClass="entr" presetSubtype="4"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6" grpId="0"/>
      <p:bldP spid="7" grpId="0"/>
      <p:bldP spid="8" grpId="0"/>
      <p:bldP spid="9" grpId="0" animBg="1"/>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45059" y="575386"/>
            <a:ext cx="7112000" cy="523220"/>
          </a:xfrm>
          <a:prstGeom prst="rect">
            <a:avLst/>
          </a:prstGeom>
          <a:noFill/>
        </p:spPr>
        <p:txBody>
          <a:bodyPr wrap="square" rtlCol="0">
            <a:spAutoFit/>
          </a:bodyPr>
          <a:lstStyle/>
          <a:p>
            <a:pPr algn="ctr"/>
            <a:r>
              <a:rPr lang="fr-FR" sz="2800" dirty="0" smtClean="0">
                <a:latin typeface="Arial Rounded MT Bold" panose="020F0704030504030204" pitchFamily="34" charset="0"/>
              </a:rPr>
              <a:t>Présenter le </a:t>
            </a:r>
            <a:r>
              <a:rPr lang="fr-FR" sz="2800" b="1" dirty="0" smtClean="0">
                <a:latin typeface="Arial Rounded MT Bold" panose="020F0704030504030204" pitchFamily="34" charset="0"/>
              </a:rPr>
              <a:t>plan </a:t>
            </a:r>
            <a:r>
              <a:rPr lang="fr-FR" sz="2800" dirty="0" smtClean="0">
                <a:latin typeface="Arial Rounded MT Bold" panose="020F0704030504030204" pitchFamily="34" charset="0"/>
              </a:rPr>
              <a:t>du texte</a:t>
            </a:r>
            <a:endParaRPr lang="fr-FR" sz="2800" dirty="0">
              <a:latin typeface="Arial Rounded MT Bold" panose="020F0704030504030204" pitchFamily="34" charset="0"/>
            </a:endParaRPr>
          </a:p>
        </p:txBody>
      </p:sp>
      <p:sp>
        <p:nvSpPr>
          <p:cNvPr id="3" name="Accolade fermante 2"/>
          <p:cNvSpPr/>
          <p:nvPr/>
        </p:nvSpPr>
        <p:spPr>
          <a:xfrm>
            <a:off x="7547429" y="224017"/>
            <a:ext cx="667657" cy="1225958"/>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fr-FR"/>
          </a:p>
        </p:txBody>
      </p:sp>
      <p:sp>
        <p:nvSpPr>
          <p:cNvPr id="4" name="ZoneTexte 3"/>
          <p:cNvSpPr txBox="1"/>
          <p:nvPr/>
        </p:nvSpPr>
        <p:spPr>
          <a:xfrm>
            <a:off x="9027884" y="452275"/>
            <a:ext cx="1915888" cy="769441"/>
          </a:xfrm>
          <a:prstGeom prst="rect">
            <a:avLst/>
          </a:prstGeom>
          <a:noFill/>
        </p:spPr>
        <p:txBody>
          <a:bodyPr wrap="square" rtlCol="0">
            <a:spAutoFit/>
          </a:bodyPr>
          <a:lstStyle/>
          <a:p>
            <a:pPr algn="ctr"/>
            <a:r>
              <a:rPr lang="fr-FR" sz="4400" b="1" dirty="0">
                <a:latin typeface="Berlin Sans FB Demi" panose="020E0802020502020306" pitchFamily="34" charset="0"/>
              </a:rPr>
              <a:t>3</a:t>
            </a:r>
            <a:r>
              <a:rPr lang="fr-FR" sz="4400" b="1" baseline="30000" dirty="0" smtClean="0">
                <a:latin typeface="Berlin Sans FB Demi" panose="020E0802020502020306" pitchFamily="34" charset="0"/>
              </a:rPr>
              <a:t>ième</a:t>
            </a:r>
            <a:r>
              <a:rPr lang="fr-FR" sz="4400" b="1" dirty="0" smtClean="0">
                <a:latin typeface="Berlin Sans FB Demi" panose="020E0802020502020306" pitchFamily="34" charset="0"/>
              </a:rPr>
              <a:t> §</a:t>
            </a:r>
            <a:endParaRPr lang="fr-FR" sz="4400" b="1" dirty="0">
              <a:solidFill>
                <a:srgbClr val="FF0000"/>
              </a:solidFill>
              <a:latin typeface="Berlin Sans FB Demi" panose="020E0802020502020306" pitchFamily="34" charset="0"/>
            </a:endParaRPr>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9943" y="1449975"/>
            <a:ext cx="2902858" cy="3499264"/>
          </a:xfrm>
          <a:prstGeom prst="rect">
            <a:avLst/>
          </a:prstGeom>
        </p:spPr>
      </p:pic>
      <p:sp>
        <p:nvSpPr>
          <p:cNvPr id="7" name="ZoneTexte 6"/>
          <p:cNvSpPr txBox="1"/>
          <p:nvPr/>
        </p:nvSpPr>
        <p:spPr>
          <a:xfrm>
            <a:off x="3701143" y="2249714"/>
            <a:ext cx="7039428" cy="1077218"/>
          </a:xfrm>
          <a:prstGeom prst="rect">
            <a:avLst/>
          </a:prstGeom>
          <a:noFill/>
        </p:spPr>
        <p:txBody>
          <a:bodyPr wrap="square" rtlCol="0">
            <a:spAutoFit/>
          </a:bodyPr>
          <a:lstStyle/>
          <a:p>
            <a:pPr algn="ctr"/>
            <a:r>
              <a:rPr lang="fr-FR" sz="3200" dirty="0" smtClean="0">
                <a:solidFill>
                  <a:srgbClr val="FF0000"/>
                </a:solidFill>
                <a:effectLst>
                  <a:outerShdw blurRad="50800" dist="38100" dir="13500000" algn="br" rotWithShape="0">
                    <a:prstClr val="black">
                      <a:alpha val="40000"/>
                    </a:prstClr>
                  </a:outerShdw>
                </a:effectLst>
                <a:latin typeface="Aharoni" panose="02010803020104030203" pitchFamily="2" charset="-79"/>
                <a:cs typeface="Aharoni" panose="02010803020104030203" pitchFamily="2" charset="-79"/>
              </a:rPr>
              <a:t>Il faut clairement délimiter les parties du texte !</a:t>
            </a:r>
            <a:endParaRPr lang="fr-FR" sz="3200" dirty="0">
              <a:solidFill>
                <a:srgbClr val="FF0000"/>
              </a:solidFill>
              <a:effectLst>
                <a:outerShdw blurRad="50800" dist="38100" dir="13500000" algn="br" rotWithShape="0">
                  <a:prstClr val="black">
                    <a:alpha val="40000"/>
                  </a:prstClr>
                </a:outerShdw>
              </a:effectLst>
              <a:latin typeface="Aharoni" panose="02010803020104030203" pitchFamily="2" charset="-79"/>
              <a:cs typeface="Aharoni" panose="02010803020104030203" pitchFamily="2" charset="-79"/>
            </a:endParaRPr>
          </a:p>
        </p:txBody>
      </p:sp>
      <p:sp>
        <p:nvSpPr>
          <p:cNvPr id="8" name="ZoneTexte 7"/>
          <p:cNvSpPr txBox="1"/>
          <p:nvPr/>
        </p:nvSpPr>
        <p:spPr>
          <a:xfrm>
            <a:off x="3586989" y="3825854"/>
            <a:ext cx="7920880" cy="2246769"/>
          </a:xfrm>
          <a:prstGeom prst="rect">
            <a:avLst/>
          </a:prstGeom>
          <a:solidFill>
            <a:schemeClr val="accent3">
              <a:lumMod val="40000"/>
              <a:lumOff val="60000"/>
              <a:alpha val="24000"/>
            </a:schemeClr>
          </a:solidFill>
        </p:spPr>
        <p:txBody>
          <a:bodyPr wrap="square" rtlCol="0">
            <a:spAutoFit/>
          </a:bodyPr>
          <a:lstStyle/>
          <a:p>
            <a:pPr algn="just"/>
            <a:r>
              <a:rPr lang="fr-FR" sz="2800" dirty="0" smtClean="0">
                <a:latin typeface="Times New Roman" panose="02020603050405020304" pitchFamily="18" charset="0"/>
                <a:cs typeface="Times New Roman" panose="02020603050405020304" pitchFamily="18" charset="0"/>
              </a:rPr>
              <a:t>« Dans la première partie du texte, l’auteur commence par énoncer sa thèse (de la ligne… jusqu’à la ligne…). Puis dans un second temps, il illustre sa thèse à l’aide d’un exemple (de la ligne … jusqu’à la ligne…), etc. » </a:t>
            </a: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8057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2" presetClass="entr" presetSubtype="4"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42"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checkerboard(across)">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7" grpId="0"/>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838200" y="2587171"/>
            <a:ext cx="10515600" cy="1683658"/>
          </a:xfrm>
          <a:prstGeom prst="rect">
            <a:avLst/>
          </a:prstGeom>
          <a:solidFill>
            <a:srgbClr val="FFCC9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dirty="0" smtClean="0">
              <a:effectLst>
                <a:outerShdw blurRad="50800" dist="38100" dir="16200000" rotWithShape="0">
                  <a:prstClr val="black">
                    <a:alpha val="40000"/>
                  </a:prstClr>
                </a:outerShdw>
              </a:effectLst>
              <a:latin typeface="Aharoni" panose="02010803020104030203" pitchFamily="2" charset="-79"/>
              <a:cs typeface="Aharoni" panose="02010803020104030203" pitchFamily="2" charset="-79"/>
            </a:endParaRPr>
          </a:p>
          <a:p>
            <a:pPr algn="ctr"/>
            <a:r>
              <a:rPr lang="fr-FR" dirty="0">
                <a:effectLst>
                  <a:outerShdw blurRad="50800" dist="38100" dir="16200000" rotWithShape="0">
                    <a:prstClr val="black">
                      <a:alpha val="40000"/>
                    </a:prstClr>
                  </a:outerShdw>
                </a:effectLst>
                <a:latin typeface="Aharoni" panose="02010803020104030203" pitchFamily="2" charset="-79"/>
                <a:cs typeface="Aharoni" panose="02010803020104030203" pitchFamily="2" charset="-79"/>
              </a:rPr>
              <a:t>D</a:t>
            </a:r>
            <a:r>
              <a:rPr lang="fr-FR" dirty="0" smtClean="0">
                <a:effectLst>
                  <a:outerShdw blurRad="50800" dist="38100" dir="16200000" rotWithShape="0">
                    <a:prstClr val="black">
                      <a:alpha val="40000"/>
                    </a:prstClr>
                  </a:outerShdw>
                </a:effectLst>
                <a:latin typeface="Aharoni" panose="02010803020104030203" pitchFamily="2" charset="-79"/>
                <a:cs typeface="Aharoni" panose="02010803020104030203" pitchFamily="2" charset="-79"/>
              </a:rPr>
              <a:t>. Le développement</a:t>
            </a:r>
            <a:endParaRPr lang="fr-FR" dirty="0">
              <a:effectLst>
                <a:outerShdw blurRad="50800" dist="38100" dir="16200000" rotWithShape="0">
                  <a:prstClr val="black">
                    <a:alpha val="40000"/>
                  </a:prst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4721875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38628" y="391886"/>
            <a:ext cx="10798628" cy="769441"/>
          </a:xfrm>
          <a:prstGeom prst="rect">
            <a:avLst/>
          </a:prstGeom>
          <a:noFill/>
        </p:spPr>
        <p:txBody>
          <a:bodyPr wrap="square" rtlCol="0">
            <a:spAutoFit/>
          </a:bodyPr>
          <a:lstStyle/>
          <a:p>
            <a:r>
              <a:rPr lang="fr-FR" sz="4400" dirty="0" smtClean="0">
                <a:latin typeface="Showcard Gothic" panose="04020904020102020604" pitchFamily="82" charset="0"/>
              </a:rPr>
              <a:t>2 Règles à ne jamais oublier : </a:t>
            </a:r>
            <a:endParaRPr lang="fr-FR" sz="4400" dirty="0">
              <a:latin typeface="Showcard Gothic" panose="04020904020102020604" pitchFamily="82" charset="0"/>
            </a:endParaRP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014" y="3628388"/>
            <a:ext cx="2451100" cy="2451100"/>
          </a:xfrm>
          <a:prstGeom prst="rect">
            <a:avLst/>
          </a:prstGeom>
          <a:ln>
            <a:noFill/>
          </a:ln>
          <a:effectLst>
            <a:softEdge rad="112500"/>
          </a:effectLst>
        </p:spPr>
      </p:pic>
      <p:sp>
        <p:nvSpPr>
          <p:cNvPr id="5" name="Légende à une bordure 1 4"/>
          <p:cNvSpPr/>
          <p:nvPr/>
        </p:nvSpPr>
        <p:spPr>
          <a:xfrm>
            <a:off x="4439391" y="1676400"/>
            <a:ext cx="6008915" cy="2953658"/>
          </a:xfrm>
          <a:prstGeom prst="accentCallout1">
            <a:avLst>
              <a:gd name="adj1" fmla="val 16478"/>
              <a:gd name="adj2" fmla="val -8102"/>
              <a:gd name="adj3" fmla="val 90476"/>
              <a:gd name="adj4" fmla="val -3591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smtClean="0">
                <a:solidFill>
                  <a:srgbClr val="002060"/>
                </a:solidFill>
                <a:latin typeface="Arial Black" panose="020B0A04020102020204" pitchFamily="34" charset="0"/>
              </a:rPr>
              <a:t>▪ </a:t>
            </a:r>
            <a:r>
              <a:rPr lang="fr-FR" sz="3200" dirty="0" smtClean="0">
                <a:solidFill>
                  <a:srgbClr val="002060"/>
                </a:solidFill>
                <a:latin typeface="Arial Black" panose="020B0A04020102020204" pitchFamily="34" charset="0"/>
              </a:rPr>
              <a:t>Il y a autant de parties dans votre devoir qu’il y a de parties dans le texte</a:t>
            </a:r>
            <a:endParaRPr lang="fr-FR" sz="2800" dirty="0" smtClean="0">
              <a:solidFill>
                <a:srgbClr val="002060"/>
              </a:solidFill>
              <a:latin typeface="Arial Black" panose="020B0A04020102020204" pitchFamily="34" charset="0"/>
            </a:endParaRPr>
          </a:p>
          <a:p>
            <a:pPr algn="ctr"/>
            <a:endParaRPr lang="fr-FR" sz="2800" dirty="0" smtClean="0">
              <a:solidFill>
                <a:srgbClr val="002060"/>
              </a:solidFill>
              <a:latin typeface="Arial Black" panose="020B0A04020102020204" pitchFamily="34" charset="0"/>
            </a:endParaRPr>
          </a:p>
          <a:p>
            <a:pPr algn="ctr"/>
            <a:r>
              <a:rPr lang="fr-FR" sz="2800" dirty="0" smtClean="0">
                <a:solidFill>
                  <a:srgbClr val="002060"/>
                </a:solidFill>
                <a:latin typeface="Arial Black" panose="020B0A04020102020204" pitchFamily="34" charset="0"/>
              </a:rPr>
              <a:t>▪ </a:t>
            </a:r>
            <a:r>
              <a:rPr lang="fr-FR" sz="3200" dirty="0" smtClean="0">
                <a:solidFill>
                  <a:srgbClr val="002060"/>
                </a:solidFill>
                <a:latin typeface="Arial Black" panose="020B0A04020102020204" pitchFamily="34" charset="0"/>
              </a:rPr>
              <a:t>L’analyse du texte doit toujours être </a:t>
            </a:r>
            <a:r>
              <a:rPr lang="fr-FR" sz="3200" i="1" dirty="0" smtClean="0">
                <a:solidFill>
                  <a:srgbClr val="002060"/>
                </a:solidFill>
                <a:latin typeface="Arial Black" panose="020B0A04020102020204" pitchFamily="34" charset="0"/>
              </a:rPr>
              <a:t>linéaire</a:t>
            </a:r>
            <a:endParaRPr lang="fr-FR" sz="2800" i="1" dirty="0" smtClean="0">
              <a:solidFill>
                <a:srgbClr val="002060"/>
              </a:solidFill>
              <a:latin typeface="Arial Black" panose="020B0A04020102020204" pitchFamily="34" charset="0"/>
            </a:endParaRPr>
          </a:p>
          <a:p>
            <a:pPr algn="ctr"/>
            <a:endParaRPr lang="fr-FR" sz="2800" i="1" dirty="0">
              <a:solidFill>
                <a:srgbClr val="002060"/>
              </a:solidFill>
              <a:latin typeface="Arial Black" panose="020B0A04020102020204" pitchFamily="34" charset="0"/>
            </a:endParaRPr>
          </a:p>
        </p:txBody>
      </p:sp>
    </p:spTree>
    <p:extLst>
      <p:ext uri="{BB962C8B-B14F-4D97-AF65-F5344CB8AC3E}">
        <p14:creationId xmlns:p14="http://schemas.microsoft.com/office/powerpoint/2010/main" val="931125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8538" y="3398776"/>
            <a:ext cx="2423432" cy="2423432"/>
          </a:xfrm>
          <a:prstGeom prst="rect">
            <a:avLst/>
          </a:prstGeom>
          <a:ln>
            <a:noFill/>
          </a:ln>
          <a:effectLst>
            <a:softEdge rad="112500"/>
          </a:effectLst>
        </p:spPr>
      </p:pic>
      <p:sp>
        <p:nvSpPr>
          <p:cNvPr id="3" name="Flèche gauche 2"/>
          <p:cNvSpPr/>
          <p:nvPr/>
        </p:nvSpPr>
        <p:spPr>
          <a:xfrm rot="5400000">
            <a:off x="4774775" y="2342067"/>
            <a:ext cx="1388158" cy="72526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401782" y="2119085"/>
            <a:ext cx="3106057" cy="954107"/>
          </a:xfrm>
          <a:prstGeom prst="rect">
            <a:avLst/>
          </a:prstGeom>
          <a:noFill/>
        </p:spPr>
        <p:txBody>
          <a:bodyPr wrap="square" rtlCol="0">
            <a:spAutoFit/>
          </a:bodyPr>
          <a:lstStyle/>
          <a:p>
            <a:pPr algn="ctr"/>
            <a:r>
              <a:rPr lang="fr-FR" sz="2800" dirty="0" smtClean="0">
                <a:latin typeface="Arial Black" panose="020B0A04020102020204" pitchFamily="34" charset="0"/>
              </a:rPr>
              <a:t>CITER LE TEXTE</a:t>
            </a:r>
            <a:endParaRPr lang="fr-FR" sz="2800" dirty="0">
              <a:latin typeface="Arial Black" panose="020B0A04020102020204" pitchFamily="34" charset="0"/>
            </a:endParaRPr>
          </a:p>
        </p:txBody>
      </p:sp>
      <p:sp>
        <p:nvSpPr>
          <p:cNvPr id="5" name="ZoneTexte 4"/>
          <p:cNvSpPr txBox="1"/>
          <p:nvPr/>
        </p:nvSpPr>
        <p:spPr>
          <a:xfrm>
            <a:off x="189025" y="3608987"/>
            <a:ext cx="3522014" cy="1200329"/>
          </a:xfrm>
          <a:prstGeom prst="rect">
            <a:avLst/>
          </a:prstGeom>
          <a:noFill/>
        </p:spPr>
        <p:txBody>
          <a:bodyPr wrap="square" rtlCol="0">
            <a:spAutoFit/>
          </a:bodyPr>
          <a:lstStyle/>
          <a:p>
            <a:pPr algn="ctr"/>
            <a:r>
              <a:rPr lang="fr-FR" sz="2400" dirty="0" smtClean="0">
                <a:latin typeface="Arial Rounded MT Bold" panose="020F0704030504030204" pitchFamily="34" charset="0"/>
              </a:rPr>
              <a:t>Ne jamais perdre le texte de vue </a:t>
            </a:r>
          </a:p>
          <a:p>
            <a:pPr algn="ctr"/>
            <a:r>
              <a:rPr lang="fr-FR" sz="2400" dirty="0" smtClean="0">
                <a:latin typeface="Arial Rounded MT Bold" panose="020F0704030504030204" pitchFamily="34" charset="0"/>
              </a:rPr>
              <a:t>(éviter les </a:t>
            </a:r>
            <a:r>
              <a:rPr lang="fr-FR" sz="2400" b="1" dirty="0" smtClean="0">
                <a:solidFill>
                  <a:srgbClr val="FF0000"/>
                </a:solidFill>
                <a:latin typeface="Arial Rounded MT Bold" panose="020F0704030504030204" pitchFamily="34" charset="0"/>
              </a:rPr>
              <a:t>hors-sujets</a:t>
            </a:r>
            <a:r>
              <a:rPr lang="fr-FR" sz="2400" dirty="0" smtClean="0">
                <a:latin typeface="Arial Rounded MT Bold" panose="020F0704030504030204" pitchFamily="34" charset="0"/>
              </a:rPr>
              <a:t>)</a:t>
            </a:r>
            <a:endParaRPr lang="fr-FR" sz="2400" dirty="0">
              <a:latin typeface="Arial Rounded MT Bold" panose="020F0704030504030204" pitchFamily="34" charset="0"/>
            </a:endParaRPr>
          </a:p>
        </p:txBody>
      </p:sp>
      <p:sp>
        <p:nvSpPr>
          <p:cNvPr id="6" name="Flèche gauche 5"/>
          <p:cNvSpPr/>
          <p:nvPr/>
        </p:nvSpPr>
        <p:spPr>
          <a:xfrm rot="2134311">
            <a:off x="3336245" y="3335089"/>
            <a:ext cx="1548267" cy="72526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2628538" y="205110"/>
            <a:ext cx="5300086" cy="523220"/>
          </a:xfrm>
          <a:prstGeom prst="rect">
            <a:avLst/>
          </a:prstGeom>
          <a:noFill/>
        </p:spPr>
        <p:txBody>
          <a:bodyPr wrap="square" rtlCol="0">
            <a:spAutoFit/>
          </a:bodyPr>
          <a:lstStyle/>
          <a:p>
            <a:pPr algn="ctr"/>
            <a:r>
              <a:rPr lang="fr-FR" sz="2800" dirty="0" smtClean="0">
                <a:latin typeface="Arial Black" panose="020B0A04020102020204" pitchFamily="34" charset="0"/>
              </a:rPr>
              <a:t>ANALYSER et DEFINIR</a:t>
            </a:r>
            <a:endParaRPr lang="fr-FR" sz="2800" dirty="0">
              <a:latin typeface="Arial Black" panose="020B0A04020102020204" pitchFamily="34" charset="0"/>
            </a:endParaRPr>
          </a:p>
        </p:txBody>
      </p:sp>
      <p:sp>
        <p:nvSpPr>
          <p:cNvPr id="8" name="ZoneTexte 7"/>
          <p:cNvSpPr txBox="1"/>
          <p:nvPr/>
        </p:nvSpPr>
        <p:spPr>
          <a:xfrm>
            <a:off x="2291937" y="753874"/>
            <a:ext cx="6139543" cy="954107"/>
          </a:xfrm>
          <a:prstGeom prst="rect">
            <a:avLst/>
          </a:prstGeom>
          <a:noFill/>
        </p:spPr>
        <p:txBody>
          <a:bodyPr wrap="square" rtlCol="0">
            <a:spAutoFit/>
          </a:bodyPr>
          <a:lstStyle/>
          <a:p>
            <a:pPr algn="ctr"/>
            <a:r>
              <a:rPr lang="fr-FR" sz="2800" dirty="0" smtClean="0">
                <a:latin typeface="Arial Black" panose="020B0A04020102020204" pitchFamily="34" charset="0"/>
              </a:rPr>
              <a:t>EXPLIQUER ou DEVELOPPER ce que dit l’auteur</a:t>
            </a:r>
            <a:endParaRPr lang="fr-FR" sz="2800" dirty="0">
              <a:latin typeface="Arial Black" panose="020B0A04020102020204" pitchFamily="34" charset="0"/>
            </a:endParaRPr>
          </a:p>
        </p:txBody>
      </p:sp>
      <p:sp>
        <p:nvSpPr>
          <p:cNvPr id="9" name="ZoneTexte 8"/>
          <p:cNvSpPr txBox="1"/>
          <p:nvPr/>
        </p:nvSpPr>
        <p:spPr>
          <a:xfrm>
            <a:off x="5390839" y="1635056"/>
            <a:ext cx="3974834" cy="830997"/>
          </a:xfrm>
          <a:prstGeom prst="rect">
            <a:avLst/>
          </a:prstGeom>
          <a:noFill/>
        </p:spPr>
        <p:txBody>
          <a:bodyPr wrap="square" rtlCol="0">
            <a:spAutoFit/>
          </a:bodyPr>
          <a:lstStyle/>
          <a:p>
            <a:pPr algn="ctr"/>
            <a:r>
              <a:rPr lang="fr-FR" sz="2400" dirty="0" smtClean="0">
                <a:latin typeface="Arial Rounded MT Bold" panose="020F0704030504030204" pitchFamily="34" charset="0"/>
              </a:rPr>
              <a:t>Éviter les </a:t>
            </a:r>
            <a:r>
              <a:rPr lang="fr-FR" sz="2400" b="1" dirty="0" smtClean="0">
                <a:solidFill>
                  <a:srgbClr val="FF0000"/>
                </a:solidFill>
                <a:latin typeface="Arial Rounded MT Bold" panose="020F0704030504030204" pitchFamily="34" charset="0"/>
              </a:rPr>
              <a:t>faux-sens</a:t>
            </a:r>
          </a:p>
          <a:p>
            <a:pPr algn="ctr"/>
            <a:r>
              <a:rPr lang="fr-FR" sz="2400" dirty="0" smtClean="0">
                <a:latin typeface="Arial Rounded MT Bold" panose="020F0704030504030204" pitchFamily="34" charset="0"/>
              </a:rPr>
              <a:t>Et les </a:t>
            </a:r>
            <a:r>
              <a:rPr lang="fr-FR" sz="2400" b="1" dirty="0" smtClean="0">
                <a:solidFill>
                  <a:srgbClr val="FF0000"/>
                </a:solidFill>
                <a:latin typeface="Arial Rounded MT Bold" panose="020F0704030504030204" pitchFamily="34" charset="0"/>
              </a:rPr>
              <a:t>contresens</a:t>
            </a:r>
          </a:p>
        </p:txBody>
      </p:sp>
      <p:sp>
        <p:nvSpPr>
          <p:cNvPr id="11" name="Flèche gauche 10"/>
          <p:cNvSpPr/>
          <p:nvPr/>
        </p:nvSpPr>
        <p:spPr>
          <a:xfrm rot="8755516">
            <a:off x="6463816" y="3390196"/>
            <a:ext cx="1548267" cy="72526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7996313" y="2421794"/>
            <a:ext cx="3627651" cy="954107"/>
          </a:xfrm>
          <a:prstGeom prst="rect">
            <a:avLst/>
          </a:prstGeom>
          <a:noFill/>
        </p:spPr>
        <p:txBody>
          <a:bodyPr wrap="square" rtlCol="0">
            <a:spAutoFit/>
          </a:bodyPr>
          <a:lstStyle/>
          <a:p>
            <a:pPr algn="ctr"/>
            <a:r>
              <a:rPr lang="fr-FR" sz="2800" dirty="0" smtClean="0">
                <a:latin typeface="Arial Black" panose="020B0A04020102020204" pitchFamily="34" charset="0"/>
              </a:rPr>
              <a:t>DISCUTER ce que dit l’auteur</a:t>
            </a:r>
            <a:endParaRPr lang="fr-FR" sz="2800" dirty="0">
              <a:latin typeface="Arial Black" panose="020B0A04020102020204" pitchFamily="34" charset="0"/>
            </a:endParaRPr>
          </a:p>
        </p:txBody>
      </p:sp>
      <p:pic>
        <p:nvPicPr>
          <p:cNvPr id="13" name="Imag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875667">
            <a:off x="6588686" y="4723509"/>
            <a:ext cx="2353934" cy="1136334"/>
          </a:xfrm>
          <a:prstGeom prst="rect">
            <a:avLst/>
          </a:prstGeom>
        </p:spPr>
      </p:pic>
      <p:sp>
        <p:nvSpPr>
          <p:cNvPr id="14" name="ZoneTexte 13"/>
          <p:cNvSpPr txBox="1"/>
          <p:nvPr/>
        </p:nvSpPr>
        <p:spPr>
          <a:xfrm rot="20434062">
            <a:off x="6846725" y="5110107"/>
            <a:ext cx="4402065" cy="1569660"/>
          </a:xfrm>
          <a:prstGeom prst="rect">
            <a:avLst/>
          </a:prstGeom>
          <a:noFill/>
        </p:spPr>
        <p:txBody>
          <a:bodyPr wrap="square" rtlCol="0">
            <a:spAutoFit/>
          </a:bodyPr>
          <a:lstStyle/>
          <a:p>
            <a:pPr algn="ctr"/>
            <a:r>
              <a:rPr lang="fr-FR" sz="3200" dirty="0" smtClean="0">
                <a:solidFill>
                  <a:srgbClr val="C00000"/>
                </a:solidFill>
                <a:latin typeface="Forte" panose="03060902040502070203" pitchFamily="66" charset="0"/>
                <a:cs typeface="Aharoni" panose="02010803020104030203" pitchFamily="2" charset="-79"/>
              </a:rPr>
              <a:t>Cet examen critique ne signifie pas que l’auteur a tort !</a:t>
            </a:r>
            <a:endParaRPr lang="fr-FR" sz="3200" dirty="0">
              <a:solidFill>
                <a:srgbClr val="C00000"/>
              </a:solidFill>
              <a:latin typeface="Forte" panose="03060902040502070203" pitchFamily="66" charset="0"/>
              <a:cs typeface="Aharoni" panose="02010803020104030203" pitchFamily="2" charset="-79"/>
            </a:endParaRPr>
          </a:p>
        </p:txBody>
      </p:sp>
      <p:sp>
        <p:nvSpPr>
          <p:cNvPr id="15" name="ZoneTexte 14"/>
          <p:cNvSpPr txBox="1"/>
          <p:nvPr/>
        </p:nvSpPr>
        <p:spPr>
          <a:xfrm>
            <a:off x="8223661" y="0"/>
            <a:ext cx="2605315" cy="830997"/>
          </a:xfrm>
          <a:prstGeom prst="rect">
            <a:avLst/>
          </a:prstGeom>
          <a:noFill/>
        </p:spPr>
        <p:txBody>
          <a:bodyPr wrap="square" rtlCol="0">
            <a:spAutoFit/>
          </a:bodyPr>
          <a:lstStyle/>
          <a:p>
            <a:pPr algn="ctr"/>
            <a:r>
              <a:rPr lang="fr-FR" sz="2400" b="1" dirty="0" smtClean="0">
                <a:solidFill>
                  <a:srgbClr val="00B050"/>
                </a:solidFill>
                <a:latin typeface="Arial Black" panose="020B0A04020102020204" pitchFamily="34" charset="0"/>
              </a:rPr>
              <a:t>CONCEPTS ou NOTIONS</a:t>
            </a:r>
            <a:endParaRPr lang="fr-FR" sz="2400" b="1" dirty="0">
              <a:solidFill>
                <a:srgbClr val="00B050"/>
              </a:solidFill>
              <a:latin typeface="Arial Black" panose="020B0A04020102020204" pitchFamily="34" charset="0"/>
            </a:endParaRPr>
          </a:p>
        </p:txBody>
      </p:sp>
      <p:sp>
        <p:nvSpPr>
          <p:cNvPr id="16" name="ZoneTexte 15"/>
          <p:cNvSpPr txBox="1"/>
          <p:nvPr/>
        </p:nvSpPr>
        <p:spPr>
          <a:xfrm>
            <a:off x="8348353" y="949419"/>
            <a:ext cx="2605315" cy="461665"/>
          </a:xfrm>
          <a:prstGeom prst="rect">
            <a:avLst/>
          </a:prstGeom>
          <a:noFill/>
        </p:spPr>
        <p:txBody>
          <a:bodyPr wrap="square" rtlCol="0">
            <a:spAutoFit/>
          </a:bodyPr>
          <a:lstStyle/>
          <a:p>
            <a:pPr algn="ctr"/>
            <a:r>
              <a:rPr lang="fr-FR" sz="2400" b="1" dirty="0" smtClean="0">
                <a:solidFill>
                  <a:srgbClr val="00B050"/>
                </a:solidFill>
                <a:latin typeface="Arial Black" panose="020B0A04020102020204" pitchFamily="34" charset="0"/>
              </a:rPr>
              <a:t>ARGUMENTS</a:t>
            </a:r>
            <a:endParaRPr lang="fr-FR" sz="2400" b="1" dirty="0">
              <a:solidFill>
                <a:srgbClr val="00B050"/>
              </a:solidFill>
              <a:latin typeface="Arial Black" panose="020B0A04020102020204" pitchFamily="34" charset="0"/>
            </a:endParaRPr>
          </a:p>
        </p:txBody>
      </p:sp>
      <p:cxnSp>
        <p:nvCxnSpPr>
          <p:cNvPr id="18" name="Connecteur en arc 17"/>
          <p:cNvCxnSpPr/>
          <p:nvPr/>
        </p:nvCxnSpPr>
        <p:spPr>
          <a:xfrm>
            <a:off x="7540696" y="452866"/>
            <a:ext cx="630186" cy="107615"/>
          </a:xfrm>
          <a:prstGeom prst="curvedConnector3">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0" name="Connecteur en arc 19"/>
          <p:cNvCxnSpPr/>
          <p:nvPr/>
        </p:nvCxnSpPr>
        <p:spPr>
          <a:xfrm flipV="1">
            <a:off x="7249226" y="1256152"/>
            <a:ext cx="1074058" cy="286455"/>
          </a:xfrm>
          <a:prstGeom prst="curvedConnector3">
            <a:avLst/>
          </a:prstGeom>
          <a:ln>
            <a:tailEnd type="triangle"/>
          </a:ln>
        </p:spPr>
        <p:style>
          <a:lnRef idx="3">
            <a:schemeClr val="accent5"/>
          </a:lnRef>
          <a:fillRef idx="0">
            <a:schemeClr val="accent5"/>
          </a:fillRef>
          <a:effectRef idx="2">
            <a:schemeClr val="accent5"/>
          </a:effectRef>
          <a:fontRef idx="minor">
            <a:schemeClr val="tx1"/>
          </a:fontRef>
        </p:style>
      </p:cxnSp>
      <p:sp>
        <p:nvSpPr>
          <p:cNvPr id="19" name="ZoneTexte 18"/>
          <p:cNvSpPr txBox="1"/>
          <p:nvPr/>
        </p:nvSpPr>
        <p:spPr>
          <a:xfrm>
            <a:off x="817418" y="3117273"/>
            <a:ext cx="2493818" cy="369332"/>
          </a:xfrm>
          <a:prstGeom prst="rect">
            <a:avLst/>
          </a:prstGeom>
          <a:noFill/>
        </p:spPr>
        <p:txBody>
          <a:bodyPr wrap="square" rtlCol="0">
            <a:spAutoFit/>
          </a:bodyPr>
          <a:lstStyle/>
          <a:p>
            <a:pPr algn="ctr"/>
            <a:r>
              <a:rPr lang="fr-FR" dirty="0" smtClean="0"/>
              <a:t>(entre guillemets)</a:t>
            </a:r>
            <a:endParaRPr lang="fr-FR" dirty="0"/>
          </a:p>
        </p:txBody>
      </p:sp>
      <p:sp>
        <p:nvSpPr>
          <p:cNvPr id="21" name="ZoneTexte 20"/>
          <p:cNvSpPr txBox="1"/>
          <p:nvPr/>
        </p:nvSpPr>
        <p:spPr>
          <a:xfrm>
            <a:off x="7897091" y="3394363"/>
            <a:ext cx="4294909" cy="1200329"/>
          </a:xfrm>
          <a:prstGeom prst="rect">
            <a:avLst/>
          </a:prstGeom>
          <a:noFill/>
        </p:spPr>
        <p:txBody>
          <a:bodyPr wrap="square" rtlCol="0">
            <a:spAutoFit/>
          </a:bodyPr>
          <a:lstStyle/>
          <a:p>
            <a:r>
              <a:rPr lang="fr-FR" sz="2400" dirty="0" smtClean="0">
                <a:solidFill>
                  <a:srgbClr val="FF0000"/>
                </a:solidFill>
                <a:latin typeface="Arial Rounded MT Bold" pitchFamily="34" charset="0"/>
              </a:rPr>
              <a:t>Mettre le texte en perspective </a:t>
            </a:r>
            <a:r>
              <a:rPr lang="fr-FR" sz="2400" dirty="0" smtClean="0">
                <a:latin typeface="Arial Rounded MT Bold" pitchFamily="34" charset="0"/>
              </a:rPr>
              <a:t>avec  la thèse et les arguments adverses</a:t>
            </a:r>
            <a:endParaRPr lang="fr-FR" sz="2400" dirty="0">
              <a:latin typeface="Arial Rounded MT Bold" pitchFamily="34" charset="0"/>
            </a:endParaRPr>
          </a:p>
        </p:txBody>
      </p:sp>
    </p:spTree>
    <p:extLst>
      <p:ext uri="{BB962C8B-B14F-4D97-AF65-F5344CB8AC3E}">
        <p14:creationId xmlns:p14="http://schemas.microsoft.com/office/powerpoint/2010/main" val="2911468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500"/>
                                        <p:tgtEl>
                                          <p:spTgt spid="18"/>
                                        </p:tgtEl>
                                      </p:cBhvr>
                                    </p:animEffect>
                                  </p:childTnLst>
                                </p:cTn>
                              </p:par>
                              <p:par>
                                <p:cTn id="27" presetID="42"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1000"/>
                                        <p:tgtEl>
                                          <p:spTgt spid="15"/>
                                        </p:tgtEl>
                                      </p:cBhvr>
                                    </p:animEffect>
                                    <p:anim calcmode="lin" valueType="num">
                                      <p:cBhvr>
                                        <p:cTn id="30" dur="1000" fill="hold"/>
                                        <p:tgtEl>
                                          <p:spTgt spid="15"/>
                                        </p:tgtEl>
                                        <p:attrNameLst>
                                          <p:attrName>ppt_x</p:attrName>
                                        </p:attrNameLst>
                                      </p:cBhvr>
                                      <p:tavLst>
                                        <p:tav tm="0">
                                          <p:val>
                                            <p:strVal val="#ppt_x"/>
                                          </p:val>
                                        </p:tav>
                                        <p:tav tm="100000">
                                          <p:val>
                                            <p:strVal val="#ppt_x"/>
                                          </p:val>
                                        </p:tav>
                                      </p:tavLst>
                                    </p:anim>
                                    <p:anim calcmode="lin" valueType="num">
                                      <p:cBhvr>
                                        <p:cTn id="3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par>
                                <p:cTn id="41" presetID="42"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1000"/>
                                        <p:tgtEl>
                                          <p:spTgt spid="16"/>
                                        </p:tgtEl>
                                      </p:cBhvr>
                                    </p:animEffect>
                                    <p:anim calcmode="lin" valueType="num">
                                      <p:cBhvr>
                                        <p:cTn id="44" dur="1000" fill="hold"/>
                                        <p:tgtEl>
                                          <p:spTgt spid="16"/>
                                        </p:tgtEl>
                                        <p:attrNameLst>
                                          <p:attrName>ppt_x</p:attrName>
                                        </p:attrNameLst>
                                      </p:cBhvr>
                                      <p:tavLst>
                                        <p:tav tm="0">
                                          <p:val>
                                            <p:strVal val="#ppt_x"/>
                                          </p:val>
                                        </p:tav>
                                        <p:tav tm="100000">
                                          <p:val>
                                            <p:strVal val="#ppt_x"/>
                                          </p:val>
                                        </p:tav>
                                      </p:tavLst>
                                    </p:anim>
                                    <p:anim calcmode="lin" valueType="num">
                                      <p:cBhvr>
                                        <p:cTn id="4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9">
                                            <p:txEl>
                                              <p:pRg st="0" end="0"/>
                                            </p:txEl>
                                          </p:spTgt>
                                        </p:tgtEl>
                                        <p:attrNameLst>
                                          <p:attrName>style.visibility</p:attrName>
                                        </p:attrNameLst>
                                      </p:cBhvr>
                                      <p:to>
                                        <p:strVal val="visible"/>
                                      </p:to>
                                    </p:set>
                                    <p:animEffect transition="in" filter="fade">
                                      <p:cBhvr>
                                        <p:cTn id="50" dur="500"/>
                                        <p:tgtEl>
                                          <p:spTgt spid="9">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9">
                                            <p:txEl>
                                              <p:pRg st="1" end="1"/>
                                            </p:txEl>
                                          </p:spTgt>
                                        </p:tgtEl>
                                        <p:attrNameLst>
                                          <p:attrName>style.visibility</p:attrName>
                                        </p:attrNameLst>
                                      </p:cBhvr>
                                      <p:to>
                                        <p:strVal val="visible"/>
                                      </p:to>
                                    </p:set>
                                    <p:animEffect transition="in" filter="fade">
                                      <p:cBhvr>
                                        <p:cTn id="55" dur="500"/>
                                        <p:tgtEl>
                                          <p:spTgt spid="9">
                                            <p:txEl>
                                              <p:pRg st="1" end="1"/>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1"/>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12"/>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fade">
                                      <p:cBhvr>
                                        <p:cTn id="66" dur="500"/>
                                        <p:tgtEl>
                                          <p:spTgt spid="21"/>
                                        </p:tgtEl>
                                      </p:cBhvr>
                                    </p:animEffect>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fade">
                                      <p:cBhvr>
                                        <p:cTn id="71" dur="1000"/>
                                        <p:tgtEl>
                                          <p:spTgt spid="13"/>
                                        </p:tgtEl>
                                      </p:cBhvr>
                                    </p:animEffect>
                                    <p:anim calcmode="lin" valueType="num">
                                      <p:cBhvr>
                                        <p:cTn id="72" dur="1000" fill="hold"/>
                                        <p:tgtEl>
                                          <p:spTgt spid="13"/>
                                        </p:tgtEl>
                                        <p:attrNameLst>
                                          <p:attrName>ppt_x</p:attrName>
                                        </p:attrNameLst>
                                      </p:cBhvr>
                                      <p:tavLst>
                                        <p:tav tm="0">
                                          <p:val>
                                            <p:strVal val="#ppt_x"/>
                                          </p:val>
                                        </p:tav>
                                        <p:tav tm="100000">
                                          <p:val>
                                            <p:strVal val="#ppt_x"/>
                                          </p:val>
                                        </p:tav>
                                      </p:tavLst>
                                    </p:anim>
                                    <p:anim calcmode="lin" valueType="num">
                                      <p:cBhvr>
                                        <p:cTn id="73" dur="1000" fill="hold"/>
                                        <p:tgtEl>
                                          <p:spTgt spid="13"/>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14"/>
                                        </p:tgtEl>
                                        <p:attrNameLst>
                                          <p:attrName>style.visibility</p:attrName>
                                        </p:attrNameLst>
                                      </p:cBhvr>
                                      <p:to>
                                        <p:strVal val="visible"/>
                                      </p:to>
                                    </p:set>
                                    <p:animEffect transition="in" filter="fade">
                                      <p:cBhvr>
                                        <p:cTn id="76" dur="1000"/>
                                        <p:tgtEl>
                                          <p:spTgt spid="14"/>
                                        </p:tgtEl>
                                      </p:cBhvr>
                                    </p:animEffect>
                                    <p:anim calcmode="lin" valueType="num">
                                      <p:cBhvr>
                                        <p:cTn id="77" dur="1000" fill="hold"/>
                                        <p:tgtEl>
                                          <p:spTgt spid="14"/>
                                        </p:tgtEl>
                                        <p:attrNameLst>
                                          <p:attrName>ppt_x</p:attrName>
                                        </p:attrNameLst>
                                      </p:cBhvr>
                                      <p:tavLst>
                                        <p:tav tm="0">
                                          <p:val>
                                            <p:strVal val="#ppt_x"/>
                                          </p:val>
                                        </p:tav>
                                        <p:tav tm="100000">
                                          <p:val>
                                            <p:strVal val="#ppt_x"/>
                                          </p:val>
                                        </p:tav>
                                      </p:tavLst>
                                    </p:anim>
                                    <p:anim calcmode="lin" valueType="num">
                                      <p:cBhvr>
                                        <p:cTn id="7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animBg="1"/>
      <p:bldP spid="7" grpId="0"/>
      <p:bldP spid="8" grpId="0"/>
      <p:bldP spid="11" grpId="0" animBg="1"/>
      <p:bldP spid="12" grpId="0"/>
      <p:bldP spid="14" grpId="0"/>
      <p:bldP spid="15" grpId="0"/>
      <p:bldP spid="16" grpId="0"/>
      <p:bldP spid="19" grpId="0"/>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38628" y="391886"/>
            <a:ext cx="10798628" cy="769441"/>
          </a:xfrm>
          <a:prstGeom prst="rect">
            <a:avLst/>
          </a:prstGeom>
          <a:noFill/>
        </p:spPr>
        <p:txBody>
          <a:bodyPr wrap="square" rtlCol="0">
            <a:spAutoFit/>
          </a:bodyPr>
          <a:lstStyle/>
          <a:p>
            <a:r>
              <a:rPr lang="fr-FR" sz="4400" dirty="0" smtClean="0">
                <a:latin typeface="Showcard Gothic" panose="04020904020102020604" pitchFamily="82" charset="0"/>
              </a:rPr>
              <a:t>Ce qu’il faut absolument éviter : </a:t>
            </a:r>
            <a:endParaRPr lang="fr-FR" sz="4400" dirty="0">
              <a:latin typeface="Showcard Gothic" panose="04020904020102020604" pitchFamily="82" charset="0"/>
            </a:endParaRP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8628" y="1797050"/>
            <a:ext cx="3810000" cy="2857500"/>
          </a:xfrm>
          <a:prstGeom prst="rect">
            <a:avLst/>
          </a:prstGeom>
        </p:spPr>
      </p:pic>
      <p:sp>
        <p:nvSpPr>
          <p:cNvPr id="4" name="ZoneTexte 3"/>
          <p:cNvSpPr txBox="1"/>
          <p:nvPr/>
        </p:nvSpPr>
        <p:spPr>
          <a:xfrm>
            <a:off x="4107542" y="2163873"/>
            <a:ext cx="7765143" cy="1015663"/>
          </a:xfrm>
          <a:prstGeom prst="rect">
            <a:avLst/>
          </a:prstGeom>
          <a:noFill/>
        </p:spPr>
        <p:txBody>
          <a:bodyPr wrap="square" rtlCol="0">
            <a:spAutoFit/>
          </a:bodyPr>
          <a:lstStyle/>
          <a:p>
            <a:r>
              <a:rPr lang="fr-FR" sz="6000" b="1" dirty="0" smtClean="0">
                <a:latin typeface="Rockwell Extra Bold" panose="02060903040505020403" pitchFamily="18" charset="0"/>
              </a:rPr>
              <a:t>La </a:t>
            </a:r>
            <a:r>
              <a:rPr lang="fr-FR" sz="6000" b="1" dirty="0" smtClean="0">
                <a:solidFill>
                  <a:srgbClr val="FF0000"/>
                </a:solidFill>
                <a:latin typeface="Rockwell Extra Bold" panose="02060903040505020403" pitchFamily="18" charset="0"/>
              </a:rPr>
              <a:t>PARAPHRASE</a:t>
            </a:r>
            <a:endParaRPr lang="fr-FR" sz="6000" b="1" dirty="0">
              <a:solidFill>
                <a:srgbClr val="FF0000"/>
              </a:solidFill>
              <a:latin typeface="Rockwell Extra Bold" panose="02060903040505020403" pitchFamily="18" charset="0"/>
            </a:endParaRPr>
          </a:p>
        </p:txBody>
      </p:sp>
      <p:sp>
        <p:nvSpPr>
          <p:cNvPr id="5" name="ZoneTexte 4"/>
          <p:cNvSpPr txBox="1"/>
          <p:nvPr/>
        </p:nvSpPr>
        <p:spPr>
          <a:xfrm>
            <a:off x="4738913" y="3489584"/>
            <a:ext cx="6502400" cy="1384995"/>
          </a:xfrm>
          <a:prstGeom prst="rect">
            <a:avLst/>
          </a:prstGeom>
          <a:noFill/>
        </p:spPr>
        <p:txBody>
          <a:bodyPr wrap="square" rtlCol="0">
            <a:spAutoFit/>
          </a:bodyPr>
          <a:lstStyle/>
          <a:p>
            <a:pPr algn="just"/>
            <a:r>
              <a:rPr lang="fr-FR" sz="2800" dirty="0" smtClean="0">
                <a:latin typeface="Arial Rounded MT Bold" panose="020F0704030504030204" pitchFamily="34" charset="0"/>
              </a:rPr>
              <a:t>→ Se contenter de reformuler ou de répéter ce que le texte dit sans jamais rien expliquer</a:t>
            </a:r>
            <a:endParaRPr lang="fr-FR" sz="2800" dirty="0">
              <a:latin typeface="Arial Rounded MT Bold" panose="020F0704030504030204" pitchFamily="34" charset="0"/>
            </a:endParaRPr>
          </a:p>
        </p:txBody>
      </p:sp>
    </p:spTree>
    <p:extLst>
      <p:ext uri="{BB962C8B-B14F-4D97-AF65-F5344CB8AC3E}">
        <p14:creationId xmlns:p14="http://schemas.microsoft.com/office/powerpoint/2010/main" val="359037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838200" y="2587171"/>
            <a:ext cx="10515600" cy="1683658"/>
          </a:xfrm>
          <a:prstGeom prst="rect">
            <a:avLst/>
          </a:prstGeom>
          <a:solidFill>
            <a:srgbClr val="FFCC9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dirty="0" smtClean="0">
              <a:effectLst>
                <a:outerShdw blurRad="50800" dist="38100" dir="16200000" rotWithShape="0">
                  <a:prstClr val="black">
                    <a:alpha val="40000"/>
                  </a:prstClr>
                </a:outerShdw>
              </a:effectLst>
              <a:latin typeface="Aharoni" panose="02010803020104030203" pitchFamily="2" charset="-79"/>
              <a:cs typeface="Aharoni" panose="02010803020104030203" pitchFamily="2" charset="-79"/>
            </a:endParaRPr>
          </a:p>
          <a:p>
            <a:pPr algn="ctr"/>
            <a:r>
              <a:rPr lang="fr-FR" dirty="0">
                <a:effectLst>
                  <a:outerShdw blurRad="50800" dist="38100" dir="16200000" rotWithShape="0">
                    <a:prstClr val="black">
                      <a:alpha val="40000"/>
                    </a:prstClr>
                  </a:outerShdw>
                </a:effectLst>
                <a:latin typeface="Aharoni" panose="02010803020104030203" pitchFamily="2" charset="-79"/>
                <a:cs typeface="Aharoni" panose="02010803020104030203" pitchFamily="2" charset="-79"/>
              </a:rPr>
              <a:t>E</a:t>
            </a:r>
            <a:r>
              <a:rPr lang="fr-FR" dirty="0" smtClean="0">
                <a:effectLst>
                  <a:outerShdw blurRad="50800" dist="38100" dir="16200000" rotWithShape="0">
                    <a:prstClr val="black">
                      <a:alpha val="40000"/>
                    </a:prstClr>
                  </a:outerShdw>
                </a:effectLst>
                <a:latin typeface="Aharoni" panose="02010803020104030203" pitchFamily="2" charset="-79"/>
                <a:cs typeface="Aharoni" panose="02010803020104030203" pitchFamily="2" charset="-79"/>
              </a:rPr>
              <a:t>. La conclusion</a:t>
            </a:r>
            <a:endParaRPr lang="fr-FR" dirty="0">
              <a:effectLst>
                <a:outerShdw blurRad="50800" dist="38100" dir="16200000" rotWithShape="0">
                  <a:prstClr val="black">
                    <a:alpha val="40000"/>
                  </a:prst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0496993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38628" y="391886"/>
            <a:ext cx="10798628" cy="769441"/>
          </a:xfrm>
          <a:prstGeom prst="rect">
            <a:avLst/>
          </a:prstGeom>
          <a:noFill/>
        </p:spPr>
        <p:txBody>
          <a:bodyPr wrap="square" rtlCol="0">
            <a:spAutoFit/>
          </a:bodyPr>
          <a:lstStyle/>
          <a:p>
            <a:r>
              <a:rPr lang="fr-FR" sz="4400" dirty="0" smtClean="0">
                <a:latin typeface="Showcard Gothic" panose="04020904020102020604" pitchFamily="82" charset="0"/>
              </a:rPr>
              <a:t>3 choses à faire :</a:t>
            </a:r>
            <a:endParaRPr lang="fr-FR" sz="4400" dirty="0">
              <a:latin typeface="Showcard Gothic" panose="04020904020102020604" pitchFamily="82" charset="0"/>
            </a:endParaRPr>
          </a:p>
        </p:txBody>
      </p:sp>
      <p:sp>
        <p:nvSpPr>
          <p:cNvPr id="3" name="ZoneTexte 2"/>
          <p:cNvSpPr txBox="1"/>
          <p:nvPr/>
        </p:nvSpPr>
        <p:spPr>
          <a:xfrm>
            <a:off x="1553029" y="1727200"/>
            <a:ext cx="9390742" cy="954107"/>
          </a:xfrm>
          <a:prstGeom prst="rect">
            <a:avLst/>
          </a:prstGeom>
          <a:noFill/>
        </p:spPr>
        <p:txBody>
          <a:bodyPr wrap="square" rtlCol="0">
            <a:spAutoFit/>
          </a:bodyPr>
          <a:lstStyle/>
          <a:p>
            <a:pPr algn="just"/>
            <a:r>
              <a:rPr lang="fr-FR" sz="2800" dirty="0" smtClean="0">
                <a:latin typeface="Arial Rounded MT Bold" panose="020F0704030504030204" pitchFamily="34" charset="0"/>
              </a:rPr>
              <a:t>1. Rappeler le problème du texte et la réponse qu’y apporte l’auteur</a:t>
            </a:r>
            <a:endParaRPr lang="fr-FR" sz="2800" dirty="0">
              <a:latin typeface="Arial Rounded MT Bold" panose="020F0704030504030204" pitchFamily="34" charset="0"/>
            </a:endParaRPr>
          </a:p>
        </p:txBody>
      </p:sp>
      <p:sp>
        <p:nvSpPr>
          <p:cNvPr id="4" name="ZoneTexte 3"/>
          <p:cNvSpPr txBox="1"/>
          <p:nvPr/>
        </p:nvSpPr>
        <p:spPr>
          <a:xfrm>
            <a:off x="1553029" y="3222172"/>
            <a:ext cx="9390742" cy="523220"/>
          </a:xfrm>
          <a:prstGeom prst="rect">
            <a:avLst/>
          </a:prstGeom>
          <a:noFill/>
        </p:spPr>
        <p:txBody>
          <a:bodyPr wrap="square" rtlCol="0">
            <a:spAutoFit/>
          </a:bodyPr>
          <a:lstStyle/>
          <a:p>
            <a:pPr algn="just"/>
            <a:r>
              <a:rPr lang="fr-FR" sz="2800" dirty="0" smtClean="0">
                <a:latin typeface="Arial Rounded MT Bold" panose="020F0704030504030204" pitchFamily="34" charset="0"/>
              </a:rPr>
              <a:t>2. Résumer rapidement la progression du texte </a:t>
            </a:r>
            <a:endParaRPr lang="fr-FR" sz="2800" dirty="0">
              <a:latin typeface="Arial Rounded MT Bold" panose="020F0704030504030204" pitchFamily="34" charset="0"/>
            </a:endParaRPr>
          </a:p>
        </p:txBody>
      </p:sp>
      <p:sp>
        <p:nvSpPr>
          <p:cNvPr id="5" name="ZoneTexte 4"/>
          <p:cNvSpPr txBox="1"/>
          <p:nvPr/>
        </p:nvSpPr>
        <p:spPr>
          <a:xfrm>
            <a:off x="1553029" y="4286257"/>
            <a:ext cx="9390742" cy="1815882"/>
          </a:xfrm>
          <a:prstGeom prst="rect">
            <a:avLst/>
          </a:prstGeom>
          <a:noFill/>
        </p:spPr>
        <p:txBody>
          <a:bodyPr wrap="square" rtlCol="0">
            <a:spAutoFit/>
          </a:bodyPr>
          <a:lstStyle/>
          <a:p>
            <a:pPr algn="just"/>
            <a:r>
              <a:rPr lang="fr-FR" sz="2800" dirty="0" smtClean="0">
                <a:latin typeface="Arial Rounded MT Bold" panose="020F0704030504030204" pitchFamily="34" charset="0"/>
              </a:rPr>
              <a:t>3. « L’ouverture » = mettre le problème du texte en lien avec un autre problème assez similaire </a:t>
            </a:r>
          </a:p>
          <a:p>
            <a:pPr algn="just"/>
            <a:r>
              <a:rPr lang="fr-FR" sz="2800" dirty="0" smtClean="0">
                <a:latin typeface="Arial Rounded MT Bold" panose="020F0704030504030204" pitchFamily="34" charset="0"/>
              </a:rPr>
              <a:t>Ou évoquer la réponse qu’un autre auteur a donné pour ce même problème</a:t>
            </a:r>
            <a:endParaRPr lang="fr-FR" sz="2800" dirty="0">
              <a:latin typeface="Arial Rounded MT Bold" panose="020F0704030504030204" pitchFamily="34" charset="0"/>
            </a:endParaRPr>
          </a:p>
        </p:txBody>
      </p:sp>
      <p:sp>
        <p:nvSpPr>
          <p:cNvPr id="6" name="Accolade ouvrante 5"/>
          <p:cNvSpPr/>
          <p:nvPr/>
        </p:nvSpPr>
        <p:spPr>
          <a:xfrm>
            <a:off x="1059544" y="4286257"/>
            <a:ext cx="493485" cy="1815882"/>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fr-FR"/>
          </a:p>
        </p:txBody>
      </p:sp>
      <p:sp>
        <p:nvSpPr>
          <p:cNvPr id="7" name="ZoneTexte 6"/>
          <p:cNvSpPr txBox="1"/>
          <p:nvPr/>
        </p:nvSpPr>
        <p:spPr>
          <a:xfrm rot="16200000">
            <a:off x="-1999565" y="4847342"/>
            <a:ext cx="4978401" cy="646331"/>
          </a:xfrm>
          <a:prstGeom prst="rect">
            <a:avLst/>
          </a:prstGeom>
          <a:noFill/>
        </p:spPr>
        <p:txBody>
          <a:bodyPr wrap="square" rtlCol="0">
            <a:spAutoFit/>
          </a:bodyPr>
          <a:lstStyle/>
          <a:p>
            <a:pPr algn="ctr"/>
            <a:r>
              <a:rPr lang="fr-FR" sz="3600" b="1" dirty="0" smtClean="0">
                <a:solidFill>
                  <a:srgbClr val="002060"/>
                </a:solidFill>
              </a:rPr>
              <a:t>FACULTATIF</a:t>
            </a:r>
            <a:endParaRPr lang="fr-FR" sz="3600" b="1" dirty="0">
              <a:solidFill>
                <a:srgbClr val="002060"/>
              </a:solidFill>
            </a:endParaRPr>
          </a:p>
        </p:txBody>
      </p:sp>
    </p:spTree>
    <p:extLst>
      <p:ext uri="{BB962C8B-B14F-4D97-AF65-F5344CB8AC3E}">
        <p14:creationId xmlns:p14="http://schemas.microsoft.com/office/powerpoint/2010/main" val="2169948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arn(inVertic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barn(inVertical)">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animBg="1"/>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446905"/>
            <a:ext cx="10515600" cy="1325563"/>
          </a:xfrm>
          <a:solidFill>
            <a:srgbClr val="FFCC99"/>
          </a:solidFill>
        </p:spPr>
        <p:txBody>
          <a:bodyPr/>
          <a:lstStyle/>
          <a:p>
            <a:pPr algn="ctr"/>
            <a:r>
              <a:rPr lang="fr-FR" dirty="0" smtClean="0">
                <a:effectLst>
                  <a:outerShdw blurRad="50800" dist="38100" dir="16200000" rotWithShape="0">
                    <a:prstClr val="black">
                      <a:alpha val="40000"/>
                    </a:prstClr>
                  </a:outerShdw>
                </a:effectLst>
                <a:latin typeface="Aharoni" panose="02010803020104030203" pitchFamily="2" charset="-79"/>
                <a:cs typeface="Aharoni" panose="02010803020104030203" pitchFamily="2" charset="-79"/>
              </a:rPr>
              <a:t>A. Ce qui vous est demandé</a:t>
            </a:r>
            <a:endParaRPr lang="fr-FR" dirty="0">
              <a:effectLst>
                <a:outerShdw blurRad="50800" dist="38100" dir="16200000" rotWithShape="0">
                  <a:prstClr val="black">
                    <a:alpha val="40000"/>
                  </a:prstClr>
                </a:outerShdw>
              </a:effectLst>
              <a:latin typeface="Aharoni" panose="02010803020104030203" pitchFamily="2" charset="-79"/>
              <a:cs typeface="Aharoni" panose="02010803020104030203" pitchFamily="2" charset="-79"/>
            </a:endParaRPr>
          </a:p>
        </p:txBody>
      </p:sp>
      <p:sp>
        <p:nvSpPr>
          <p:cNvPr id="4" name="ZoneTexte 3"/>
          <p:cNvSpPr txBox="1"/>
          <p:nvPr/>
        </p:nvSpPr>
        <p:spPr>
          <a:xfrm>
            <a:off x="1494971" y="3976914"/>
            <a:ext cx="9202057" cy="584775"/>
          </a:xfrm>
          <a:prstGeom prst="rect">
            <a:avLst/>
          </a:prstGeom>
          <a:noFill/>
        </p:spPr>
        <p:txBody>
          <a:bodyPr wrap="square" rtlCol="0">
            <a:spAutoFit/>
          </a:bodyPr>
          <a:lstStyle/>
          <a:p>
            <a:pPr algn="ctr"/>
            <a:r>
              <a:rPr lang="fr-FR" sz="3200" i="1" dirty="0" smtClean="0">
                <a:latin typeface="Eras Demi ITC" panose="020B0805030504020804" pitchFamily="34" charset="0"/>
              </a:rPr>
              <a:t>Analyse de la consigne officielle</a:t>
            </a:r>
            <a:endParaRPr lang="fr-FR" sz="3200" i="1" dirty="0">
              <a:latin typeface="Eras Demi ITC" panose="020B0805030504020804" pitchFamily="34" charset="0"/>
            </a:endParaRPr>
          </a:p>
        </p:txBody>
      </p:sp>
    </p:spTree>
    <p:extLst>
      <p:ext uri="{BB962C8B-B14F-4D97-AF65-F5344CB8AC3E}">
        <p14:creationId xmlns:p14="http://schemas.microsoft.com/office/powerpoint/2010/main" val="2064434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70858" y="2104570"/>
            <a:ext cx="10450286" cy="1384995"/>
          </a:xfrm>
          <a:prstGeom prst="rect">
            <a:avLst/>
          </a:prstGeom>
        </p:spPr>
        <p:txBody>
          <a:bodyPr wrap="square">
            <a:spAutoFit/>
          </a:bodyPr>
          <a:lstStyle/>
          <a:p>
            <a:pPr lvl="0" algn="just" fontAlgn="base">
              <a:spcBef>
                <a:spcPct val="0"/>
              </a:spcBef>
              <a:spcAft>
                <a:spcPct val="0"/>
              </a:spcAft>
            </a:pPr>
            <a:r>
              <a:rPr kumimoji="0" lang="fr-FR" sz="2800" b="0" i="1"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Expliquez le texte suivant. La connaissance de la doctrine de l’auteur n’est pas requise. Il faut et il suffit que l’explication rende compte, par la compréhension précise du texte, du problème dont il est question. »</a:t>
            </a:r>
            <a:endParaRPr kumimoji="0" lang="fr-FR"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7" name="Ellipse 6"/>
          <p:cNvSpPr/>
          <p:nvPr/>
        </p:nvSpPr>
        <p:spPr>
          <a:xfrm>
            <a:off x="6328228" y="2902856"/>
            <a:ext cx="1524000" cy="769257"/>
          </a:xfrm>
          <a:prstGeom prst="ellipse">
            <a:avLst/>
          </a:prstGeom>
          <a:solidFill>
            <a:srgbClr val="FF0000">
              <a:alpha val="12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1320800" y="2902856"/>
            <a:ext cx="4586513" cy="769257"/>
          </a:xfrm>
          <a:prstGeom prst="ellipse">
            <a:avLst/>
          </a:prstGeom>
          <a:solidFill>
            <a:srgbClr val="FF0000">
              <a:alpha val="12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p:cNvSpPr txBox="1"/>
          <p:nvPr/>
        </p:nvSpPr>
        <p:spPr>
          <a:xfrm>
            <a:off x="3323772" y="5560812"/>
            <a:ext cx="10174513" cy="769441"/>
          </a:xfrm>
          <a:prstGeom prst="rect">
            <a:avLst/>
          </a:prstGeom>
          <a:noFill/>
        </p:spPr>
        <p:txBody>
          <a:bodyPr wrap="square" rtlCol="0">
            <a:spAutoFit/>
          </a:bodyPr>
          <a:lstStyle/>
          <a:p>
            <a:r>
              <a:rPr lang="fr-FR" sz="4400" b="1" dirty="0">
                <a:solidFill>
                  <a:srgbClr val="FF0000"/>
                </a:solidFill>
              </a:rPr>
              <a:t>c</a:t>
            </a:r>
            <a:r>
              <a:rPr lang="fr-FR" sz="4400" b="1" dirty="0" smtClean="0">
                <a:solidFill>
                  <a:srgbClr val="FF0000"/>
                </a:solidFill>
              </a:rPr>
              <a:t>ommentaire composé en français</a:t>
            </a:r>
            <a:endParaRPr lang="fr-FR" sz="4800" b="1" dirty="0">
              <a:solidFill>
                <a:srgbClr val="FF0000"/>
              </a:solidFill>
            </a:endParaRPr>
          </a:p>
        </p:txBody>
      </p:sp>
      <p:sp>
        <p:nvSpPr>
          <p:cNvPr id="3" name="Rectangle 2"/>
          <p:cNvSpPr/>
          <p:nvPr/>
        </p:nvSpPr>
        <p:spPr>
          <a:xfrm>
            <a:off x="870858" y="4140468"/>
            <a:ext cx="8384090" cy="769441"/>
          </a:xfrm>
          <a:prstGeom prst="rect">
            <a:avLst/>
          </a:prstGeom>
        </p:spPr>
        <p:txBody>
          <a:bodyPr wrap="none">
            <a:spAutoFit/>
          </a:bodyPr>
          <a:lstStyle/>
          <a:p>
            <a:r>
              <a:rPr lang="fr-FR" sz="4400" b="1" dirty="0" smtClean="0">
                <a:solidFill>
                  <a:srgbClr val="FF0000"/>
                </a:solidFill>
                <a:latin typeface="Calibri" panose="020F0502020204030204" pitchFamily="34" charset="0"/>
              </a:rPr>
              <a:t> </a:t>
            </a:r>
            <a:r>
              <a:rPr lang="fr-FR" sz="4400" b="1" dirty="0">
                <a:solidFill>
                  <a:srgbClr val="FF0000"/>
                </a:solidFill>
                <a:latin typeface="Calibri" panose="020F0502020204030204" pitchFamily="34" charset="0"/>
              </a:rPr>
              <a:t>explication de texte philosophique</a:t>
            </a:r>
            <a:endParaRPr lang="fr-FR" sz="4800" b="1" dirty="0">
              <a:solidFill>
                <a:srgbClr val="FF0000"/>
              </a:solidFill>
            </a:endParaRPr>
          </a:p>
        </p:txBody>
      </p:sp>
      <p:sp>
        <p:nvSpPr>
          <p:cNvPr id="4" name="Différent de 3"/>
          <p:cNvSpPr/>
          <p:nvPr/>
        </p:nvSpPr>
        <p:spPr>
          <a:xfrm>
            <a:off x="6328228" y="4909909"/>
            <a:ext cx="972458" cy="650903"/>
          </a:xfrm>
          <a:prstGeom prst="mathNotEqual">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Tree>
    <p:extLst>
      <p:ext uri="{BB962C8B-B14F-4D97-AF65-F5344CB8AC3E}">
        <p14:creationId xmlns:p14="http://schemas.microsoft.com/office/powerpoint/2010/main" val="2228674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2" grpId="0"/>
      <p:bldP spid="3" grpId="0"/>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838200" y="2587171"/>
            <a:ext cx="10515600" cy="1683658"/>
          </a:xfrm>
          <a:prstGeom prst="rect">
            <a:avLst/>
          </a:prstGeom>
          <a:solidFill>
            <a:srgbClr val="FFCC99"/>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dirty="0" smtClean="0">
              <a:effectLst>
                <a:outerShdw blurRad="50800" dist="38100" dir="16200000" rotWithShape="0">
                  <a:prstClr val="black">
                    <a:alpha val="40000"/>
                  </a:prstClr>
                </a:outerShdw>
              </a:effectLst>
              <a:latin typeface="Aharoni" panose="02010803020104030203" pitchFamily="2" charset="-79"/>
              <a:cs typeface="Aharoni" panose="02010803020104030203" pitchFamily="2" charset="-79"/>
            </a:endParaRPr>
          </a:p>
          <a:p>
            <a:pPr algn="ctr"/>
            <a:r>
              <a:rPr lang="fr-FR" dirty="0">
                <a:effectLst>
                  <a:outerShdw blurRad="50800" dist="38100" dir="16200000" rotWithShape="0">
                    <a:prstClr val="black">
                      <a:alpha val="40000"/>
                    </a:prstClr>
                  </a:outerShdw>
                </a:effectLst>
                <a:latin typeface="Aharoni" panose="02010803020104030203" pitchFamily="2" charset="-79"/>
                <a:cs typeface="Aharoni" panose="02010803020104030203" pitchFamily="2" charset="-79"/>
              </a:rPr>
              <a:t>B</a:t>
            </a:r>
            <a:r>
              <a:rPr lang="fr-FR" dirty="0" smtClean="0">
                <a:effectLst>
                  <a:outerShdw blurRad="50800" dist="38100" dir="16200000" rotWithShape="0">
                    <a:prstClr val="black">
                      <a:alpha val="40000"/>
                    </a:prstClr>
                  </a:outerShdw>
                </a:effectLst>
                <a:latin typeface="Aharoni" panose="02010803020104030203" pitchFamily="2" charset="-79"/>
                <a:cs typeface="Aharoni" panose="02010803020104030203" pitchFamily="2" charset="-79"/>
              </a:rPr>
              <a:t>. Le travail au brouillon</a:t>
            </a:r>
            <a:endParaRPr lang="fr-FR" dirty="0">
              <a:effectLst>
                <a:outerShdw blurRad="50800" dist="38100" dir="16200000" rotWithShape="0">
                  <a:prstClr val="black">
                    <a:alpha val="40000"/>
                  </a:prst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508686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rotWithShape="1">
          <a:blip r:embed="rId2" cstate="print">
            <a:extLst>
              <a:ext uri="{28A0092B-C50C-407E-A947-70E740481C1C}">
                <a14:useLocalDpi xmlns:a14="http://schemas.microsoft.com/office/drawing/2010/main" val="0"/>
              </a:ext>
            </a:extLst>
          </a:blip>
          <a:srcRect b="9322"/>
          <a:stretch/>
        </p:blipFill>
        <p:spPr>
          <a:xfrm>
            <a:off x="7046685" y="2703245"/>
            <a:ext cx="3962400" cy="2645011"/>
          </a:xfrm>
          <a:prstGeom prst="rect">
            <a:avLst/>
          </a:prstGeom>
          <a:ln>
            <a:noFill/>
          </a:ln>
          <a:effectLst>
            <a:softEdge rad="112500"/>
          </a:effectLst>
        </p:spPr>
      </p:pic>
      <p:sp>
        <p:nvSpPr>
          <p:cNvPr id="5" name="ZoneTexte 4"/>
          <p:cNvSpPr txBox="1"/>
          <p:nvPr/>
        </p:nvSpPr>
        <p:spPr>
          <a:xfrm>
            <a:off x="209612" y="855170"/>
            <a:ext cx="11437257" cy="1446550"/>
          </a:xfrm>
          <a:prstGeom prst="rect">
            <a:avLst/>
          </a:prstGeom>
          <a:noFill/>
        </p:spPr>
        <p:txBody>
          <a:bodyPr wrap="square" rtlCol="0">
            <a:spAutoFit/>
          </a:bodyPr>
          <a:lstStyle/>
          <a:p>
            <a:pPr algn="ctr"/>
            <a:r>
              <a:rPr lang="fr-FR" sz="4400" b="1" dirty="0" smtClean="0">
                <a:latin typeface="Berlin Sans FB Demi" panose="020E0802020502020306" pitchFamily="34" charset="0"/>
              </a:rPr>
              <a:t>1/ Le </a:t>
            </a:r>
            <a:r>
              <a:rPr lang="fr-FR" sz="4400" b="1" dirty="0">
                <a:latin typeface="Berlin Sans FB Demi" panose="020E0802020502020306" pitchFamily="34" charset="0"/>
              </a:rPr>
              <a:t>travail </a:t>
            </a:r>
            <a:r>
              <a:rPr lang="fr-FR" sz="4400" b="1" dirty="0" smtClean="0">
                <a:latin typeface="Berlin Sans FB Demi" panose="020E0802020502020306" pitchFamily="34" charset="0"/>
              </a:rPr>
              <a:t>à effectuer au </a:t>
            </a:r>
            <a:r>
              <a:rPr lang="fr-FR" sz="4400" b="1" dirty="0">
                <a:latin typeface="Berlin Sans FB Demi" panose="020E0802020502020306" pitchFamily="34" charset="0"/>
              </a:rPr>
              <a:t>brouillon est d’abord un </a:t>
            </a:r>
            <a:r>
              <a:rPr lang="fr-FR" sz="4400" b="1" dirty="0">
                <a:solidFill>
                  <a:srgbClr val="FF0000"/>
                </a:solidFill>
                <a:latin typeface="Berlin Sans FB Demi" panose="020E0802020502020306" pitchFamily="34" charset="0"/>
              </a:rPr>
              <a:t>travail de repérage</a:t>
            </a:r>
            <a:r>
              <a:rPr lang="fr-FR" sz="4400" b="1" dirty="0">
                <a:latin typeface="Berlin Sans FB Demi" panose="020E0802020502020306" pitchFamily="34" charset="0"/>
              </a:rPr>
              <a:t>.</a:t>
            </a:r>
          </a:p>
        </p:txBody>
      </p:sp>
      <p:sp>
        <p:nvSpPr>
          <p:cNvPr id="6" name="Rectangle 5"/>
          <p:cNvSpPr/>
          <p:nvPr/>
        </p:nvSpPr>
        <p:spPr>
          <a:xfrm>
            <a:off x="871261" y="2703245"/>
            <a:ext cx="5732739" cy="1200329"/>
          </a:xfrm>
          <a:prstGeom prst="rect">
            <a:avLst/>
          </a:prstGeom>
        </p:spPr>
        <p:txBody>
          <a:bodyPr wrap="square">
            <a:spAutoFit/>
          </a:bodyPr>
          <a:lstStyle/>
          <a:p>
            <a:r>
              <a:rPr lang="fr-FR" sz="3600" b="1" dirty="0" smtClean="0">
                <a:latin typeface="Berlin Sans FB Demi" panose="020E0802020502020306" pitchFamily="34" charset="0"/>
              </a:rPr>
              <a:t>Il convient de lire le texte </a:t>
            </a:r>
            <a:r>
              <a:rPr lang="fr-FR" sz="3600" b="1" dirty="0" smtClean="0">
                <a:solidFill>
                  <a:srgbClr val="FF0000"/>
                </a:solidFill>
                <a:latin typeface="Berlin Sans FB Demi" panose="020E0802020502020306" pitchFamily="34" charset="0"/>
              </a:rPr>
              <a:t>ATTENTIVEMENT</a:t>
            </a:r>
            <a:endParaRPr lang="fr-FR" sz="3600" dirty="0">
              <a:solidFill>
                <a:srgbClr val="FF0000"/>
              </a:solidFill>
            </a:endParaRPr>
          </a:p>
        </p:txBody>
      </p:sp>
      <p:sp>
        <p:nvSpPr>
          <p:cNvPr id="7" name="Rectangle 6"/>
          <p:cNvSpPr/>
          <p:nvPr/>
        </p:nvSpPr>
        <p:spPr>
          <a:xfrm>
            <a:off x="871261" y="4279320"/>
            <a:ext cx="4044697" cy="646331"/>
          </a:xfrm>
          <a:prstGeom prst="rect">
            <a:avLst/>
          </a:prstGeom>
        </p:spPr>
        <p:txBody>
          <a:bodyPr wrap="none">
            <a:spAutoFit/>
          </a:bodyPr>
          <a:lstStyle/>
          <a:p>
            <a:r>
              <a:rPr lang="fr-FR" sz="3600" b="1" dirty="0" smtClean="0">
                <a:latin typeface="Berlin Sans FB Demi" panose="020E0802020502020306" pitchFamily="34" charset="0"/>
              </a:rPr>
              <a:t>Et </a:t>
            </a:r>
            <a:r>
              <a:rPr lang="fr-FR" sz="3600" b="1" dirty="0" smtClean="0">
                <a:solidFill>
                  <a:srgbClr val="FF0000"/>
                </a:solidFill>
                <a:latin typeface="Berlin Sans FB Demi" panose="020E0802020502020306" pitchFamily="34" charset="0"/>
              </a:rPr>
              <a:t>PLUSIEURS FOIS</a:t>
            </a:r>
            <a:endParaRPr lang="fr-FR" sz="3600" dirty="0">
              <a:solidFill>
                <a:srgbClr val="FF0000"/>
              </a:solidFill>
            </a:endParaRPr>
          </a:p>
        </p:txBody>
      </p:sp>
    </p:spTree>
    <p:extLst>
      <p:ext uri="{BB962C8B-B14F-4D97-AF65-F5344CB8AC3E}">
        <p14:creationId xmlns:p14="http://schemas.microsoft.com/office/powerpoint/2010/main" val="1628286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3357" y="2177143"/>
            <a:ext cx="3465286" cy="2772228"/>
          </a:xfrm>
          <a:prstGeom prst="rect">
            <a:avLst/>
          </a:prstGeom>
        </p:spPr>
      </p:pic>
      <p:sp>
        <p:nvSpPr>
          <p:cNvPr id="6" name="Flèche droite 5"/>
          <p:cNvSpPr/>
          <p:nvPr/>
        </p:nvSpPr>
        <p:spPr>
          <a:xfrm rot="19680437">
            <a:off x="7240813" y="1821543"/>
            <a:ext cx="1117600" cy="711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6582173" y="581776"/>
            <a:ext cx="5384800" cy="1077218"/>
          </a:xfrm>
          <a:prstGeom prst="rect">
            <a:avLst/>
          </a:prstGeom>
          <a:noFill/>
        </p:spPr>
        <p:txBody>
          <a:bodyPr wrap="square" rtlCol="0">
            <a:spAutoFit/>
          </a:bodyPr>
          <a:lstStyle/>
          <a:p>
            <a:pPr algn="ctr"/>
            <a:r>
              <a:rPr lang="fr-FR" sz="3200" dirty="0" smtClean="0">
                <a:latin typeface="Aharoni" panose="02010803020104030203" pitchFamily="2" charset="-79"/>
                <a:cs typeface="Aharoni" panose="02010803020104030203" pitchFamily="2" charset="-79"/>
              </a:rPr>
              <a:t>CONNECTEURS LOGIQUES</a:t>
            </a:r>
          </a:p>
          <a:p>
            <a:pPr algn="ctr"/>
            <a:r>
              <a:rPr lang="fr-FR" sz="3200" dirty="0" smtClean="0">
                <a:latin typeface="Aharoni" panose="02010803020104030203" pitchFamily="2" charset="-79"/>
                <a:cs typeface="Aharoni" panose="02010803020104030203" pitchFamily="2" charset="-79"/>
              </a:rPr>
              <a:t>et PONCTUATION </a:t>
            </a:r>
            <a:endParaRPr lang="fr-FR" sz="3200" dirty="0">
              <a:latin typeface="Aharoni" panose="02010803020104030203" pitchFamily="2" charset="-79"/>
              <a:cs typeface="Aharoni" panose="02010803020104030203" pitchFamily="2" charset="-79"/>
            </a:endParaRPr>
          </a:p>
        </p:txBody>
      </p:sp>
      <p:sp>
        <p:nvSpPr>
          <p:cNvPr id="8" name="ZoneTexte 7"/>
          <p:cNvSpPr txBox="1"/>
          <p:nvPr/>
        </p:nvSpPr>
        <p:spPr>
          <a:xfrm>
            <a:off x="8773283" y="2053335"/>
            <a:ext cx="2612571" cy="830997"/>
          </a:xfrm>
          <a:prstGeom prst="rect">
            <a:avLst/>
          </a:prstGeom>
          <a:noFill/>
        </p:spPr>
        <p:txBody>
          <a:bodyPr wrap="square" rtlCol="0">
            <a:spAutoFit/>
          </a:bodyPr>
          <a:lstStyle/>
          <a:p>
            <a:pPr algn="ctr"/>
            <a:r>
              <a:rPr lang="fr-FR" sz="2400" b="1" dirty="0" smtClean="0">
                <a:solidFill>
                  <a:srgbClr val="00B050"/>
                </a:solidFill>
                <a:latin typeface="Arial Black" panose="020B0A04020102020204" pitchFamily="34" charset="0"/>
              </a:rPr>
              <a:t>Structure du texte</a:t>
            </a:r>
            <a:endParaRPr lang="fr-FR" sz="2400" b="1" dirty="0">
              <a:solidFill>
                <a:srgbClr val="00B050"/>
              </a:solidFill>
              <a:latin typeface="Arial Black" panose="020B0A04020102020204" pitchFamily="34" charset="0"/>
            </a:endParaRPr>
          </a:p>
        </p:txBody>
      </p:sp>
      <p:sp>
        <p:nvSpPr>
          <p:cNvPr id="9" name="Flèche droite 8"/>
          <p:cNvSpPr/>
          <p:nvPr/>
        </p:nvSpPr>
        <p:spPr>
          <a:xfrm rot="13574071">
            <a:off x="4014273" y="1711451"/>
            <a:ext cx="1117600" cy="711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722195" y="566057"/>
            <a:ext cx="3207545" cy="1077218"/>
          </a:xfrm>
          <a:prstGeom prst="rect">
            <a:avLst/>
          </a:prstGeom>
          <a:noFill/>
        </p:spPr>
        <p:txBody>
          <a:bodyPr wrap="square" rtlCol="0">
            <a:spAutoFit/>
          </a:bodyPr>
          <a:lstStyle/>
          <a:p>
            <a:pPr algn="ctr"/>
            <a:r>
              <a:rPr lang="fr-FR" sz="3200" dirty="0" smtClean="0">
                <a:latin typeface="Aharoni" panose="02010803020104030203" pitchFamily="2" charset="-79"/>
                <a:cs typeface="Aharoni" panose="02010803020104030203" pitchFamily="2" charset="-79"/>
              </a:rPr>
              <a:t>CONCEPTS ou NOTIONS </a:t>
            </a:r>
            <a:endParaRPr lang="fr-FR" sz="3200" dirty="0">
              <a:latin typeface="Aharoni" panose="02010803020104030203" pitchFamily="2" charset="-79"/>
              <a:cs typeface="Aharoni" panose="02010803020104030203" pitchFamily="2" charset="-79"/>
            </a:endParaRPr>
          </a:p>
        </p:txBody>
      </p:sp>
      <p:sp>
        <p:nvSpPr>
          <p:cNvPr id="11" name="ZoneTexte 10"/>
          <p:cNvSpPr txBox="1"/>
          <p:nvPr/>
        </p:nvSpPr>
        <p:spPr>
          <a:xfrm>
            <a:off x="1019682" y="1625440"/>
            <a:ext cx="2612571" cy="830997"/>
          </a:xfrm>
          <a:prstGeom prst="rect">
            <a:avLst/>
          </a:prstGeom>
          <a:noFill/>
        </p:spPr>
        <p:txBody>
          <a:bodyPr wrap="square" rtlCol="0">
            <a:spAutoFit/>
          </a:bodyPr>
          <a:lstStyle/>
          <a:p>
            <a:pPr algn="ctr"/>
            <a:r>
              <a:rPr lang="fr-FR" sz="2400" b="1" dirty="0" smtClean="0">
                <a:solidFill>
                  <a:srgbClr val="0070C0"/>
                </a:solidFill>
                <a:latin typeface="Arial Black" panose="020B0A04020102020204" pitchFamily="34" charset="0"/>
              </a:rPr>
              <a:t>L’objet du texte</a:t>
            </a:r>
            <a:endParaRPr lang="fr-FR" sz="2400" b="1" dirty="0">
              <a:solidFill>
                <a:srgbClr val="0070C0"/>
              </a:solidFill>
              <a:latin typeface="Arial Black" panose="020B0A04020102020204" pitchFamily="34" charset="0"/>
            </a:endParaRPr>
          </a:p>
        </p:txBody>
      </p:sp>
      <p:sp>
        <p:nvSpPr>
          <p:cNvPr id="12" name="Flèche droite 11"/>
          <p:cNvSpPr/>
          <p:nvPr/>
        </p:nvSpPr>
        <p:spPr>
          <a:xfrm rot="10800000">
            <a:off x="3370940" y="3160220"/>
            <a:ext cx="1117600" cy="711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55058" y="2977211"/>
            <a:ext cx="3207545" cy="584775"/>
          </a:xfrm>
          <a:prstGeom prst="rect">
            <a:avLst/>
          </a:prstGeom>
          <a:noFill/>
        </p:spPr>
        <p:txBody>
          <a:bodyPr wrap="square" rtlCol="0">
            <a:spAutoFit/>
          </a:bodyPr>
          <a:lstStyle/>
          <a:p>
            <a:pPr algn="ctr"/>
            <a:r>
              <a:rPr lang="fr-FR" sz="3200" dirty="0" smtClean="0">
                <a:latin typeface="Aharoni" panose="02010803020104030203" pitchFamily="2" charset="-79"/>
                <a:cs typeface="Aharoni" panose="02010803020104030203" pitchFamily="2" charset="-79"/>
              </a:rPr>
              <a:t>ARGUMENTS</a:t>
            </a:r>
            <a:endParaRPr lang="fr-FR" sz="3200" dirty="0">
              <a:latin typeface="Aharoni" panose="02010803020104030203" pitchFamily="2" charset="-79"/>
              <a:cs typeface="Aharoni" panose="02010803020104030203" pitchFamily="2" charset="-79"/>
            </a:endParaRPr>
          </a:p>
        </p:txBody>
      </p:sp>
      <p:sp>
        <p:nvSpPr>
          <p:cNvPr id="14" name="ZoneTexte 13"/>
          <p:cNvSpPr txBox="1"/>
          <p:nvPr/>
        </p:nvSpPr>
        <p:spPr>
          <a:xfrm>
            <a:off x="452544" y="3483162"/>
            <a:ext cx="2910059" cy="830997"/>
          </a:xfrm>
          <a:prstGeom prst="rect">
            <a:avLst/>
          </a:prstGeom>
          <a:noFill/>
        </p:spPr>
        <p:txBody>
          <a:bodyPr wrap="square" rtlCol="0">
            <a:spAutoFit/>
          </a:bodyPr>
          <a:lstStyle/>
          <a:p>
            <a:pPr algn="ctr"/>
            <a:r>
              <a:rPr lang="fr-FR" sz="2400" b="1" dirty="0" smtClean="0">
                <a:solidFill>
                  <a:srgbClr val="FFC000"/>
                </a:solidFill>
                <a:latin typeface="Arial Black" panose="020B0A04020102020204" pitchFamily="34" charset="0"/>
              </a:rPr>
              <a:t>La progression logique du texte</a:t>
            </a:r>
            <a:endParaRPr lang="fr-FR" sz="2400" b="1" dirty="0">
              <a:solidFill>
                <a:srgbClr val="FFC000"/>
              </a:solidFill>
              <a:latin typeface="Arial Black" panose="020B0A04020102020204" pitchFamily="34" charset="0"/>
            </a:endParaRPr>
          </a:p>
        </p:txBody>
      </p:sp>
      <p:sp>
        <p:nvSpPr>
          <p:cNvPr id="15" name="Flèche droite 14"/>
          <p:cNvSpPr/>
          <p:nvPr/>
        </p:nvSpPr>
        <p:spPr>
          <a:xfrm rot="818231">
            <a:off x="7746482" y="3289513"/>
            <a:ext cx="1117600" cy="711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8731719" y="3465020"/>
            <a:ext cx="3207545" cy="1446550"/>
          </a:xfrm>
          <a:prstGeom prst="rect">
            <a:avLst/>
          </a:prstGeom>
          <a:noFill/>
        </p:spPr>
        <p:txBody>
          <a:bodyPr wrap="square" rtlCol="0">
            <a:spAutoFit/>
          </a:bodyPr>
          <a:lstStyle/>
          <a:p>
            <a:pPr algn="ctr"/>
            <a:r>
              <a:rPr lang="fr-FR" sz="3200" dirty="0" smtClean="0">
                <a:latin typeface="Aharoni" panose="02010803020104030203" pitchFamily="2" charset="-79"/>
                <a:cs typeface="Aharoni" panose="02010803020104030203" pitchFamily="2" charset="-79"/>
              </a:rPr>
              <a:t>EXEMPLES</a:t>
            </a:r>
          </a:p>
          <a:p>
            <a:pPr algn="ctr"/>
            <a:r>
              <a:rPr lang="fr-FR" sz="2800" dirty="0" smtClean="0">
                <a:latin typeface="Aharoni" panose="02010803020104030203" pitchFamily="2" charset="-79"/>
                <a:cs typeface="Aharoni" panose="02010803020104030203" pitchFamily="2" charset="-79"/>
              </a:rPr>
              <a:t>(comparaisons, métaphores…)</a:t>
            </a:r>
            <a:endParaRPr lang="fr-FR" sz="2800" dirty="0">
              <a:latin typeface="Aharoni" panose="02010803020104030203" pitchFamily="2" charset="-79"/>
              <a:cs typeface="Aharoni" panose="02010803020104030203" pitchFamily="2" charset="-79"/>
            </a:endParaRPr>
          </a:p>
        </p:txBody>
      </p:sp>
      <p:sp>
        <p:nvSpPr>
          <p:cNvPr id="17" name="ZoneTexte 16"/>
          <p:cNvSpPr txBox="1"/>
          <p:nvPr/>
        </p:nvSpPr>
        <p:spPr>
          <a:xfrm>
            <a:off x="8958593" y="4963363"/>
            <a:ext cx="2726085" cy="830997"/>
          </a:xfrm>
          <a:prstGeom prst="rect">
            <a:avLst/>
          </a:prstGeom>
          <a:noFill/>
        </p:spPr>
        <p:txBody>
          <a:bodyPr wrap="square" rtlCol="0">
            <a:spAutoFit/>
          </a:bodyPr>
          <a:lstStyle/>
          <a:p>
            <a:pPr algn="ctr"/>
            <a:r>
              <a:rPr lang="fr-FR" sz="2400" b="1" dirty="0" smtClean="0">
                <a:solidFill>
                  <a:srgbClr val="C00000"/>
                </a:solidFill>
                <a:latin typeface="Arial Black" panose="020B0A04020102020204" pitchFamily="34" charset="0"/>
              </a:rPr>
              <a:t>Le style du texte</a:t>
            </a:r>
            <a:endParaRPr lang="fr-FR" sz="2400" b="1" dirty="0">
              <a:solidFill>
                <a:srgbClr val="C00000"/>
              </a:solidFill>
              <a:latin typeface="Arial Black" panose="020B0A04020102020204" pitchFamily="34" charset="0"/>
            </a:endParaRPr>
          </a:p>
        </p:txBody>
      </p:sp>
      <p:sp>
        <p:nvSpPr>
          <p:cNvPr id="18" name="Flèche droite 17"/>
          <p:cNvSpPr/>
          <p:nvPr/>
        </p:nvSpPr>
        <p:spPr>
          <a:xfrm rot="8494198">
            <a:off x="3929740" y="4899922"/>
            <a:ext cx="1117600" cy="711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622222" y="5149995"/>
            <a:ext cx="3207545" cy="1077218"/>
          </a:xfrm>
          <a:prstGeom prst="rect">
            <a:avLst/>
          </a:prstGeom>
          <a:noFill/>
        </p:spPr>
        <p:txBody>
          <a:bodyPr wrap="square" rtlCol="0">
            <a:spAutoFit/>
          </a:bodyPr>
          <a:lstStyle/>
          <a:p>
            <a:pPr algn="ctr"/>
            <a:r>
              <a:rPr lang="fr-FR" sz="3200" dirty="0" smtClean="0">
                <a:solidFill>
                  <a:srgbClr val="FF0000"/>
                </a:solidFill>
                <a:latin typeface="Aharoni" panose="02010803020104030203" pitchFamily="2" charset="-79"/>
                <a:cs typeface="Aharoni" panose="02010803020104030203" pitchFamily="2" charset="-79"/>
              </a:rPr>
              <a:t>PASSAGES DIFFICILES</a:t>
            </a:r>
            <a:endParaRPr lang="fr-FR" sz="3200" dirty="0">
              <a:solidFill>
                <a:srgbClr val="FF0000"/>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447328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500"/>
                                        <p:tgtEl>
                                          <p:spTgt spid="17"/>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animBg="1"/>
      <p:bldP spid="10" grpId="0"/>
      <p:bldP spid="11" grpId="0"/>
      <p:bldP spid="12" grpId="0" animBg="1"/>
      <p:bldP spid="13" grpId="0"/>
      <p:bldP spid="14" grpId="0"/>
      <p:bldP spid="15" grpId="0" animBg="1"/>
      <p:bldP spid="17" grpId="0"/>
      <p:bldP spid="18" grpId="0" animBg="1"/>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80584" y="260084"/>
            <a:ext cx="11437257" cy="1446550"/>
          </a:xfrm>
          <a:prstGeom prst="rect">
            <a:avLst/>
          </a:prstGeom>
          <a:noFill/>
        </p:spPr>
        <p:txBody>
          <a:bodyPr wrap="square" rtlCol="0">
            <a:spAutoFit/>
          </a:bodyPr>
          <a:lstStyle/>
          <a:p>
            <a:pPr algn="ctr"/>
            <a:r>
              <a:rPr lang="fr-FR" sz="4400" b="1" dirty="0" smtClean="0">
                <a:latin typeface="Berlin Sans FB Demi" panose="020E0802020502020306" pitchFamily="34" charset="0"/>
              </a:rPr>
              <a:t>2/ Après ce travail de repérage, </a:t>
            </a:r>
            <a:r>
              <a:rPr lang="fr-FR" sz="4400" b="1" dirty="0" smtClean="0">
                <a:solidFill>
                  <a:srgbClr val="FF0000"/>
                </a:solidFill>
                <a:latin typeface="Berlin Sans FB Demi" panose="020E0802020502020306" pitchFamily="34" charset="0"/>
              </a:rPr>
              <a:t>faire le plan détaillé du texte</a:t>
            </a:r>
            <a:endParaRPr lang="fr-FR" sz="4400" b="1" dirty="0">
              <a:solidFill>
                <a:srgbClr val="FF0000"/>
              </a:solidFill>
              <a:latin typeface="Berlin Sans FB Demi" panose="020E0802020502020306" pitchFamily="34" charset="0"/>
            </a:endParaRPr>
          </a:p>
        </p:txBody>
      </p:sp>
      <p:sp>
        <p:nvSpPr>
          <p:cNvPr id="3" name="ZoneTexte 2"/>
          <p:cNvSpPr txBox="1"/>
          <p:nvPr/>
        </p:nvSpPr>
        <p:spPr>
          <a:xfrm>
            <a:off x="1291767" y="5889061"/>
            <a:ext cx="9898743" cy="584775"/>
          </a:xfrm>
          <a:prstGeom prst="rect">
            <a:avLst/>
          </a:prstGeom>
          <a:noFill/>
        </p:spPr>
        <p:txBody>
          <a:bodyPr wrap="square" rtlCol="0">
            <a:spAutoFit/>
          </a:bodyPr>
          <a:lstStyle/>
          <a:p>
            <a:r>
              <a:rPr lang="fr-FR" sz="3200" dirty="0" smtClean="0">
                <a:latin typeface="Aharoni" panose="02010803020104030203" pitchFamily="2" charset="-79"/>
                <a:cs typeface="Aharoni" panose="02010803020104030203" pitchFamily="2" charset="-79"/>
              </a:rPr>
              <a:t>→ Synthétiser les idées et les arguments du texte </a:t>
            </a:r>
            <a:endParaRPr lang="fr-FR" sz="3200" dirty="0">
              <a:latin typeface="Aharoni" panose="02010803020104030203" pitchFamily="2" charset="-79"/>
              <a:cs typeface="Aharoni" panose="02010803020104030203" pitchFamily="2" charset="-79"/>
            </a:endParaRPr>
          </a:p>
        </p:txBody>
      </p:sp>
      <p:sp>
        <p:nvSpPr>
          <p:cNvPr id="4" name="ZoneTexte 3"/>
          <p:cNvSpPr txBox="1"/>
          <p:nvPr/>
        </p:nvSpPr>
        <p:spPr>
          <a:xfrm>
            <a:off x="1291767" y="4650236"/>
            <a:ext cx="9898743" cy="1077218"/>
          </a:xfrm>
          <a:prstGeom prst="rect">
            <a:avLst/>
          </a:prstGeom>
          <a:noFill/>
        </p:spPr>
        <p:txBody>
          <a:bodyPr wrap="square" rtlCol="0">
            <a:spAutoFit/>
          </a:bodyPr>
          <a:lstStyle/>
          <a:p>
            <a:pPr algn="just"/>
            <a:r>
              <a:rPr lang="fr-FR" sz="3200" dirty="0" smtClean="0">
                <a:latin typeface="Aharoni" panose="02010803020104030203" pitchFamily="2" charset="-79"/>
                <a:cs typeface="Aharoni" panose="02010803020104030203" pitchFamily="2" charset="-79"/>
              </a:rPr>
              <a:t>→ Donner la fonction logique de chaque phrase ou de chaque argument</a:t>
            </a:r>
            <a:endParaRPr lang="fr-FR" sz="3200" dirty="0">
              <a:latin typeface="Aharoni" panose="02010803020104030203" pitchFamily="2" charset="-79"/>
              <a:cs typeface="Aharoni" panose="02010803020104030203" pitchFamily="2" charset="-79"/>
            </a:endParaRPr>
          </a:p>
        </p:txBody>
      </p:sp>
      <p:sp>
        <p:nvSpPr>
          <p:cNvPr id="5" name="ZoneTexte 4"/>
          <p:cNvSpPr txBox="1"/>
          <p:nvPr/>
        </p:nvSpPr>
        <p:spPr>
          <a:xfrm>
            <a:off x="921656" y="3063861"/>
            <a:ext cx="10638967" cy="646331"/>
          </a:xfrm>
          <a:prstGeom prst="rect">
            <a:avLst/>
          </a:prstGeom>
          <a:noFill/>
        </p:spPr>
        <p:txBody>
          <a:bodyPr wrap="square" rtlCol="0">
            <a:spAutoFit/>
          </a:bodyPr>
          <a:lstStyle/>
          <a:p>
            <a:r>
              <a:rPr lang="fr-FR" sz="3600" b="1" dirty="0" smtClean="0">
                <a:ln w="9525">
                  <a:solidFill>
                    <a:schemeClr val="bg1"/>
                  </a:solidFill>
                  <a:prstDash val="solid"/>
                </a:ln>
                <a:effectLst>
                  <a:outerShdw blurRad="12700" dist="38100" dir="2700000" algn="tl" rotWithShape="0">
                    <a:schemeClr val="bg1">
                      <a:lumMod val="50000"/>
                    </a:schemeClr>
                  </a:outerShdw>
                </a:effectLst>
                <a:latin typeface="Aharoni" panose="02010803020104030203" pitchFamily="2" charset="-79"/>
                <a:cs typeface="Aharoni" panose="02010803020104030203" pitchFamily="2" charset="-79"/>
              </a:rPr>
              <a:t> Trouver les parties et les sous-parties du texte</a:t>
            </a:r>
            <a:endParaRPr lang="fr-FR" sz="3600" b="1" dirty="0">
              <a:ln w="9525">
                <a:solidFill>
                  <a:schemeClr val="bg1"/>
                </a:solidFill>
                <a:prstDash val="solid"/>
              </a:ln>
              <a:effectLst>
                <a:outerShdw blurRad="12700" dist="38100" dir="2700000" algn="tl" rotWithShape="0">
                  <a:schemeClr val="bg1">
                    <a:lumMod val="50000"/>
                  </a:schemeClr>
                </a:outerShdw>
              </a:effectLst>
              <a:latin typeface="Aharoni" panose="02010803020104030203" pitchFamily="2" charset="-79"/>
              <a:cs typeface="Aharoni" panose="02010803020104030203" pitchFamily="2" charset="-79"/>
            </a:endParaRPr>
          </a:p>
        </p:txBody>
      </p:sp>
      <p:sp>
        <p:nvSpPr>
          <p:cNvPr id="6" name="ZoneTexte 5"/>
          <p:cNvSpPr txBox="1"/>
          <p:nvPr/>
        </p:nvSpPr>
        <p:spPr>
          <a:xfrm>
            <a:off x="551544" y="2062082"/>
            <a:ext cx="8098972" cy="646331"/>
          </a:xfrm>
          <a:prstGeom prst="rect">
            <a:avLst/>
          </a:prstGeom>
          <a:noFill/>
        </p:spPr>
        <p:txBody>
          <a:bodyPr wrap="square" rtlCol="0">
            <a:spAutoFit/>
          </a:bodyPr>
          <a:lstStyle/>
          <a:p>
            <a:r>
              <a:rPr lang="fr-FR" sz="3600" u="sng" dirty="0" smtClean="0">
                <a:effectLst>
                  <a:outerShdw blurRad="50800" dist="38100" dir="2700000" algn="tl" rotWithShape="0">
                    <a:prstClr val="black">
                      <a:alpha val="40000"/>
                    </a:prstClr>
                  </a:outerShdw>
                </a:effectLst>
                <a:latin typeface="Rockwell Extra Bold" panose="02060903040505020403" pitchFamily="18" charset="0"/>
              </a:rPr>
              <a:t>OBJECTIF</a:t>
            </a:r>
            <a:r>
              <a:rPr lang="fr-FR" sz="3600" dirty="0" smtClean="0">
                <a:effectLst>
                  <a:outerShdw blurRad="50800" dist="38100" dir="2700000" algn="tl" rotWithShape="0">
                    <a:prstClr val="black">
                      <a:alpha val="40000"/>
                    </a:prstClr>
                  </a:outerShdw>
                </a:effectLst>
                <a:latin typeface="Rockwell Extra Bold" panose="02060903040505020403" pitchFamily="18" charset="0"/>
              </a:rPr>
              <a:t> :</a:t>
            </a:r>
            <a:endParaRPr lang="fr-FR" sz="3600" dirty="0">
              <a:effectLst>
                <a:outerShdw blurRad="50800" dist="38100" dir="2700000" algn="tl" rotWithShape="0">
                  <a:prstClr val="black">
                    <a:alpha val="40000"/>
                  </a:prstClr>
                </a:outerShdw>
              </a:effectLst>
              <a:latin typeface="Rockwell Extra Bold" panose="02060903040505020403" pitchFamily="18" charset="0"/>
            </a:endParaRPr>
          </a:p>
        </p:txBody>
      </p:sp>
      <p:sp>
        <p:nvSpPr>
          <p:cNvPr id="7" name="Flèche courbée vers la droite 6"/>
          <p:cNvSpPr/>
          <p:nvPr/>
        </p:nvSpPr>
        <p:spPr>
          <a:xfrm>
            <a:off x="181008" y="3354978"/>
            <a:ext cx="741072" cy="19843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ZoneTexte 7"/>
          <p:cNvSpPr txBox="1"/>
          <p:nvPr/>
        </p:nvSpPr>
        <p:spPr>
          <a:xfrm>
            <a:off x="166911" y="3885503"/>
            <a:ext cx="4434119" cy="461665"/>
          </a:xfrm>
          <a:prstGeom prst="rect">
            <a:avLst/>
          </a:prstGeom>
          <a:solidFill>
            <a:schemeClr val="bg1"/>
          </a:solidFill>
        </p:spPr>
        <p:txBody>
          <a:bodyPr wrap="square" rtlCol="0">
            <a:spAutoFit/>
          </a:bodyPr>
          <a:lstStyle/>
          <a:p>
            <a:r>
              <a:rPr lang="fr-FR" sz="2400" dirty="0" smtClean="0"/>
              <a:t>Pour faire ça, il faut d’abord…</a:t>
            </a:r>
            <a:endParaRPr lang="fr-FR" sz="2400" dirty="0"/>
          </a:p>
        </p:txBody>
      </p:sp>
    </p:spTree>
    <p:extLst>
      <p:ext uri="{BB962C8B-B14F-4D97-AF65-F5344CB8AC3E}">
        <p14:creationId xmlns:p14="http://schemas.microsoft.com/office/powerpoint/2010/main" val="2605889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80584" y="260084"/>
            <a:ext cx="11437257" cy="1446550"/>
          </a:xfrm>
          <a:prstGeom prst="rect">
            <a:avLst/>
          </a:prstGeom>
          <a:noFill/>
        </p:spPr>
        <p:txBody>
          <a:bodyPr wrap="square" rtlCol="0">
            <a:spAutoFit/>
          </a:bodyPr>
          <a:lstStyle/>
          <a:p>
            <a:pPr algn="ctr"/>
            <a:r>
              <a:rPr lang="fr-FR" sz="4400" b="1" dirty="0">
                <a:latin typeface="Berlin Sans FB Demi" panose="020E0802020502020306" pitchFamily="34" charset="0"/>
              </a:rPr>
              <a:t>3</a:t>
            </a:r>
            <a:r>
              <a:rPr lang="fr-FR" sz="4400" b="1" dirty="0" smtClean="0">
                <a:latin typeface="Berlin Sans FB Demi" panose="020E0802020502020306" pitchFamily="34" charset="0"/>
              </a:rPr>
              <a:t>/ C’est seulement après ça, que vous pourrez trouver… </a:t>
            </a:r>
            <a:endParaRPr lang="fr-FR" sz="4400" b="1" dirty="0">
              <a:solidFill>
                <a:srgbClr val="FF0000"/>
              </a:solidFill>
              <a:latin typeface="Berlin Sans FB Demi" panose="020E0802020502020306" pitchFamily="34" charset="0"/>
            </a:endParaRPr>
          </a:p>
        </p:txBody>
      </p:sp>
      <p:sp>
        <p:nvSpPr>
          <p:cNvPr id="3" name="ZoneTexte 2"/>
          <p:cNvSpPr txBox="1"/>
          <p:nvPr/>
        </p:nvSpPr>
        <p:spPr>
          <a:xfrm>
            <a:off x="180584" y="2067112"/>
            <a:ext cx="11437257" cy="769441"/>
          </a:xfrm>
          <a:prstGeom prst="rect">
            <a:avLst/>
          </a:prstGeom>
          <a:noFill/>
        </p:spPr>
        <p:txBody>
          <a:bodyPr wrap="square" rtlCol="0">
            <a:spAutoFit/>
          </a:bodyPr>
          <a:lstStyle/>
          <a:p>
            <a:pPr algn="ctr"/>
            <a:r>
              <a:rPr lang="fr-FR" sz="4400" b="1" dirty="0" smtClean="0">
                <a:solidFill>
                  <a:srgbClr val="FF0000"/>
                </a:solidFill>
                <a:latin typeface="Berlin Sans FB Demi" panose="020E0802020502020306" pitchFamily="34" charset="0"/>
              </a:rPr>
              <a:t>Le thème</a:t>
            </a:r>
            <a:endParaRPr lang="fr-FR" sz="4400" b="1" dirty="0">
              <a:solidFill>
                <a:srgbClr val="FF0000"/>
              </a:solidFill>
              <a:latin typeface="Berlin Sans FB Demi" panose="020E0802020502020306" pitchFamily="34" charset="0"/>
            </a:endParaRPr>
          </a:p>
        </p:txBody>
      </p:sp>
      <p:sp>
        <p:nvSpPr>
          <p:cNvPr id="4" name="ZoneTexte 3"/>
          <p:cNvSpPr txBox="1"/>
          <p:nvPr/>
        </p:nvSpPr>
        <p:spPr>
          <a:xfrm>
            <a:off x="180583" y="3197031"/>
            <a:ext cx="11437257" cy="769441"/>
          </a:xfrm>
          <a:prstGeom prst="rect">
            <a:avLst/>
          </a:prstGeom>
          <a:noFill/>
        </p:spPr>
        <p:txBody>
          <a:bodyPr wrap="square" rtlCol="0">
            <a:spAutoFit/>
          </a:bodyPr>
          <a:lstStyle/>
          <a:p>
            <a:pPr algn="ctr"/>
            <a:r>
              <a:rPr lang="fr-FR" sz="4400" b="1" dirty="0" smtClean="0">
                <a:solidFill>
                  <a:srgbClr val="FF0000"/>
                </a:solidFill>
                <a:latin typeface="Berlin Sans FB Demi" panose="020E0802020502020306" pitchFamily="34" charset="0"/>
              </a:rPr>
              <a:t>La thèse</a:t>
            </a:r>
            <a:endParaRPr lang="fr-FR" sz="4400" b="1" dirty="0">
              <a:solidFill>
                <a:srgbClr val="FF0000"/>
              </a:solidFill>
              <a:latin typeface="Berlin Sans FB Demi" panose="020E0802020502020306" pitchFamily="34" charset="0"/>
            </a:endParaRPr>
          </a:p>
        </p:txBody>
      </p:sp>
      <p:sp>
        <p:nvSpPr>
          <p:cNvPr id="5" name="ZoneTexte 4"/>
          <p:cNvSpPr txBox="1"/>
          <p:nvPr/>
        </p:nvSpPr>
        <p:spPr>
          <a:xfrm>
            <a:off x="289441" y="4326950"/>
            <a:ext cx="11437257" cy="769441"/>
          </a:xfrm>
          <a:prstGeom prst="rect">
            <a:avLst/>
          </a:prstGeom>
          <a:noFill/>
        </p:spPr>
        <p:txBody>
          <a:bodyPr wrap="square" rtlCol="0">
            <a:spAutoFit/>
          </a:bodyPr>
          <a:lstStyle/>
          <a:p>
            <a:pPr algn="ctr"/>
            <a:r>
              <a:rPr lang="fr-FR" sz="4400" b="1" dirty="0" smtClean="0">
                <a:solidFill>
                  <a:srgbClr val="FF0000"/>
                </a:solidFill>
                <a:latin typeface="Berlin Sans FB Demi" panose="020E0802020502020306" pitchFamily="34" charset="0"/>
              </a:rPr>
              <a:t>Le problème</a:t>
            </a:r>
            <a:endParaRPr lang="fr-FR" sz="4400" b="1" dirty="0">
              <a:solidFill>
                <a:srgbClr val="FF0000"/>
              </a:solidFill>
              <a:latin typeface="Berlin Sans FB Demi" panose="020E0802020502020306" pitchFamily="34" charset="0"/>
            </a:endParaRPr>
          </a:p>
        </p:txBody>
      </p:sp>
      <p:pic>
        <p:nvPicPr>
          <p:cNvPr id="6" name="Image 5"/>
          <p:cNvPicPr>
            <a:picLocks noChangeAspect="1"/>
          </p:cNvPicPr>
          <p:nvPr/>
        </p:nvPicPr>
        <p:blipFill>
          <a:blip r:embed="rId2"/>
          <a:stretch>
            <a:fillRect/>
          </a:stretch>
        </p:blipFill>
        <p:spPr>
          <a:xfrm>
            <a:off x="700051" y="1819499"/>
            <a:ext cx="2884978" cy="3524504"/>
          </a:xfrm>
          <a:prstGeom prst="rect">
            <a:avLst/>
          </a:prstGeom>
        </p:spPr>
      </p:pic>
    </p:spTree>
    <p:extLst>
      <p:ext uri="{BB962C8B-B14F-4D97-AF65-F5344CB8AC3E}">
        <p14:creationId xmlns:p14="http://schemas.microsoft.com/office/powerpoint/2010/main" val="3295408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108358" y="2802806"/>
            <a:ext cx="7112000" cy="1446550"/>
          </a:xfrm>
          <a:prstGeom prst="rect">
            <a:avLst/>
          </a:prstGeom>
          <a:noFill/>
        </p:spPr>
        <p:txBody>
          <a:bodyPr wrap="square" rtlCol="0">
            <a:spAutoFit/>
          </a:bodyPr>
          <a:lstStyle/>
          <a:p>
            <a:pPr algn="ctr"/>
            <a:r>
              <a:rPr lang="fr-FR" sz="4400" b="1" dirty="0" smtClean="0">
                <a:latin typeface="Berlin Sans FB Demi" panose="020E0802020502020306" pitchFamily="34" charset="0"/>
              </a:rPr>
              <a:t>4/ Toujours au brouillon, </a:t>
            </a:r>
            <a:r>
              <a:rPr lang="fr-FR" sz="4400" b="1" dirty="0" smtClean="0">
                <a:solidFill>
                  <a:srgbClr val="FF0000"/>
                </a:solidFill>
                <a:latin typeface="Berlin Sans FB Demi" panose="020E0802020502020306" pitchFamily="34" charset="0"/>
              </a:rPr>
              <a:t>rédiger l’introduction</a:t>
            </a:r>
            <a:r>
              <a:rPr lang="fr-FR" sz="4400" b="1" dirty="0" smtClean="0">
                <a:latin typeface="Berlin Sans FB Demi" panose="020E0802020502020306" pitchFamily="34" charset="0"/>
              </a:rPr>
              <a:t>… </a:t>
            </a:r>
            <a:endParaRPr lang="fr-FR" sz="4400" b="1" dirty="0">
              <a:solidFill>
                <a:srgbClr val="FF0000"/>
              </a:solidFill>
              <a:latin typeface="Berlin Sans FB Demi" panose="020E0802020502020306" pitchFamily="34" charset="0"/>
            </a:endParaRPr>
          </a:p>
        </p:txBody>
      </p:sp>
      <p:pic>
        <p:nvPicPr>
          <p:cNvPr id="3" name="Image 2"/>
          <p:cNvPicPr>
            <a:picLocks noChangeAspect="1"/>
          </p:cNvPicPr>
          <p:nvPr/>
        </p:nvPicPr>
        <p:blipFill>
          <a:blip r:embed="rId2"/>
          <a:stretch>
            <a:fillRect/>
          </a:stretch>
        </p:blipFill>
        <p:spPr>
          <a:xfrm>
            <a:off x="333014" y="1464162"/>
            <a:ext cx="3775344" cy="4123838"/>
          </a:xfrm>
          <a:prstGeom prst="rect">
            <a:avLst/>
          </a:prstGeom>
        </p:spPr>
      </p:pic>
    </p:spTree>
    <p:extLst>
      <p:ext uri="{BB962C8B-B14F-4D97-AF65-F5344CB8AC3E}">
        <p14:creationId xmlns:p14="http://schemas.microsoft.com/office/powerpoint/2010/main" val="1716868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TotalTime>
  <Words>385</Words>
  <Application>Microsoft Office PowerPoint</Application>
  <PresentationFormat>Grand écran</PresentationFormat>
  <Paragraphs>76</Paragraphs>
  <Slides>18</Slides>
  <Notes>0</Notes>
  <HiddenSlides>0</HiddenSlides>
  <MMClips>0</MMClips>
  <ScaleCrop>false</ScaleCrop>
  <HeadingPairs>
    <vt:vector size="6" baseType="variant">
      <vt:variant>
        <vt:lpstr>Polices utilisées</vt:lpstr>
      </vt:variant>
      <vt:variant>
        <vt:i4>12</vt:i4>
      </vt:variant>
      <vt:variant>
        <vt:lpstr>Thème</vt:lpstr>
      </vt:variant>
      <vt:variant>
        <vt:i4>1</vt:i4>
      </vt:variant>
      <vt:variant>
        <vt:lpstr>Titres des diapositives</vt:lpstr>
      </vt:variant>
      <vt:variant>
        <vt:i4>18</vt:i4>
      </vt:variant>
    </vt:vector>
  </HeadingPairs>
  <TitlesOfParts>
    <vt:vector size="31" baseType="lpstr">
      <vt:lpstr>Aharoni</vt:lpstr>
      <vt:lpstr>Arial</vt:lpstr>
      <vt:lpstr>Arial Black</vt:lpstr>
      <vt:lpstr>Arial Rounded MT Bold</vt:lpstr>
      <vt:lpstr>Berlin Sans FB Demi</vt:lpstr>
      <vt:lpstr>Calibri</vt:lpstr>
      <vt:lpstr>Calibri Light</vt:lpstr>
      <vt:lpstr>Eras Demi ITC</vt:lpstr>
      <vt:lpstr>Forte</vt:lpstr>
      <vt:lpstr>Rockwell Extra Bold</vt:lpstr>
      <vt:lpstr>Showcard Gothic</vt:lpstr>
      <vt:lpstr>Times New Roman</vt:lpstr>
      <vt:lpstr>Thème Office</vt:lpstr>
      <vt:lpstr>Méthodologie de l’explication de texte</vt:lpstr>
      <vt:lpstr>A. Ce qui vous est demandé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Méthodologie de l’explication de texte</dc:title>
  <dc:creator>Mickael Perre</dc:creator>
  <cp:lastModifiedBy>Mickael Perre</cp:lastModifiedBy>
  <cp:revision>30</cp:revision>
  <dcterms:created xsi:type="dcterms:W3CDTF">2015-09-02T15:06:29Z</dcterms:created>
  <dcterms:modified xsi:type="dcterms:W3CDTF">2015-09-13T19:31:29Z</dcterms:modified>
</cp:coreProperties>
</file>