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6" r:id="rId4"/>
    <p:sldId id="259" r:id="rId5"/>
    <p:sldId id="261" r:id="rId6"/>
    <p:sldId id="301" r:id="rId7"/>
    <p:sldId id="302" r:id="rId8"/>
    <p:sldId id="303" r:id="rId9"/>
    <p:sldId id="304" r:id="rId10"/>
    <p:sldId id="262" r:id="rId11"/>
    <p:sldId id="263" r:id="rId12"/>
    <p:sldId id="264" r:id="rId13"/>
    <p:sldId id="267" r:id="rId14"/>
    <p:sldId id="265" r:id="rId15"/>
    <p:sldId id="266" r:id="rId16"/>
    <p:sldId id="268" r:id="rId17"/>
    <p:sldId id="300" r:id="rId18"/>
    <p:sldId id="271" r:id="rId19"/>
    <p:sldId id="269" r:id="rId20"/>
    <p:sldId id="273" r:id="rId21"/>
    <p:sldId id="272" r:id="rId22"/>
    <p:sldId id="274" r:id="rId23"/>
    <p:sldId id="275" r:id="rId24"/>
    <p:sldId id="276" r:id="rId25"/>
    <p:sldId id="277" r:id="rId26"/>
    <p:sldId id="292" r:id="rId27"/>
    <p:sldId id="281" r:id="rId28"/>
    <p:sldId id="283" r:id="rId29"/>
    <p:sldId id="280" r:id="rId30"/>
    <p:sldId id="285" r:id="rId31"/>
    <p:sldId id="286" r:id="rId32"/>
    <p:sldId id="298" r:id="rId33"/>
    <p:sldId id="287" r:id="rId34"/>
    <p:sldId id="288" r:id="rId35"/>
    <p:sldId id="295" r:id="rId36"/>
    <p:sldId id="297" r:id="rId37"/>
    <p:sldId id="293"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a:srgbClr val="FFFF99"/>
    <a:srgbClr val="FFFF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03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14044A-FD35-4D73-929E-07465234C4B8}" type="datetimeFigureOut">
              <a:rPr lang="fr-FR" smtClean="0"/>
              <a:pPr/>
              <a:t>19/04/2016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BD9068-A651-490C-A387-CEDB8A45CC3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38744D6-FAD2-493C-BEA7-43FC35BEFCF4}" type="slidenum">
              <a:t>17</a:t>
            </a:fld>
            <a:endParaRPr lang="fr-FR"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4" name="Espace réservé des commentaires 2"/>
          <p:cNvSpPr txBox="1">
            <a:spLocks noGrp="1"/>
          </p:cNvSpPr>
          <p:nvPr>
            <p:ph type="body" sz="quarter" idx="1"/>
          </p:nvPr>
        </p:nvSpPr>
        <p:spPr>
          <a:xfrm>
            <a:off x="755998" y="5078522"/>
            <a:ext cx="6047640" cy="4811399"/>
          </a:xfrm>
        </p:spPr>
        <p:txBody>
          <a:bodyPr/>
          <a:lstStyle/>
          <a:p>
            <a:endParaRPr lang="fr-FR"/>
          </a:p>
        </p:txBody>
      </p:sp>
    </p:spTree>
    <p:extLst>
      <p:ext uri="{BB962C8B-B14F-4D97-AF65-F5344CB8AC3E}">
        <p14:creationId xmlns:p14="http://schemas.microsoft.com/office/powerpoint/2010/main" val="174026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6C9B9DF-64E5-4E11-80DB-DDFF90810DC3}" type="slidenum">
              <a:rPr lang="fr-FR" smtClean="0"/>
              <a:pPr/>
              <a:t>28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CB77100-5739-47AA-A4FB-6041BC424F0F}" type="datetimeFigureOut">
              <a:rPr lang="fr-FR" smtClean="0"/>
              <a:pPr/>
              <a:t>19/04/2016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4FD240-1C04-425B-80B8-DCC6C8E4433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B77100-5739-47AA-A4FB-6041BC424F0F}" type="datetimeFigureOut">
              <a:rPr lang="fr-FR" smtClean="0"/>
              <a:pPr/>
              <a:t>19/04/2016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4FD240-1C04-425B-80B8-DCC6C8E4433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B77100-5739-47AA-A4FB-6041BC424F0F}" type="datetimeFigureOut">
              <a:rPr lang="fr-FR" smtClean="0"/>
              <a:pPr/>
              <a:t>19/04/2016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4FD240-1C04-425B-80B8-DCC6C8E4433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B77100-5739-47AA-A4FB-6041BC424F0F}" type="datetimeFigureOut">
              <a:rPr lang="fr-FR" smtClean="0"/>
              <a:pPr/>
              <a:t>19/04/2016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4FD240-1C04-425B-80B8-DCC6C8E4433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CB77100-5739-47AA-A4FB-6041BC424F0F}" type="datetimeFigureOut">
              <a:rPr lang="fr-FR" smtClean="0"/>
              <a:pPr/>
              <a:t>19/04/2016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4FD240-1C04-425B-80B8-DCC6C8E4433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CB77100-5739-47AA-A4FB-6041BC424F0F}" type="datetimeFigureOut">
              <a:rPr lang="fr-FR" smtClean="0"/>
              <a:pPr/>
              <a:t>19/04/2016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4FD240-1C04-425B-80B8-DCC6C8E4433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CB77100-5739-47AA-A4FB-6041BC424F0F}" type="datetimeFigureOut">
              <a:rPr lang="fr-FR" smtClean="0"/>
              <a:pPr/>
              <a:t>19/04/2016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54FD240-1C04-425B-80B8-DCC6C8E4433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3CB77100-5739-47AA-A4FB-6041BC424F0F}" type="datetimeFigureOut">
              <a:rPr lang="fr-FR" smtClean="0"/>
              <a:pPr/>
              <a:t>19/04/2016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54FD240-1C04-425B-80B8-DCC6C8E4433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B77100-5739-47AA-A4FB-6041BC424F0F}" type="datetimeFigureOut">
              <a:rPr lang="fr-FR" smtClean="0"/>
              <a:pPr/>
              <a:t>19/04/2016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54FD240-1C04-425B-80B8-DCC6C8E4433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CB77100-5739-47AA-A4FB-6041BC424F0F}" type="datetimeFigureOut">
              <a:rPr lang="fr-FR" smtClean="0"/>
              <a:pPr/>
              <a:t>19/04/2016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4FD240-1C04-425B-80B8-DCC6C8E4433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CB77100-5739-47AA-A4FB-6041BC424F0F}" type="datetimeFigureOut">
              <a:rPr lang="fr-FR" smtClean="0"/>
              <a:pPr/>
              <a:t>19/04/2016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4FD240-1C04-425B-80B8-DCC6C8E4433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77100-5739-47AA-A4FB-6041BC424F0F}" type="datetimeFigureOut">
              <a:rPr lang="fr-FR" smtClean="0"/>
              <a:pPr/>
              <a:t>19/04/2016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FD240-1C04-425B-80B8-DCC6C8E4433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ophtasurf.free.fr/illusions.htm" TargetMode="Externa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solidFill>
            <a:srgbClr val="00B0F0"/>
          </a:solidFill>
        </p:spPr>
        <p:txBody>
          <a:bodyPr/>
          <a:lstStyle/>
          <a:p>
            <a:r>
              <a:rPr lang="fr-FR" dirty="0">
                <a:latin typeface="Times New Roman" panose="02020603050405020304" pitchFamily="18" charset="0"/>
                <a:cs typeface="Times New Roman" panose="02020603050405020304" pitchFamily="18" charset="0"/>
              </a:rPr>
              <a:t>Séquence 4 : la raison et le réel</a:t>
            </a:r>
          </a:p>
        </p:txBody>
      </p:sp>
      <p:sp>
        <p:nvSpPr>
          <p:cNvPr id="3" name="Sous-titre 2"/>
          <p:cNvSpPr>
            <a:spLocks noGrp="1"/>
          </p:cNvSpPr>
          <p:nvPr>
            <p:ph type="subTitle" idx="1"/>
          </p:nvPr>
        </p:nvSpPr>
        <p:spPr/>
        <p:txBody>
          <a:bodyPr>
            <a:normAutofit/>
          </a:bodyPr>
          <a:lstStyle/>
          <a:p>
            <a:r>
              <a:rPr lang="fr-FR" sz="4000" dirty="0">
                <a:solidFill>
                  <a:schemeClr val="tx1"/>
                </a:solidFill>
                <a:latin typeface="Aharoni" panose="02010803020104030203" pitchFamily="2" charset="-79"/>
                <a:cs typeface="Aharoni" panose="02010803020104030203" pitchFamily="2" charset="-79"/>
              </a:rPr>
              <a:t>Vérité et démonstration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solidFill>
            <a:schemeClr val="accent5">
              <a:lumMod val="20000"/>
              <a:lumOff val="80000"/>
            </a:schemeClr>
          </a:solidFill>
        </p:spPr>
        <p:txBody>
          <a:bodyPr>
            <a:normAutofit/>
          </a:bodyPr>
          <a:lstStyle/>
          <a:p>
            <a:r>
              <a:rPr lang="fr-FR" dirty="0"/>
              <a:t>Problématisation</a:t>
            </a:r>
          </a:p>
        </p:txBody>
      </p:sp>
      <p:sp>
        <p:nvSpPr>
          <p:cNvPr id="4" name="ZoneTexte 3"/>
          <p:cNvSpPr txBox="1"/>
          <p:nvPr/>
        </p:nvSpPr>
        <p:spPr>
          <a:xfrm>
            <a:off x="683568" y="1844824"/>
            <a:ext cx="7848872" cy="1200329"/>
          </a:xfrm>
          <a:prstGeom prst="rect">
            <a:avLst/>
          </a:prstGeom>
          <a:noFill/>
        </p:spPr>
        <p:txBody>
          <a:bodyPr wrap="square" rtlCol="0">
            <a:spAutoFit/>
          </a:bodyPr>
          <a:lstStyle/>
          <a:p>
            <a:pPr algn="ctr"/>
            <a:r>
              <a:rPr lang="fr-FR" sz="3600" b="1" dirty="0">
                <a:solidFill>
                  <a:srgbClr val="FF0000"/>
                </a:solidFill>
              </a:rPr>
              <a:t>La vérité existe-t-elle et est-elle connaissable ? </a:t>
            </a:r>
          </a:p>
        </p:txBody>
      </p:sp>
      <p:sp>
        <p:nvSpPr>
          <p:cNvPr id="5" name="ZoneTexte 4"/>
          <p:cNvSpPr txBox="1"/>
          <p:nvPr/>
        </p:nvSpPr>
        <p:spPr>
          <a:xfrm>
            <a:off x="827584" y="3717032"/>
            <a:ext cx="7992888" cy="646331"/>
          </a:xfrm>
          <a:prstGeom prst="rect">
            <a:avLst/>
          </a:prstGeom>
          <a:noFill/>
        </p:spPr>
        <p:txBody>
          <a:bodyPr wrap="square" rtlCol="0">
            <a:spAutoFit/>
          </a:bodyPr>
          <a:lstStyle/>
          <a:p>
            <a:pPr algn="ctr"/>
            <a:r>
              <a:rPr lang="fr-FR" sz="3600" b="1" dirty="0">
                <a:solidFill>
                  <a:srgbClr val="FF0000"/>
                </a:solidFill>
              </a:rPr>
              <a:t>À quoi bon chercher à la connaître ? </a:t>
            </a:r>
          </a:p>
        </p:txBody>
      </p:sp>
      <p:sp>
        <p:nvSpPr>
          <p:cNvPr id="6" name="ZoneTexte 5"/>
          <p:cNvSpPr txBox="1"/>
          <p:nvPr/>
        </p:nvSpPr>
        <p:spPr>
          <a:xfrm>
            <a:off x="1259632" y="4869160"/>
            <a:ext cx="6840760" cy="1200329"/>
          </a:xfrm>
          <a:prstGeom prst="rect">
            <a:avLst/>
          </a:prstGeom>
          <a:noFill/>
        </p:spPr>
        <p:txBody>
          <a:bodyPr wrap="square" rtlCol="0">
            <a:spAutoFit/>
          </a:bodyPr>
          <a:lstStyle/>
          <a:p>
            <a:pPr algn="ctr"/>
            <a:r>
              <a:rPr lang="fr-FR" sz="3600" b="1" dirty="0">
                <a:solidFill>
                  <a:srgbClr val="FF0000"/>
                </a:solidFill>
              </a:rPr>
              <a:t>Comment peut-on parvenir à la connaissance de la vérité ? </a:t>
            </a:r>
          </a:p>
        </p:txBody>
      </p:sp>
      <p:sp>
        <p:nvSpPr>
          <p:cNvPr id="7" name="Flèche courbée vers la droite 6"/>
          <p:cNvSpPr/>
          <p:nvPr/>
        </p:nvSpPr>
        <p:spPr>
          <a:xfrm>
            <a:off x="539552" y="2276872"/>
            <a:ext cx="720080" cy="1800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droite 8"/>
          <p:cNvSpPr/>
          <p:nvPr/>
        </p:nvSpPr>
        <p:spPr>
          <a:xfrm>
            <a:off x="323528" y="2276872"/>
            <a:ext cx="971600" cy="32403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p:cNvSpPr txBox="1"/>
          <p:nvPr/>
        </p:nvSpPr>
        <p:spPr>
          <a:xfrm>
            <a:off x="251520" y="2636912"/>
            <a:ext cx="2592288" cy="830997"/>
          </a:xfrm>
          <a:prstGeom prst="rect">
            <a:avLst/>
          </a:prstGeom>
          <a:solidFill>
            <a:schemeClr val="accent6">
              <a:lumMod val="20000"/>
              <a:lumOff val="80000"/>
            </a:schemeClr>
          </a:solidFill>
        </p:spPr>
        <p:txBody>
          <a:bodyPr wrap="square" rtlCol="0">
            <a:spAutoFit/>
          </a:bodyPr>
          <a:lstStyle/>
          <a:p>
            <a:pPr algn="just"/>
            <a:r>
              <a:rPr lang="fr-FR" sz="2400" b="1" dirty="0"/>
              <a:t>Et à supposer qu’elle existe…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solidFill>
            <a:srgbClr val="66CCFF"/>
          </a:solidFill>
        </p:spPr>
        <p:txBody>
          <a:bodyPr/>
          <a:lstStyle/>
          <a:p>
            <a:r>
              <a:rPr lang="fr-FR" dirty="0">
                <a:latin typeface="Times New Roman" panose="02020603050405020304" pitchFamily="18" charset="0"/>
                <a:cs typeface="Times New Roman" panose="02020603050405020304" pitchFamily="18" charset="0"/>
              </a:rPr>
              <a:t>B. La vérité existe-t-elle et est-elle connaissable ? </a:t>
            </a:r>
          </a:p>
        </p:txBody>
      </p:sp>
      <p:sp>
        <p:nvSpPr>
          <p:cNvPr id="4" name="Sous-titre 3"/>
          <p:cNvSpPr>
            <a:spLocks noGrp="1"/>
          </p:cNvSpPr>
          <p:nvPr>
            <p:ph type="subTitle" idx="1"/>
          </p:nvPr>
        </p:nvSpPr>
        <p:spPr/>
        <p:txBody>
          <a:bodyPr>
            <a:normAutofit/>
          </a:bodyPr>
          <a:lstStyle/>
          <a:p>
            <a:r>
              <a:rPr lang="fr-FR" sz="4000" dirty="0">
                <a:solidFill>
                  <a:schemeClr val="tx1"/>
                </a:solidFill>
              </a:rPr>
              <a:t>Relativisme et scepticisme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778098"/>
          </a:xfrm>
          <a:solidFill>
            <a:srgbClr val="99CCFF"/>
          </a:solidFill>
        </p:spPr>
        <p:txBody>
          <a:bodyPr>
            <a:normAutofit/>
          </a:bodyPr>
          <a:lstStyle/>
          <a:p>
            <a:r>
              <a:rPr lang="fr-FR" sz="4000" dirty="0">
                <a:latin typeface="Times New Roman" panose="02020603050405020304" pitchFamily="18" charset="0"/>
                <a:cs typeface="Times New Roman" panose="02020603050405020304" pitchFamily="18" charset="0"/>
              </a:rPr>
              <a:t>1) Le relativisme</a:t>
            </a:r>
          </a:p>
        </p:txBody>
      </p:sp>
      <p:sp>
        <p:nvSpPr>
          <p:cNvPr id="3" name="ZoneTexte 2"/>
          <p:cNvSpPr txBox="1"/>
          <p:nvPr/>
        </p:nvSpPr>
        <p:spPr>
          <a:xfrm>
            <a:off x="560818" y="1259080"/>
            <a:ext cx="8136904" cy="1200329"/>
          </a:xfrm>
          <a:prstGeom prst="rect">
            <a:avLst/>
          </a:prstGeom>
          <a:noFill/>
        </p:spPr>
        <p:txBody>
          <a:bodyPr wrap="square" rtlCol="0">
            <a:spAutoFit/>
          </a:bodyPr>
          <a:lstStyle/>
          <a:p>
            <a:r>
              <a:rPr lang="fr-FR" sz="3600" b="1" dirty="0"/>
              <a:t>a. Présentation de la doctrine relativiste : LA vérité n’existe pas </a:t>
            </a:r>
          </a:p>
        </p:txBody>
      </p:sp>
      <p:sp>
        <p:nvSpPr>
          <p:cNvPr id="5" name="ZoneTexte 4"/>
          <p:cNvSpPr txBox="1"/>
          <p:nvPr/>
        </p:nvSpPr>
        <p:spPr>
          <a:xfrm>
            <a:off x="827584" y="2564904"/>
            <a:ext cx="7488832" cy="954107"/>
          </a:xfrm>
          <a:prstGeom prst="rect">
            <a:avLst/>
          </a:prstGeom>
          <a:solidFill>
            <a:srgbClr val="FFFFCC"/>
          </a:solidFill>
        </p:spPr>
        <p:txBody>
          <a:bodyPr wrap="square" rtlCol="0">
            <a:spAutoFit/>
          </a:bodyPr>
          <a:lstStyle/>
          <a:p>
            <a:pPr algn="ctr"/>
            <a:r>
              <a:rPr lang="fr-FR" sz="2800" dirty="0">
                <a:latin typeface="Times New Roman" pitchFamily="18" charset="0"/>
                <a:cs typeface="Times New Roman" pitchFamily="18" charset="0"/>
              </a:rPr>
              <a:t>Protagoras : « l’homme est la mesure de toutes choses »</a:t>
            </a:r>
          </a:p>
        </p:txBody>
      </p:sp>
      <p:sp>
        <p:nvSpPr>
          <p:cNvPr id="6" name="ZoneTexte 5"/>
          <p:cNvSpPr txBox="1"/>
          <p:nvPr/>
        </p:nvSpPr>
        <p:spPr>
          <a:xfrm>
            <a:off x="395536" y="3717032"/>
            <a:ext cx="8424936" cy="1477328"/>
          </a:xfrm>
          <a:prstGeom prst="rect">
            <a:avLst/>
          </a:prstGeom>
          <a:noFill/>
        </p:spPr>
        <p:txBody>
          <a:bodyPr wrap="square" rtlCol="0">
            <a:spAutoFit/>
          </a:bodyPr>
          <a:lstStyle/>
          <a:p>
            <a:pPr algn="just"/>
            <a:r>
              <a:rPr lang="fr-FR" sz="3000" dirty="0"/>
              <a:t>- Le </a:t>
            </a:r>
            <a:r>
              <a:rPr lang="fr-FR" sz="3000" b="1" dirty="0">
                <a:solidFill>
                  <a:srgbClr val="0070C0"/>
                </a:solidFill>
              </a:rPr>
              <a:t>relativisme culturel </a:t>
            </a:r>
            <a:r>
              <a:rPr lang="fr-FR" sz="3000" dirty="0"/>
              <a:t>: </a:t>
            </a:r>
            <a:r>
              <a:rPr lang="fr-FR" sz="3000" b="1" dirty="0">
                <a:solidFill>
                  <a:srgbClr val="FF0000"/>
                </a:solidFill>
              </a:rPr>
              <a:t>« à chacun ses pratiques »</a:t>
            </a:r>
          </a:p>
          <a:p>
            <a:pPr algn="just"/>
            <a:r>
              <a:rPr lang="fr-FR" sz="3000" dirty="0"/>
              <a:t>- Le </a:t>
            </a:r>
            <a:r>
              <a:rPr lang="fr-FR" sz="3000" b="1" dirty="0">
                <a:solidFill>
                  <a:srgbClr val="0070C0"/>
                </a:solidFill>
              </a:rPr>
              <a:t>relativisme moral </a:t>
            </a:r>
            <a:r>
              <a:rPr lang="fr-FR" sz="3000" dirty="0"/>
              <a:t>: </a:t>
            </a:r>
            <a:r>
              <a:rPr lang="fr-FR" sz="3000" b="1" dirty="0">
                <a:solidFill>
                  <a:srgbClr val="00B050"/>
                </a:solidFill>
              </a:rPr>
              <a:t>« à chacun ses valeurs »</a:t>
            </a:r>
          </a:p>
          <a:p>
            <a:pPr algn="just"/>
            <a:r>
              <a:rPr lang="fr-FR" sz="3000" dirty="0"/>
              <a:t>- Le </a:t>
            </a:r>
            <a:r>
              <a:rPr lang="fr-FR" sz="3000" b="1" dirty="0">
                <a:solidFill>
                  <a:srgbClr val="0070C0"/>
                </a:solidFill>
              </a:rPr>
              <a:t>relativisme esthétique </a:t>
            </a:r>
            <a:r>
              <a:rPr lang="fr-FR" sz="3000" dirty="0"/>
              <a:t>: </a:t>
            </a:r>
            <a:r>
              <a:rPr lang="fr-FR" sz="3000" b="1" dirty="0">
                <a:solidFill>
                  <a:schemeClr val="accent4">
                    <a:lumMod val="50000"/>
                  </a:schemeClr>
                </a:solidFill>
              </a:rPr>
              <a:t>« à chacun ses  goûts »</a:t>
            </a:r>
          </a:p>
        </p:txBody>
      </p:sp>
      <p:sp>
        <p:nvSpPr>
          <p:cNvPr id="7" name="ZoneTexte 6"/>
          <p:cNvSpPr txBox="1"/>
          <p:nvPr/>
        </p:nvSpPr>
        <p:spPr>
          <a:xfrm>
            <a:off x="611560" y="5373216"/>
            <a:ext cx="8136904" cy="1200329"/>
          </a:xfrm>
          <a:prstGeom prst="rect">
            <a:avLst/>
          </a:prstGeom>
          <a:noFill/>
        </p:spPr>
        <p:txBody>
          <a:bodyPr wrap="square" rtlCol="0">
            <a:spAutoFit/>
          </a:bodyPr>
          <a:lstStyle/>
          <a:p>
            <a:pPr algn="just"/>
            <a:r>
              <a:rPr lang="fr-FR" sz="3600" b="1" dirty="0"/>
              <a:t>b. Critique du relativisme : deux objections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checkerboard(across)">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checkerboard(across)">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4644008" y="1196752"/>
            <a:ext cx="0" cy="5256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1331640" y="1844824"/>
            <a:ext cx="67066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979712" y="1268760"/>
            <a:ext cx="2160240" cy="523220"/>
          </a:xfrm>
          <a:prstGeom prst="rect">
            <a:avLst/>
          </a:prstGeom>
          <a:noFill/>
        </p:spPr>
        <p:txBody>
          <a:bodyPr wrap="square" rtlCol="0">
            <a:spAutoFit/>
          </a:bodyPr>
          <a:lstStyle/>
          <a:p>
            <a:pPr algn="ctr"/>
            <a:r>
              <a:rPr lang="fr-FR" sz="2800" b="1" dirty="0">
                <a:solidFill>
                  <a:schemeClr val="tx2">
                    <a:lumMod val="60000"/>
                    <a:lumOff val="40000"/>
                  </a:schemeClr>
                </a:solidFill>
              </a:rPr>
              <a:t>OPINION</a:t>
            </a:r>
          </a:p>
        </p:txBody>
      </p:sp>
      <p:sp>
        <p:nvSpPr>
          <p:cNvPr id="9" name="ZoneTexte 8"/>
          <p:cNvSpPr txBox="1"/>
          <p:nvPr/>
        </p:nvSpPr>
        <p:spPr>
          <a:xfrm>
            <a:off x="4644008" y="1268760"/>
            <a:ext cx="3672408" cy="523220"/>
          </a:xfrm>
          <a:prstGeom prst="rect">
            <a:avLst/>
          </a:prstGeom>
          <a:noFill/>
        </p:spPr>
        <p:txBody>
          <a:bodyPr wrap="square" rtlCol="0">
            <a:spAutoFit/>
          </a:bodyPr>
          <a:lstStyle/>
          <a:p>
            <a:pPr algn="ctr"/>
            <a:r>
              <a:rPr lang="fr-FR" sz="2800" b="1" dirty="0">
                <a:solidFill>
                  <a:schemeClr val="tx2">
                    <a:lumMod val="60000"/>
                    <a:lumOff val="40000"/>
                  </a:schemeClr>
                </a:solidFill>
              </a:rPr>
              <a:t>VERITE SCIENTIFIQUE </a:t>
            </a:r>
          </a:p>
        </p:txBody>
      </p:sp>
      <p:sp>
        <p:nvSpPr>
          <p:cNvPr id="16" name="ZoneTexte 15"/>
          <p:cNvSpPr txBox="1"/>
          <p:nvPr/>
        </p:nvSpPr>
        <p:spPr>
          <a:xfrm>
            <a:off x="755576" y="1988840"/>
            <a:ext cx="3888432" cy="954107"/>
          </a:xfrm>
          <a:prstGeom prst="rect">
            <a:avLst/>
          </a:prstGeom>
          <a:noFill/>
        </p:spPr>
        <p:txBody>
          <a:bodyPr wrap="square" rtlCol="0">
            <a:spAutoFit/>
          </a:bodyPr>
          <a:lstStyle/>
          <a:p>
            <a:pPr algn="ctr"/>
            <a:r>
              <a:rPr lang="fr-FR" sz="2800" dirty="0"/>
              <a:t>Idées personnelles</a:t>
            </a:r>
          </a:p>
          <a:p>
            <a:pPr algn="ctr"/>
            <a:r>
              <a:rPr lang="fr-FR" sz="2800" b="1" dirty="0">
                <a:solidFill>
                  <a:srgbClr val="FF0000"/>
                </a:solidFill>
              </a:rPr>
              <a:t>Particulières/subjectives</a:t>
            </a:r>
          </a:p>
        </p:txBody>
      </p:sp>
      <p:cxnSp>
        <p:nvCxnSpPr>
          <p:cNvPr id="18" name="Connecteur droit 17"/>
          <p:cNvCxnSpPr/>
          <p:nvPr/>
        </p:nvCxnSpPr>
        <p:spPr>
          <a:xfrm>
            <a:off x="1331640" y="3212976"/>
            <a:ext cx="67066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043608" y="3356992"/>
            <a:ext cx="3600400" cy="1815882"/>
          </a:xfrm>
          <a:prstGeom prst="rect">
            <a:avLst/>
          </a:prstGeom>
          <a:noFill/>
        </p:spPr>
        <p:txBody>
          <a:bodyPr wrap="square" rtlCol="0">
            <a:spAutoFit/>
          </a:bodyPr>
          <a:lstStyle/>
          <a:p>
            <a:pPr algn="ctr"/>
            <a:r>
              <a:rPr lang="fr-FR" sz="2800" dirty="0"/>
              <a:t>Acquises par ouï-dire </a:t>
            </a:r>
          </a:p>
          <a:p>
            <a:pPr algn="ctr"/>
            <a:r>
              <a:rPr lang="fr-FR" sz="2800" dirty="0"/>
              <a:t>(</a:t>
            </a:r>
            <a:r>
              <a:rPr lang="fr-FR" sz="2800" u="sng" dirty="0"/>
              <a:t>absence de rigueur</a:t>
            </a:r>
            <a:r>
              <a:rPr lang="fr-FR" sz="2800" dirty="0"/>
              <a:t>, mode d’acquisition purement </a:t>
            </a:r>
            <a:r>
              <a:rPr lang="fr-FR" sz="2800" b="1" dirty="0">
                <a:solidFill>
                  <a:srgbClr val="FF0000"/>
                </a:solidFill>
              </a:rPr>
              <a:t>contingent</a:t>
            </a:r>
            <a:r>
              <a:rPr lang="fr-FR" sz="2800" dirty="0"/>
              <a:t>)  </a:t>
            </a:r>
          </a:p>
        </p:txBody>
      </p:sp>
      <p:sp>
        <p:nvSpPr>
          <p:cNvPr id="21" name="ZoneTexte 20"/>
          <p:cNvSpPr txBox="1"/>
          <p:nvPr/>
        </p:nvSpPr>
        <p:spPr>
          <a:xfrm>
            <a:off x="4644008" y="1988840"/>
            <a:ext cx="3798982" cy="954107"/>
          </a:xfrm>
          <a:prstGeom prst="rect">
            <a:avLst/>
          </a:prstGeom>
          <a:noFill/>
        </p:spPr>
        <p:txBody>
          <a:bodyPr wrap="square" rtlCol="0">
            <a:spAutoFit/>
          </a:bodyPr>
          <a:lstStyle/>
          <a:p>
            <a:pPr algn="ctr"/>
            <a:r>
              <a:rPr lang="fr-FR" sz="2800" dirty="0"/>
              <a:t>Connaissances prouvées</a:t>
            </a:r>
          </a:p>
          <a:p>
            <a:pPr algn="ctr"/>
            <a:r>
              <a:rPr lang="fr-FR" sz="2800" dirty="0"/>
              <a:t> </a:t>
            </a:r>
            <a:r>
              <a:rPr lang="fr-FR" sz="2800" b="1" dirty="0">
                <a:solidFill>
                  <a:srgbClr val="00B050"/>
                </a:solidFill>
              </a:rPr>
              <a:t>Universelles/objectives </a:t>
            </a:r>
          </a:p>
        </p:txBody>
      </p:sp>
      <p:sp>
        <p:nvSpPr>
          <p:cNvPr id="22" name="ZoneTexte 21"/>
          <p:cNvSpPr txBox="1"/>
          <p:nvPr/>
        </p:nvSpPr>
        <p:spPr>
          <a:xfrm>
            <a:off x="4644008" y="3356992"/>
            <a:ext cx="4248472" cy="1815882"/>
          </a:xfrm>
          <a:prstGeom prst="rect">
            <a:avLst/>
          </a:prstGeom>
          <a:noFill/>
        </p:spPr>
        <p:txBody>
          <a:bodyPr wrap="square" rtlCol="0">
            <a:spAutoFit/>
          </a:bodyPr>
          <a:lstStyle/>
          <a:p>
            <a:pPr algn="ctr"/>
            <a:r>
              <a:rPr lang="fr-FR" sz="2800" dirty="0"/>
              <a:t>Produites </a:t>
            </a:r>
            <a:r>
              <a:rPr lang="fr-FR" sz="2800" u="sng" dirty="0"/>
              <a:t>de manière rigoureuse</a:t>
            </a:r>
            <a:r>
              <a:rPr lang="fr-FR" sz="2800" dirty="0"/>
              <a:t> et </a:t>
            </a:r>
            <a:r>
              <a:rPr lang="fr-FR" sz="2800" b="1" dirty="0">
                <a:solidFill>
                  <a:srgbClr val="00B050"/>
                </a:solidFill>
              </a:rPr>
              <a:t>nécessaire</a:t>
            </a:r>
            <a:r>
              <a:rPr lang="fr-FR" sz="2800" dirty="0"/>
              <a:t>  </a:t>
            </a:r>
          </a:p>
          <a:p>
            <a:pPr algn="ctr"/>
            <a:r>
              <a:rPr lang="fr-FR" sz="2800" dirty="0"/>
              <a:t>(règles logiques/vérification expérimentale)</a:t>
            </a:r>
          </a:p>
        </p:txBody>
      </p:sp>
      <p:cxnSp>
        <p:nvCxnSpPr>
          <p:cNvPr id="23" name="Connecteur droit 22"/>
          <p:cNvCxnSpPr/>
          <p:nvPr/>
        </p:nvCxnSpPr>
        <p:spPr>
          <a:xfrm>
            <a:off x="1331640" y="5373216"/>
            <a:ext cx="68541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683568" y="5445224"/>
            <a:ext cx="3888432" cy="954107"/>
          </a:xfrm>
          <a:prstGeom prst="rect">
            <a:avLst/>
          </a:prstGeom>
          <a:noFill/>
        </p:spPr>
        <p:txBody>
          <a:bodyPr wrap="square" rtlCol="0">
            <a:spAutoFit/>
          </a:bodyPr>
          <a:lstStyle/>
          <a:p>
            <a:pPr algn="ctr"/>
            <a:r>
              <a:rPr lang="fr-FR" sz="2800" b="1" dirty="0">
                <a:solidFill>
                  <a:srgbClr val="FF0000"/>
                </a:solidFill>
              </a:rPr>
              <a:t>Croire</a:t>
            </a:r>
          </a:p>
          <a:p>
            <a:pPr algn="ctr"/>
            <a:endParaRPr lang="fr-FR" sz="2800" dirty="0">
              <a:solidFill>
                <a:srgbClr val="FF0000"/>
              </a:solidFill>
            </a:endParaRPr>
          </a:p>
        </p:txBody>
      </p:sp>
      <p:sp>
        <p:nvSpPr>
          <p:cNvPr id="25" name="ZoneTexte 24"/>
          <p:cNvSpPr txBox="1"/>
          <p:nvPr/>
        </p:nvSpPr>
        <p:spPr>
          <a:xfrm>
            <a:off x="4644008" y="5445224"/>
            <a:ext cx="3744415" cy="954107"/>
          </a:xfrm>
          <a:prstGeom prst="rect">
            <a:avLst/>
          </a:prstGeom>
          <a:noFill/>
        </p:spPr>
        <p:txBody>
          <a:bodyPr wrap="square" rtlCol="0">
            <a:spAutoFit/>
          </a:bodyPr>
          <a:lstStyle/>
          <a:p>
            <a:pPr algn="ctr"/>
            <a:r>
              <a:rPr lang="fr-FR" sz="2800" b="1" dirty="0">
                <a:solidFill>
                  <a:srgbClr val="00B050"/>
                </a:solidFill>
              </a:rPr>
              <a:t>Savoir</a:t>
            </a:r>
          </a:p>
          <a:p>
            <a:pPr algn="ctr"/>
            <a:endParaRPr lang="fr-FR" sz="2800" b="1" dirty="0"/>
          </a:p>
        </p:txBody>
      </p:sp>
      <p:sp>
        <p:nvSpPr>
          <p:cNvPr id="15" name="ZoneTexte 14"/>
          <p:cNvSpPr txBox="1"/>
          <p:nvPr/>
        </p:nvSpPr>
        <p:spPr>
          <a:xfrm>
            <a:off x="467544" y="260648"/>
            <a:ext cx="8136904" cy="1077218"/>
          </a:xfrm>
          <a:prstGeom prst="rect">
            <a:avLst/>
          </a:prstGeom>
          <a:noFill/>
        </p:spPr>
        <p:txBody>
          <a:bodyPr wrap="square" rtlCol="0">
            <a:spAutoFit/>
          </a:bodyPr>
          <a:lstStyle/>
          <a:p>
            <a:pPr algn="just"/>
            <a:r>
              <a:rPr lang="fr-FR" sz="3200" b="1" u="sng" dirty="0"/>
              <a:t>1</a:t>
            </a:r>
            <a:r>
              <a:rPr lang="fr-FR" sz="3200" b="1" u="sng" baseline="30000" dirty="0"/>
              <a:t>ère</a:t>
            </a:r>
            <a:r>
              <a:rPr lang="fr-FR" sz="3200" b="1" u="sng" dirty="0"/>
              <a:t> objection </a:t>
            </a:r>
            <a:r>
              <a:rPr lang="fr-FR" sz="3200" b="1" dirty="0"/>
              <a:t>: </a:t>
            </a:r>
            <a:r>
              <a:rPr lang="fr-FR" sz="3200" b="1" dirty="0">
                <a:solidFill>
                  <a:srgbClr val="00B0F0"/>
                </a:solidFill>
              </a:rPr>
              <a:t>la confusion entre vérité et opinion</a:t>
            </a:r>
          </a:p>
        </p:txBody>
      </p:sp>
    </p:spTree>
    <p:extLst>
      <p:ext uri="{BB962C8B-B14F-4D97-AF65-F5344CB8AC3E}">
        <p14:creationId xmlns:p14="http://schemas.microsoft.com/office/powerpoint/2010/main" val="31270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heckerboard(across)">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heckerboard(across)">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heckerboard(across)">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heckerboard(across)">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checkerboard(across)">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checkerboard(across)">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20" grpId="0"/>
      <p:bldP spid="21" grpId="0"/>
      <p:bldP spid="22"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8280920" cy="1077218"/>
          </a:xfrm>
          <a:prstGeom prst="rect">
            <a:avLst/>
          </a:prstGeom>
          <a:solidFill>
            <a:schemeClr val="accent5">
              <a:lumMod val="20000"/>
              <a:lumOff val="80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Pour illustrer et approfondir cette distinction entre opinion et savoir de type scientifique</a:t>
            </a:r>
          </a:p>
        </p:txBody>
      </p:sp>
      <p:pic>
        <p:nvPicPr>
          <p:cNvPr id="2052" name="Picture 4" descr="http://www.philonet.fr/images/Bachel.GIF"/>
          <p:cNvPicPr>
            <a:picLocks noChangeAspect="1" noChangeArrowheads="1"/>
          </p:cNvPicPr>
          <p:nvPr/>
        </p:nvPicPr>
        <p:blipFill>
          <a:blip r:embed="rId2" cstate="print"/>
          <a:srcRect/>
          <a:stretch>
            <a:fillRect/>
          </a:stretch>
        </p:blipFill>
        <p:spPr bwMode="auto">
          <a:xfrm>
            <a:off x="467544" y="1556792"/>
            <a:ext cx="3338868" cy="4977946"/>
          </a:xfrm>
          <a:prstGeom prst="rect">
            <a:avLst/>
          </a:prstGeom>
          <a:noFill/>
        </p:spPr>
      </p:pic>
      <p:sp>
        <p:nvSpPr>
          <p:cNvPr id="5" name="ZoneTexte 4"/>
          <p:cNvSpPr txBox="1"/>
          <p:nvPr/>
        </p:nvSpPr>
        <p:spPr>
          <a:xfrm>
            <a:off x="4139952" y="1628800"/>
            <a:ext cx="4608512" cy="1077218"/>
          </a:xfrm>
          <a:prstGeom prst="rect">
            <a:avLst/>
          </a:prstGeom>
          <a:noFill/>
        </p:spPr>
        <p:txBody>
          <a:bodyPr wrap="square" rtlCol="0">
            <a:spAutoFit/>
          </a:bodyPr>
          <a:lstStyle/>
          <a:p>
            <a:pPr algn="just"/>
            <a:r>
              <a:rPr lang="fr-FR" sz="3200" b="1" dirty="0">
                <a:solidFill>
                  <a:srgbClr val="0070C0"/>
                </a:solidFill>
              </a:rPr>
              <a:t>Analyse du texte de Bachelard : </a:t>
            </a:r>
          </a:p>
        </p:txBody>
      </p:sp>
      <p:sp>
        <p:nvSpPr>
          <p:cNvPr id="6" name="ZoneTexte 5"/>
          <p:cNvSpPr txBox="1"/>
          <p:nvPr/>
        </p:nvSpPr>
        <p:spPr>
          <a:xfrm>
            <a:off x="4211960" y="3068960"/>
            <a:ext cx="4536504" cy="1077218"/>
          </a:xfrm>
          <a:prstGeom prst="rect">
            <a:avLst/>
          </a:prstGeom>
          <a:noFill/>
        </p:spPr>
        <p:txBody>
          <a:bodyPr wrap="square" rtlCol="0">
            <a:spAutoFit/>
          </a:bodyPr>
          <a:lstStyle/>
          <a:p>
            <a:r>
              <a:rPr lang="fr-FR" sz="3200" b="1" i="1" dirty="0"/>
              <a:t>La Formation de l’esprit scientifique</a:t>
            </a:r>
            <a:r>
              <a:rPr lang="fr-FR" sz="3200" b="1" dirty="0"/>
              <a:t>, chap. 1</a:t>
            </a:r>
          </a:p>
        </p:txBody>
      </p:sp>
      <p:sp>
        <p:nvSpPr>
          <p:cNvPr id="7" name="ZoneTexte 6"/>
          <p:cNvSpPr txBox="1"/>
          <p:nvPr/>
        </p:nvSpPr>
        <p:spPr>
          <a:xfrm>
            <a:off x="3923928" y="4797152"/>
            <a:ext cx="4932040" cy="584775"/>
          </a:xfrm>
          <a:prstGeom prst="rect">
            <a:avLst/>
          </a:prstGeom>
          <a:noFill/>
        </p:spPr>
        <p:txBody>
          <a:bodyPr wrap="square" rtlCol="0">
            <a:spAutoFit/>
          </a:bodyPr>
          <a:lstStyle/>
          <a:p>
            <a:pPr algn="ctr"/>
            <a:r>
              <a:rPr lang="fr-FR" sz="3200" b="1" dirty="0">
                <a:latin typeface="Times New Roman" pitchFamily="18" charset="0"/>
                <a:cs typeface="Times New Roman" pitchFamily="18" charset="0"/>
              </a:rPr>
              <a:t>« l’opinion ne pense pas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amond(in)">
                                      <p:cBhvr>
                                        <p:cTn id="7" dur="2000"/>
                                        <p:tgtEl>
                                          <p:spTgt spid="205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34" name="Rectangle 10"/>
          <p:cNvSpPr>
            <a:spLocks noChangeArrowheads="1"/>
          </p:cNvSpPr>
          <p:nvPr/>
        </p:nvSpPr>
        <p:spPr bwMode="auto">
          <a:xfrm>
            <a:off x="251520" y="0"/>
            <a:ext cx="8604448"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600" i="0" u="none" strike="noStrike" cap="none" normalizeH="0" baseline="0" dirty="0">
                <a:ln>
                  <a:noFill/>
                </a:ln>
                <a:effectLst/>
                <a:cs typeface="Arial" pitchFamily="34" charset="0"/>
              </a:rPr>
              <a:t>« La science, dans son besoin d’achèvement comme dans son principe, s’oppose absolument à l’opinion. S’il lui arrive, sur un point particulier, de légitimer l’opinion, c’est pour d’autres raisons que celles qui fondent l’opinion ; de sorte que l’opinion a, en droit, toujours tort. L’opinion </a:t>
            </a:r>
            <a:r>
              <a:rPr kumimoji="0" lang="fr-FR" sz="2600" i="1" u="none" strike="noStrike" cap="none" normalizeH="0" baseline="0" dirty="0">
                <a:ln>
                  <a:noFill/>
                </a:ln>
                <a:effectLst/>
                <a:cs typeface="Arial" pitchFamily="34" charset="0"/>
              </a:rPr>
              <a:t>pense</a:t>
            </a:r>
            <a:r>
              <a:rPr kumimoji="0" lang="fr-FR" sz="2600" i="0" u="none" strike="noStrike" cap="none" normalizeH="0" baseline="0" dirty="0">
                <a:ln>
                  <a:noFill/>
                </a:ln>
                <a:effectLst/>
                <a:cs typeface="Arial" pitchFamily="34" charset="0"/>
              </a:rPr>
              <a:t> mal ; elle ne </a:t>
            </a:r>
            <a:r>
              <a:rPr kumimoji="0" lang="fr-FR" sz="2600" i="1" u="none" strike="noStrike" cap="none" normalizeH="0" baseline="0" dirty="0">
                <a:ln>
                  <a:noFill/>
                </a:ln>
                <a:effectLst/>
                <a:cs typeface="Arial" pitchFamily="34" charset="0"/>
              </a:rPr>
              <a:t>pense</a:t>
            </a:r>
            <a:r>
              <a:rPr kumimoji="0" lang="fr-FR" sz="2600" i="0" u="none" strike="noStrike" cap="none" normalizeH="0" baseline="0" dirty="0">
                <a:ln>
                  <a:noFill/>
                </a:ln>
                <a:effectLst/>
                <a:cs typeface="Arial" pitchFamily="34" charset="0"/>
              </a:rPr>
              <a:t> pas : elle </a:t>
            </a:r>
            <a:r>
              <a:rPr kumimoji="0" lang="fr-FR" sz="2600" i="1" u="none" strike="noStrike" cap="none" normalizeH="0" baseline="0" dirty="0">
                <a:ln>
                  <a:noFill/>
                </a:ln>
                <a:effectLst/>
                <a:cs typeface="Arial" pitchFamily="34" charset="0"/>
              </a:rPr>
              <a:t>traduit</a:t>
            </a:r>
            <a:r>
              <a:rPr kumimoji="0" lang="fr-FR" sz="2600" i="0" u="none" strike="noStrike" cap="none" normalizeH="0" baseline="0" dirty="0">
                <a:ln>
                  <a:noFill/>
                </a:ln>
                <a:effectLst/>
                <a:cs typeface="Arial" pitchFamily="34" charset="0"/>
              </a:rPr>
              <a:t> des besoins en connaissances. En désignant les objets par leur utilité, elle s’interdit de les connaître. On ne peut rien fonder sur l’opinion : il faut d’abord la détruire. Elle est le premier obstacle à surmonter. </a:t>
            </a:r>
          </a:p>
          <a:p>
            <a:pPr lvl="0" algn="just" eaLnBrk="0" fontAlgn="base" hangingPunct="0">
              <a:spcBef>
                <a:spcPct val="0"/>
              </a:spcBef>
              <a:spcAft>
                <a:spcPct val="0"/>
              </a:spcAft>
            </a:pPr>
            <a:r>
              <a:rPr lang="fr-FR" sz="2600" dirty="0">
                <a:cs typeface="Arial" pitchFamily="34" charset="0"/>
              </a:rPr>
              <a:t>Avant tout, il faut savoir poser des problèmes. Et quoi qu’on dise, dans la vie scientifique, les problèmes ne se posent pas d’eux-mêmes. C’est précisément ce </a:t>
            </a:r>
            <a:r>
              <a:rPr lang="fr-FR" sz="2600" i="1" dirty="0">
                <a:cs typeface="Arial" pitchFamily="34" charset="0"/>
              </a:rPr>
              <a:t>sens du problème</a:t>
            </a:r>
            <a:r>
              <a:rPr lang="fr-FR" sz="2600" dirty="0">
                <a:cs typeface="Arial" pitchFamily="34" charset="0"/>
              </a:rPr>
              <a:t> qui donne la marque du véritable esprit scientifique. Pour un esprit scientifique, toute connaissance est une réponse à une question. S’il n’y a pas eu de question, il ne peut y avoir connaissance scientifique. Rien ne va de soi. Rien n’est donné. Tout est construit.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060848"/>
            <a:ext cx="7560840" cy="3539430"/>
          </a:xfrm>
          <a:prstGeom prst="rect">
            <a:avLst/>
          </a:prstGeom>
        </p:spPr>
        <p:txBody>
          <a:bodyPr wrap="square">
            <a:spAutoFit/>
          </a:bodyPr>
          <a:lstStyle/>
          <a:p>
            <a:pPr algn="just"/>
            <a:r>
              <a:rPr lang="fr-FR" sz="2800" dirty="0"/>
              <a:t>« c’est dans l’acte même de connaître, intimement, qu’apparaissent, par une sorte de nécessité fonctionnelle, des lenteurs et des troubles. C’est là que nous montrerons des causes de stagnation et même de régression, c’est là que nous décèlerons des causes d’inertie que nous appellerons des obstacles épistémologiques. » (</a:t>
            </a:r>
            <a:r>
              <a:rPr lang="fr-FR" sz="2800" b="1" i="1" dirty="0"/>
              <a:t>La Formation de l’esprit scientifique</a:t>
            </a:r>
            <a:r>
              <a:rPr lang="fr-FR" sz="2800" b="1" dirty="0"/>
              <a:t>,  chap. 1</a:t>
            </a:r>
            <a:r>
              <a:rPr lang="fr-FR" sz="2800" dirty="0"/>
              <a:t>)</a:t>
            </a:r>
          </a:p>
        </p:txBody>
      </p:sp>
      <p:sp>
        <p:nvSpPr>
          <p:cNvPr id="3" name="ZoneTexte 2"/>
          <p:cNvSpPr txBox="1"/>
          <p:nvPr/>
        </p:nvSpPr>
        <p:spPr>
          <a:xfrm>
            <a:off x="611560" y="332656"/>
            <a:ext cx="7992888" cy="1200329"/>
          </a:xfrm>
          <a:prstGeom prst="rect">
            <a:avLst/>
          </a:prstGeom>
          <a:solidFill>
            <a:schemeClr val="accent5">
              <a:lumMod val="20000"/>
              <a:lumOff val="80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Qu’est-ce qu’un obstacle épistémologique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p:nvPr/>
        </p:nvSpPr>
        <p:spPr>
          <a:xfrm>
            <a:off x="2746648" y="4000578"/>
            <a:ext cx="5957011" cy="6773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50630" tIns="25315" rIns="50630" bIns="25315" anchor="t" anchorCtr="1" compatLnSpc="0">
            <a:spAutoFit/>
          </a:bodyPr>
          <a:lstStyle/>
          <a:p>
            <a:pPr algn="ctr" defTabSz="622158">
              <a:defRPr sz="1800" b="0" i="0" u="none" strike="noStrike" kern="0" cap="none" spc="0" baseline="0">
                <a:solidFill>
                  <a:srgbClr val="000000"/>
                </a:solidFill>
                <a:uFillTx/>
              </a:defRPr>
            </a:pPr>
            <a:r>
              <a:rPr lang="fr-FR" sz="2000" b="1" i="1" dirty="0">
                <a:solidFill>
                  <a:srgbClr val="000000"/>
                </a:solidFill>
                <a:latin typeface="Calibri"/>
                <a:ea typeface="Microsoft YaHei" pitchFamily="2"/>
                <a:cs typeface="Mangal" pitchFamily="2"/>
              </a:rPr>
              <a:t>Il est vrai que </a:t>
            </a:r>
            <a:r>
              <a:rPr lang="fr-FR" sz="2000" b="1" dirty="0">
                <a:solidFill>
                  <a:srgbClr val="000000"/>
                </a:solidFill>
                <a:latin typeface="Calibri"/>
                <a:ea typeface="Microsoft YaHei" pitchFamily="2"/>
                <a:cs typeface="Mangal" pitchFamily="2"/>
              </a:rPr>
              <a:t>la route de droite mène à Larissa</a:t>
            </a:r>
          </a:p>
          <a:p>
            <a:pPr algn="ctr" defTabSz="622158">
              <a:defRPr sz="1800" b="0" i="0" u="none" strike="noStrike" kern="0" cap="none" spc="0" baseline="0">
                <a:solidFill>
                  <a:srgbClr val="000000"/>
                </a:solidFill>
                <a:uFillTx/>
              </a:defRPr>
            </a:pPr>
            <a:r>
              <a:rPr lang="fr-FR" sz="2000" b="1" dirty="0">
                <a:solidFill>
                  <a:srgbClr val="000000"/>
                </a:solidFill>
                <a:latin typeface="Calibri"/>
                <a:ea typeface="Microsoft YaHei" pitchFamily="2"/>
                <a:cs typeface="Mangal" pitchFamily="2"/>
              </a:rPr>
              <a:t>Vous </a:t>
            </a:r>
            <a:r>
              <a:rPr lang="fr-FR" sz="2000" b="1" i="1" dirty="0">
                <a:solidFill>
                  <a:srgbClr val="000000"/>
                </a:solidFill>
                <a:latin typeface="Calibri"/>
                <a:ea typeface="Microsoft YaHei" pitchFamily="2"/>
                <a:cs typeface="Mangal" pitchFamily="2"/>
              </a:rPr>
              <a:t>pensez</a:t>
            </a:r>
            <a:r>
              <a:rPr lang="fr-FR" sz="2000" b="1" dirty="0">
                <a:solidFill>
                  <a:srgbClr val="000000"/>
                </a:solidFill>
                <a:latin typeface="Calibri"/>
                <a:ea typeface="Microsoft YaHei" pitchFamily="2"/>
                <a:cs typeface="Mangal" pitchFamily="2"/>
              </a:rPr>
              <a:t> que c’est vrai</a:t>
            </a:r>
          </a:p>
        </p:txBody>
      </p:sp>
      <p:sp>
        <p:nvSpPr>
          <p:cNvPr id="3" name="AutoShape 2" descr="data:image/jpeg;base64,/9j/4AAQSkZJRgABAQAAAQABAAD/2wCEAAkGBhQSEBQUExQWFRUWGBkXGRgWFxgbGBoXFxwYGxcYGBwaHCYeGBwjGhgYHy8gIycpLCwtGB4xNTAqNSYrLCkBCQoKDgwOGg8PGiokHyQsLCwpKSkpKSwsKSwsKSwpLCwsKSwsLCksLCwsKSwsLCksLCwsLCwsLCksLCwsLCwsLP/AABEIAMIBAwMBIgACEQEDEQH/xAAcAAACAgMBAQAAAAAAAAAAAAADBAIFAAEGBwj/xAA7EAABAgQEAwYGAQMDBAMAAAABAhEAAyExBBJBUQVhcSKBkaGx8AYTMsHR4fEUQlIHcpIVI2KiM4Ky/8QAGQEAAwEBAQAAAAAAAAAAAAAAAQIDAAQF/8QAKBEAAgICAgEEAQQDAAAAAAAAAAECEQMhEjFBBBMiUWEUgbHhMlKR/9oADAMBAAIRAxEAPwDtMJxSVMPYmoVySoE+DvD6DHiScB8p1irCoWWYtVmu3PlEMVxkpUBKVNQCKgKIFdiC51hFnvwB4eHk92QqCZo86+Ff9RUBAl4kmgYTKqf/AHavzbrvHcYDisqcSJS0rICSctWCw6T3iHTTAWAVEgqIJETAikVYkpUTSTEgYiBE2iqVEXKzM0TSqIgRICNRuQQLjeaIARIQKG5G4ImIgRIGA0FM3GzGo2IAGzUaKYllgqRAbNVgAgxkMvA1JjWBxpaAmB5YM0RAhkyVWyDQWWY0BG4WT1ReEa2EzRmaIAxvNEX0dKJgxioiDG3iDKUDWiIfLg0YYQawCkQBYhpdoWLbwreyiAiNRKMg2E+dMdi3IyrKhsQAXB10PXlCcyYSSW98mh7iHCjWaArLmo6K8ySAwq+ukLYeepPaYHTtAEEbV5QkZfRGad0yEpT2p9vCGZeIWkEJWQ98p/dY1jJoWpRT2Q9gAzUoBaAqTerEANSr70PSHUxOPgfGOmfMf5iioN2sxzUDDV6R3nCP9UClCBOllbJYrSpllQepBDMaWO/SPNkTHoVA0qG9TBBMLnfkzQ6yyj0xHCL7PVOHf6pylTlCYCiUfpUEkkH/AM2UelBpHXcM43KnpCpawX/tLBTjQjePABMANS5922i+4NPMuSuamZXMAEnNRSSCFHblD/q5R7AvTqXR7iExPJHmfCP9VJr/APeShaWuAUl+TOPEDrHafDvxfJxaRldC7ZFb1sbKoI6o54y0mcksU4qy5CYlliWWJARSyakRaNgRuJJgNlY7RgESyxiYlCWMaiQEaAgjQrHijQEaVEngZMBBk6QNcRJiao8s+LvjhS5glyywQvMGId0FTF9zZqinOBkyrGrFx4nN6PTVzgBU+/ZEc3xv43lyyZcsgzGLWIBtvVo8+w3xQt1qMxRzJ7Wc3JLFJem+kUMzia1TCpIatiwYOHAOt2v6x52T1kpr4Kjvx4FHs9Llf6hqRLSFoEwgEqWDpQ1Asa25Ra/B3xIvF/NMzKGU6Ej6slasatYPz6R5FicUaqJNAzGz6EEaaQ3wn4kVJmJVJZICgVUqqodztQdkczcxPH6id3LoeWOPg93BiWaKXhnxVh55WJa3yMCTQVdmJv8ASfCLZE0EAguDqI7G01aJpfYV4iuYBej074iqYBUx55/qF8SrMz+mQykMCq31AktQuGDRGcuKGUbZ0fxV8USpEpSQt5hHZCWJD2J0A/McV8K/GoROKJj9sCpUWQA5NSHVU+Z3pyGJ4nnDqciz794DUtSEMNiEH6nPZNuetiT0HOOXnKTtldLR3sz/AFRUFEFKKEi436n1jI8xmz1pUQMjCzg20ul4yK1P7Not8PxlaJYQEjJYgg1e7u94q2e2a+ztGLxhKmCaan1aCTlum7cqgRumRcm+yClhAt4X5io8ukTTiSQHA3qPWjwMzTlF9mHK1dYkqYyQ6S/QGvOkMLYREpLBgPzsXH3g8siyR4mm9YSTigaZVDoLbOCKQVM9hUBtKN6WgO/Jhj5INSwatGIN9N43KnKAIzAJOj3alRC5nBWhDe9fSCmYOu1A4gm0X3AeEyp6ViYpSVpZmI76FyTCvDsfMkr/AO0olljKWFcquz9oT4ZjDKXnBcj/ACFOTiC4fEZVAhLZS4pTfaCrsb46PaPhb4gmTf8At4hIRNIKgKVA+oMCailaO9qR0ceCzviBUycmacyVIQyMhIyqqUqfWukeocB+OpM2Sn5iwiaGCgQzqs6dwadHjvw5Lj8uzizYVyuHR1JjYVWOa4zx7KVJl9ohL0e5IsRrcxxMvjuIlYjOX+ZMoDd3q4FtNedqQk/VxjLiUh6aTjZ688SCo89lfG88oAZAUFdpweVG0vEuP/EgXJQXYhyogtpemnKloR+sx+B16aXbPQfnAEAm9Bzgrx4in4rmzK5z2C6STQb+N684v+H/AB5MEghZKlEu47KgDXV9BSEXqlfyVFHhfg9MVC2KxSZYdVBvFPwD4mTNlD5pCVgOXKajdhaFvizjACJksKCVZSQ/9xZyhiLsQRzIeOn3FxckcvBuVMW+M/jOXJkKTLUlS1Ok2OUGhJB3Bo9KR4wvFiarKgDUsFAUcPcu/LSvOH8bigl0mqXcjS/9xJBJ9iFZHDiC6GDkUBcgXIJ1NbvpHmTzc9y/Y7YY1BUiRwQSgoKmUo1q/cGPTV6xFEsIlgEpKs2xtsSe/wDTQwD8skU+YWIAbMksbFr92kKJn/MPbLcgUu47m7+cQ2yhgGYOU5UVbL9ZalbuDuY3KwyKkFV3Yq/jRtdt4ybxtSE9kFg4zc3bK4DszeAgKws5VAJfUEs2tLB66c4OzaHJM1aAcpYPmIuHDkereNY63D/6gzMPhJcsNnqXIJASXypO13euzRxqZuQCtK1t7ruIXxGIUqiTmI6aWv5iBFu6QWd/jPj2bNwuUgBSmch6s5Lc6DaOZ/rSpfzCGDORmdzWpqSQdR5xV4THH5YBAAzMSHuXpaGJK72pRmo2tu+A7vY630U8yYJqioKYAm/ZTWpDXPVoljUnKyaGgdJpuaDlyNofmCWAXBKRfRLivLxg6ECaOyHB8q7v3O0UeVKmTqivTwTMAolRJAPZtbS0ZFr8mSKHK/8AuV9mEbiX6g2il/pAGBB720gsvCmrsdg2kQ+eCSLts9t621tBEWPZUkPqQmm+sVtkqBplVNHO2njp+omlKnq/QN39I2hkuQ27uD4+cQ+ewN/e0a34CYmSoLAuGJNvB+sRmFQc5dQ1A2lAYFhsW5IJDE0pp1hlWLq1vL2INyT2CyHySQ5OXpbvP7iYw4A35+28owpQt/qIapzF+rU+8Tw+GQxYqHV/v0hnKtgo0iS4s9LWPvnBfld/cb9awdCwB+6fuJYLCoIL58xtTn6c4X3RlG9BuHcIVNcpI59oDw96HaOm4XgJctCqk17RUzUam+sV8tUuUhIBIqA6tTc0cMHNGPWEsRxFClKHzMoCXIblpUkCrH2IhOcpnRGKgWvFOMJFBTLVyfBtdbHmYX4bPyoBX9SmqdGdno7vrzigx/Dpy1Z09oWYHtMWsNXcdT1iGEnTJakylpUlLn7gedyDB4fHTBzdnTcV4iEgMC9S7l+4mtKs4ijl8WTMUUJc8ixFLkH7xk/hjkO5FGsXOruaNs9YQ/6eoLdBC8vI2sQdh7dopBRrsXI3eh/HqfsgdkGwp0yiubxNolgFMguaczUG2tjApOEW7qUBWwD156f5d0FRhhl+sBTufpNS5OxpWtfKNySVAovcElKmWllrDhyKP2rh6A+Lg3FB0fxIuTMkpmlSjMQgbF8odldkF6swa/Jo4yRiQhIAqXDqYJ1OxaxbcNB5fFTMIC3FXoGL6VAY29H3hfenTXgfhBtHO8R4SJk0JcuQ6jLBYXe7AtT/AJW0h3+iVKHaUqwAIZwSzu1RbzLGLriMgqQFJd61JbxIpWtto5LiPEO0AoKzVcB3FKgFVC1hCxk8mkCS4jMxNCSUkkGuUkkaVFtb8oWxOFZIzZsgFn/x3oKu3usGCglQooqFdqhmJ9mBDEZic4JIYm9+d7coeOhQEvD5yKjLYFTkXoAx0t+Y0iWQpb0Ukcy9fJwdRCePxKhMyJmDKBuwCq+GldY0Z0xgMyVZqJavLS35rF+DoW0Of1ZWkh2O50bXxJgeJJl0TVrnYvVnN/xEMPglpbKcxdtgDR63vy37mRhFS1UNKu9W3cPvV+ULpeRicxCSxX2QCSOyGanaUL3o9DUGHDhlkEOCnS3Zrclr0ekVONxAzdvtKBsHHZDiqtL7f2w3KxK1JCnCE8mcg7ACnjE5KSSaBF7GcSgFGUF0sQczuSHL0s9YXwMwiUMpVmKSwP0sXrodjXeGcJQmgMsk1ILjk4768oX4uskAyxUdgAAG+3e4tE07+LBKVCpzi81IPO8ZF5guFlUtJM9iR/gq2mh0aMg+5Fa1/wA/oXg2IyJcsJIK0ntFJYGh3ZwzQPGVWJcoFYoHFD1OjeEU7lNFLYuFKrV2qw3YxOVxQJNUl2uC1LDyi/tu77E5+GMjHULUALGtvbG8Kz5xUKOCbAfetofHEULQoZR2mcKG1qnpvCKympQGzWcb7NDQ7ugSa+wWEkqCgTo+u8MqUQHJ6/ukSw8vKl8osA+p7n3h3C4VWZJMskcnAO4GhgylbsMYtoq5WIIBJ+omnPakW0sHKnMWOr6cuUaxUpUsdoJc2rV3q40q9BE8AtUygu/8ltQIlOV7GSadFlh8NmYZVGpBUBSgcmuw2ENjDolqScxrW5Jo7OB0tz7oIEFKSGS5JYGpyijmxTVwR0jVczkmlWZxpQZjpUxyuR1KKRPGYYTBkYMbkbgUelK1rFNiuAolkkqPZIyks7i9LkgvpqItVYpS1GoLUDvTUkAEOLaRWYyYhLklswCQS5cvo5oND1MNBtOkLOgkziKgDlSSf9oLj+6u/ukEw+OXmUFOlVzXqEmhiMtdM5XZDsGuzAvzI/ELyJiZtmpqbgNS7vdtnGsNX4BY4FKX9KncgkuKDQEfjujGCXdWb0s4FnFql36RCbi1NRizg07ZuT/toTr5xEYpBIcgk0Jb6Sqnl5c4XZiU5YLMS1TWjE0p4NrzvC6ZSjldQYAhJrU3et7Gxg6lJD/LUVOAylkgbHSoJIodPCKoY1SEufqJIqaDLpzqNjFIpvoVlhMkBBdUwli1AW7Tf+Xe/jzhh8eErrQDtAkuasxLWFjbxhGVxBb9shT6BSa6VNyc23WJj5ZISUgL+khP00udagUeG40tmX4OhPFUqQ66pYpCi1yCKCvaZtYqZmGmLmMU9n/Es3ZerVd7xU8SnBGRSHcKNSe5rvo14sZHxACtTgBAcpf/ABq1/B4m8birijOSumPS8MioSTYO9mcPlex07orsTgTU0CC+VIVW7gf8YnicQBpTk7l9o1h8yy5SpAZ83Zc7BL69d4WHJbsLK1fBJdGzeNxqA6bxKVh5eVKFl1JcOFMS7kM3I6+UaxmFVnAJcCrnc3FKFXNhG5nCwpu2ygXpQ7R1ctK5CV9BFYqWgXG2/q+U0gWHxPzJZ7KqEfSDcWD6h4QxXDDLScqlLeirM2jtcc4awayiXlSDdypLmhoG0fQwXCNWtg3YvOQStwCgGhzA9l/DZm5x0fDeHzZiQqYwQoPm1KaM+xaDYbhqVo/7qWCv+Rc25Gzw0JtkMyUdkDkBTujjzZ+S4x7HjHYb+pyqS+XN9R5G1++ElYRBPZXlCndgAATZjRg+8DTLDVVmIOmpdNG0LMWgPFsSqWolKHSwPZDgFL/h/SI44typMMoqh1M/5fZImKbVKwxerh0ExqFJEmapIVmw6HH0qzOBp9IKbbGMjq4v7NyOXxGGDP2u0f8AIM9SO6+sVk9OVTHyqOUW+IS4JsGemwYgdXa0VGIDNZzU3evk35j08btHEycnEKQxd9Rq3WLbB4r5ikggFZ9t08oqsPMDGnQac4uuDUYgBi4qahnodfCJ5qSboMY2x6YlQZORBCa5jYkh/wAjoIclcWmOEqIdt6CzdLBhCeNyksWJ+qhNTo4hfA8TS5qxNnYl967RyJco3R0J06OnxeJQtJCl5gQHSWICrEpaEeEYkpUUAFiWKkg2qQDUJPfXaFZagVXZ6ObNoBtRqQaeQoOpYGUtQAlvf3hH9Ftt2MT1n5oFGDOSQ5cuTU7kAAB7XjcnE5lqSoghKWLOQ5LXdiwSdILxSWklKqFxoAx17i3sxVcRxYlJCUi+mrA67XpSFj8tI0tDgUSFKJUyVME1DtU7bkVMVWOnLLFdk5bMCGbk7ULQ5icQFISA4AILHWg1NRt1hH56AorKiU2V2X5AB+WvpFYImx5OOCZbpGZIYVN2qR3Oo79IS4PiyQoJQGJPR9ASbsDzvpFJ88V8n8oe4XiUIX2qbFnAPMbRV46TBysv8LgCBnKikM1NbgAc3Di7xikZa5irN9QSCA5bWo7+sHxGLKkhjlAYvWxFaG9CnSKxHEUsColrgH6aUoBze++kcyUmPpDC8UoD/wCPZ2JfQh7eOtIHj1BYSxyWzEgMXDWu/LXuEQxvEk5eyouf7q8n7qecUqsaTLytV776im/RotCLewNlrgsJJKnHN3cVIenIfe9IMiTLFUsC7h1MKOBW9dO+KzC4tRBCU5iQXBfo41Br5QCXWYArsnY6U59Idwbd2a6GyxBBsXobuDuOTVHOHsLw1CkZSoJdgHdmJBoTZ2FucK8clCXKlUcuaubADyL+XdEsJi3CnypsWJvq13JoB/ECVuNxE0pbLCclCKLDgCzuQC/Ol9Hin4vxs0CSMhB7JtZixuerwfGomz2S3ZJAApRnapsKt3ClIpRw9aV9oB3FNH2MbFCHbex5zvoNwuYpKi9lO5Lv0camC4jjqcoyupW9mFNxfp15RccLkhUqdKKf8lhRucyb+L+MccjArUzA15GLQ4Tk+XgWacYpryXeG4pmIAN6MSDf/GgrXXWL7AcKKA81bEGydXbtH/yjj5fC5gZSXLF6DUH+PGO1weJKkpUtlNTsuxJvRrmt45/VPjH4dAhb7Dz8SDpudQfDSsLjiKeyAQDp+PF/CJT5iSVKVTMGJH1AEG35iq/okLXnQGALsbgjVPI0N448cE1bKXvQ1ipplqUsktRxR/DzgicdmJElVAHJoey7EUou+rGCTFyViounK738dQ56RXTyJTiSlD0JRUhXNjfZrUi2PjLTWwsBi8KoLIQHToSS7c2S0ZEpXxSlqgpNaJJCRXQPSMjsrL/qS5wKz5p35lxt+4TxckqUC1TRtabjSkbkTWrzh5EwE6bv0iqfB2cyEJaPll1DMA9i1fvF9w3FhaTlGRjbrCIwoKWKe+5p784yU6SyfvCTamii0xmZgCuZmelXB16bQdGB7YXMysnSoeh22/MSl46jawRCVTKBwNbxC2VpeBbFzZYKih3cUNubezEcHxcvq9ha1PfdFxJ4Gh3USeQpD+H4JJ1T5wG0lTKLHN9C2EmKKCogqSCyQTYVqd66RrFYEGpBUVVZrAUAG7fnaAzOLZFMC4B8oNNxynSEgvevPkOsca5XZk10LY0nKkE5aORyD36CKuShCQUlYOc0bL/7P139IvE4QqScxYKDc+RrTlaKlHBQlQVZn3NmqLeEdOOca2xZIpZmDZSms5CbF2Lb9IsJGFyp7acqgQQQTmudXZrCkWycKlIYC7ir61Ne6JSUhSyhQNGd9h+vWHl6i0Ko0KLwa5gAS1XseyC1bcm9IueH/DMpgqbMUDMSaJCSEixJOZ8zbj8xk2Y1Be1dB/ELYXFmpd2LOajq3O0cvuzktaKKl2Q4x8PoRLSEEqmWYHQsxoCGIL3HSOZQFIUyncGoLUHfHWpnuo1f6b8ne9dN4DMw0tROdLqpWtTb30iuPM4qpGatlAMOvO4UxJApsz0GtIVxT56l1Eu/WOixkj5d6pFgLeJL3jaOCIW2YioDEWGpPMuL84ssyW2ZwKOepalDOXLXOoNid4b4Zw3MCSWHR6b9Lw+cAllMBXnYaD9184Hg+HqSzqBHQkN3EM7C8CWRNUmTUd7GMNhVpDvVjQVAbXlQekDxUpUxilLrcdrQAEtp1tDyZJymrp1AZ67m7UhvDSw4Ys1uW+2rVjleSnZZRXQhw7hykKBVmKjRVmbU+G8SOGSj+1mLB9ItFMtYSSXfQ36xZ4X4fUsMsjK9mryvaISzNu5F4YnNUujjzh3dIaoc1OWtamjHaGlYQSUsm7EkHUNp/Md1I4JLR/aOnu/fHLccwoTOKkFLaDUGoUnZngxzc3Xj+Sub0/CFlXhsMlSQqaklVwAaJTzIu+x0hTG8Pz//ABqKaaNlszV/gNApPFsk7KliD/bXSpbbXuhr5hZyzAuGCqB9e7Xujq4zg7v9jjqJyv8A1CbJWRTmCHHVtDFxh5qMUEpUAlROUKDd3NJe2lxD8zDIm9lSbFwQwejPz0hfCcIQmalSaZVAkakUd+VO6kdDzQauqYvBp/gp8VwqYhaklBUQSM3y71vGRccQnzhNXkSCl3BK02NdaxkVjmnS/wARPj9nPITWxbSGEdlqXjUqX5QWdNFIduyFeTcg1YE1/cOo4Wo3tC8jDEl2Gl9j6WMdBgkFrED3eJS0Wxw+wOH4eALeMP4aUTSJXpBpSqtRoi2zsjFIPKwguDXv/EHwmFll1TJgS2gv5QjiFXiKKisSab8lU4rwVXGcGgz1Klq7DAuaV19POG8NJSQCK0s921iGKwQVZJ2d4BKPyzlJ8PWBOLcezkkqk2Mzlu9dvP35waVhw+YkHILdR5j8CK4ryud4EqedNfdYnxZKUqGwElYBtmq2xoaWpFjxrFy0SSEpZRZmDXJ5DR456Td3sekNzMeC4UNNRtBcNoMZ0qaFg6/pLVZ/fusOolFsoAbqxMBwawCCVVLhmr16wyqYwet6DltzcU74MnujR72Qkgux2dwOfhCc/GsxIIq7dXbv91hvETwlBboOlorBO/y97Q8V9oOSST0XGEImlIUlx3lh/EWa8MFBkEpDM6dY55OLIBagJezeH4jJc9QDAlzE3jb60UU1VFpI4aM5GamoMMpwOXTM5077t091hDAYlWd1pzHkPOOgweECqWDa0PN4jPmmUhBS6KXGYghgOySXfShLPWvTnFpw/hHzi9lWLK7PUNzY+3N9w/gMvNUpUqjsa+tYvpMlKAwA7olLLqkjoh6fdyK3AcDSgB2KruUgHrTWH1MBQRJatTTvjZS8QdvbOyOuiu4hOyy1K7g4cOot6nyji+LsMQJYLlkgZia0OZ6MNI7jieHUpICS2pqzto7OO6schxj4VUVhZLuFhRINFKCglQ0ACiKaXjq9PwWmyPqFKS0cvN4dLURkZKxY1NSGq3lWBYX5yMwUM72dQHJqdf1D8tKkS2mDtC6QQ92oRT8wTDScxclxoCN9S4qXaOz3KVPaPLkvKKzBKWCRMlsipASqt7U1iwXOSk8j6fc841jZpZW6Tbl/MVS8W9Df39oG8m6o55zaVDSiX7KyBo1o3CstcwBgUkf/AF+8bh+H5DZzcnEsecFUdXpFeEeEWGCmg9n3/MepKNbRBF3gMIFMok6MCA1NG16xdyZhAejdD+YrMBLHQev4MPJl9CdI45M74rQ5KXfXy/cFTMO3hWEkzWcsAai9tgYcw6nvaJ0WQwiUDz7ol8poxKmtE35wtDGvkc2hSdwkKL6w6FaGNvANSZTL4WqzD/lGjwxQsPARdhQ1EbbrAoX20c9MwytvKAnCG9RXYx062H8QMS0uaV6GMkK8aKBKCAxA9+x4Ro4RSna+gqfFovZ2CQz26cuUAkSHBDEbFv4jULwXRTDCLbbkWflEjwpR0oduUXWHwTF6Buvr7vFimXT1gmWJHL4fhC+nUHwtD8ng6i9R4fuLzKW284l1eAx1iiJYThWUdpnFHAbyvtDwT7ZhGgoX8/zGTFDr5wlFk6C4fH5Q6Sny8oxfHCT2Vhwf5hGSiWQcqP8A1/MFMoMxDjakBwQymxz+uUpgov8Abwi4k8TQlFSBpeOcQdGAppp77o3NSQA/e2uv6icsUWOsjRd4vjQYgOzXbz/fOFF8UQuhmFJ6h9qU3eKeZxBKRoG5i8c/xDjQzgpAPIJGu/7jLAieT1PEuuI8Olr+kZyTuRUGlAbgjd4GAULykBzTtBja4BoT/FIU4TjklThwSwofej+EWWI4qQkWNtHtT8+xEppxfEinGS5FLjcIxVRyzO1xSOcEhwK1BY+N/COzmYh+1erOx1oH7xFHxLDMQpLbFvv6R04cjWmcs4x7FQo6M0ZEQhrJURum3rG4rURKZy4Swh3AyAVACg3b0hYoq8WuADM4r4R6M3onjWy3wYyhr+7w1MmNAJS9o3il6M/voY5DtQWXOJdnJHs1ev7g+HnEgOPTxhRCXYsenLuhnB4mpYGmpFD0MAZMsJXOJOLPA04gRIsa2hCgaCBL6wqjEF2fygj7mDQLClbRH5xanvuiBV3dIiS937j7MCgWMCcdWbqw84hMmsHzdLed4F2SG06mJywLbRjC6p2Znc98Z84Uv46w0oCwAf3tC6pZDnK3Q18IwGTlTwNFWhgTUnQgDVm9/wARW/1JB+irbi2/WJ/Oszvs7tu8ajcixKkimYvtmr5xpE4PUseoPv8AcVy1pFwfGArmBQ7JAfS/nAo3IuFYpLPmBHJoirEhnD+JijLgsUvzq8NyBRxQ6V/NIFGU7Jf9VKaZD1qK03v+4sJGLCk36vT7t31isTNNXAbrrpBky2Yu9mBDv0br/MGhYy2PpUlOo5XfXUWLwPHcRSBTS3XUco0uaxsT0uNvbwDFYpkjshzfbn06QvEs3orps8KBcN0OnPeIISh3b7/xA8ViQFEUB2Fh0gJmirA215Rjjk97LGVPQh1ML0f184Ji+LIIv5xSrn5tQBzdvLviE9ebkKMAx7n91ge1e2Z5mlxGJ2KLEVL9HEQQp8gU/aSQbjtQolTKcFgC1mqXP2tD39YMrhLtccquRztBa49IipX2F4fMSmUkKCgWq5jI2nFsGC/EDWMiblfj+SvH8nJYcOaxbYeawrtSKiRLGvhFoggJcHk0elMEB2TPp9usFUX7/KE5aqPvSh9f5hnMQctiz1oG6sxidFbCKlGlT60+3vaGEkmh+7wGXNbTNzo3Pu5wSWpRvQDn+KQrQyGkTO7y9YYlHeFE0goLCkIOMvWgiYWIXEznEkqMEwdE0VERUi4NYiJj/qJPSzxjGxpfvP5iSpg74GJje/dI1LmC/wBjb1gUYMpLgEgU3/MQCswymnQ005CBKUXcWN3e3LaMlgioZy/tx+Y1AZGbNyuAoMKVL+O8VpxKgKH37aG5qySyqahmt3xBWHBoDpZ2MYUXlzSqhp4/eJIlgH1NonKwS9VJ63jZYBiX6howPAWVjSAwNPdoVmTlE3JHP1giJ7EgkB9gY185z9RNbN+41BsaKD2Savt6PaNmSSt0pDdWZ70NPLwhAYtYU5Jb/aG8os0cSSQN7AWIvrAoMWRWXIALK5ksB0G5eFFrWsgHuvpDqmCSwZ7gBz1pd4rpuEVnCqMD09Ry2jIWabBT+GBKqqYvqKUY7wCdhCkbg2Lh+6HsZMQodq4sKv8AuvrFYsuLu32gpE5JAXGpFK1seXOsKLxRelHs320gk5BNu/8AULzGFL+9IsoohJaArxJDh4NI4qCQDQ7whPD1gBlls3vrF1jjJbJJl2yjUGnSMipTxEtUAxkL7MvobmOy5JIoWhqQgpLEiu9GaNykZSGL+nfDCg50o1IVs6oxoLKu3mD4GDOG199LwJCQT6RJKruHfuZjd+V4UYZSSzX56bH0aNyT4c++AS5RAcKJ5EDygqUnU20EKMhyWKQRPLWF5R0p5u3XWJA0agHP1hGGxhF4IRTRunv0hcEgwVnNGfxPIwAphJarROYaM9IW+YztptBAd3jBs2Ei+nQN1c1jWeu3OvnEToH8YhLQA4DN5RjWMBf2gUxXUc3/AHW8TysNvejxD5n3v/EYzEp09lM5Hj3msGGIcVWG2b20QxMpJahLvp9x6QKSoWJUGs4o3UdPKGoVB0r/AMa8vd4nMwZNSQG7v1C6gqwNNqAtrUP66wQSylJJN93LHzhTAMSliwLq+0ClS1a35EQ+hiajR3GvewiMxwXoR3fYRgUL4dCnFa+94Z+WB9Rvy+7RhWpx2WsxzfbSJYg0tyr5dIAV0LyZKmDKoC3OvO2p8T34UEKBJYuxNQ/QbVvBMPMAGjC9aDZwbCITcSCcgQFVetC+9QbsNYZIADE4GWGqzm70PdydoQxCUg0Jp4w/OWHYBOa/aOlHNqV1fWFcbjqU8iSz6O0MkJPSK6ZNrT3+IHMNCx7mjF419G6U74gmaCk6fcxXicliz3pGwXQxr02/EaXMbvhecqjiLJWIaMtO8ZAcxjIrT+zF7JNO4QTFUZqWjcZHIzvG5A7R6fiN69wjIyFMHxtJbi8GkVZ62+0ZGQg41KuY2UinfGRkKzE5QvB2v72jcZAMDb0jFfeMjIxiBNve8TRfv+0ZGQWZG5xt1ELYhRjIyAFjKA47h94FMQMthGRkP4AaygoBarn0iM01bRhTujUZCGFJCy6qnT7wwsdgxuMjGNyFH/8AUPTEDaMjIxl0VXEFEIUdc19dIyR9Xl3MKRkZDoDJzEDKaD2SPQCKHG0FKXjIyGiJk6KuYfT7xiFUMZGR1nEgS/pMCNjGRkGPQAZjcZGQxj//2Q=="/>
          <p:cNvSpPr/>
          <p:nvPr/>
        </p:nvSpPr>
        <p:spPr>
          <a:xfrm>
            <a:off x="6814945" y="1418718"/>
            <a:ext cx="171469" cy="171469"/>
          </a:xfrm>
          <a:prstGeom prst="rect">
            <a:avLst/>
          </a:prstGeom>
          <a:noFill/>
          <a:ln cap="flat">
            <a:noFill/>
            <a:prstDash val="solid"/>
          </a:ln>
        </p:spPr>
        <p:txBody>
          <a:bodyPr vert="horz" wrap="square" lIns="51439" tIns="25719" rIns="51439" bIns="25719" anchor="t" anchorCtr="0" compatLnSpc="1">
            <a:noAutofit/>
          </a:bodyPr>
          <a:lstStyle/>
          <a:p>
            <a:pPr defTabSz="622158">
              <a:defRPr sz="1800" b="0" i="0" u="none" strike="noStrike" kern="0" cap="none" spc="0" baseline="0">
                <a:solidFill>
                  <a:srgbClr val="000000"/>
                </a:solidFill>
                <a:uFillTx/>
              </a:defRPr>
            </a:pPr>
            <a:endParaRPr lang="fr-FR" sz="1013">
              <a:solidFill>
                <a:srgbClr val="000000"/>
              </a:solidFill>
              <a:latin typeface="Calibri"/>
            </a:endParaRPr>
          </a:p>
        </p:txBody>
      </p:sp>
      <p:pic>
        <p:nvPicPr>
          <p:cNvPr id="4" name="Picture 4" descr="http://passes-montagnes.fr/riudecanyes/030_carrefour.jpg"/>
          <p:cNvPicPr>
            <a:picLocks noChangeAspect="1"/>
          </p:cNvPicPr>
          <p:nvPr/>
        </p:nvPicPr>
        <p:blipFill>
          <a:blip r:embed="rId3"/>
          <a:srcRect/>
          <a:stretch>
            <a:fillRect/>
          </a:stretch>
        </p:blipFill>
        <p:spPr>
          <a:xfrm>
            <a:off x="2771800" y="378258"/>
            <a:ext cx="5613374" cy="3487938"/>
          </a:xfrm>
          <a:prstGeom prst="rect">
            <a:avLst/>
          </a:prstGeom>
          <a:ln>
            <a:noFill/>
          </a:ln>
          <a:effectLst>
            <a:outerShdw blurRad="292100" dist="139700" dir="2700000" algn="tl" rotWithShape="0">
              <a:srgbClr val="333333">
                <a:alpha val="65000"/>
              </a:srgbClr>
            </a:outerShdw>
          </a:effectLst>
        </p:spPr>
      </p:pic>
      <p:cxnSp>
        <p:nvCxnSpPr>
          <p:cNvPr id="5" name="Connecteur droit avec flèche 7"/>
          <p:cNvCxnSpPr/>
          <p:nvPr/>
        </p:nvCxnSpPr>
        <p:spPr>
          <a:xfrm flipH="1">
            <a:off x="3419872" y="4617457"/>
            <a:ext cx="518445" cy="285276"/>
          </a:xfrm>
          <a:prstGeom prst="straightConnector1">
            <a:avLst/>
          </a:prstGeom>
          <a:noFill/>
          <a:ln w="44448" cap="flat">
            <a:solidFill>
              <a:srgbClr val="000000"/>
            </a:solidFill>
            <a:prstDash val="solid"/>
            <a:miter/>
            <a:tailEnd type="arrow"/>
          </a:ln>
        </p:spPr>
      </p:cxnSp>
      <p:cxnSp>
        <p:nvCxnSpPr>
          <p:cNvPr id="6" name="Connecteur droit avec flèche 10"/>
          <p:cNvCxnSpPr/>
          <p:nvPr/>
        </p:nvCxnSpPr>
        <p:spPr>
          <a:xfrm>
            <a:off x="6563720" y="4674712"/>
            <a:ext cx="386898" cy="228021"/>
          </a:xfrm>
          <a:prstGeom prst="straightConnector1">
            <a:avLst/>
          </a:prstGeom>
          <a:noFill/>
          <a:ln w="44448" cap="flat">
            <a:solidFill>
              <a:srgbClr val="000000"/>
            </a:solidFill>
            <a:prstDash val="solid"/>
            <a:miter/>
            <a:tailEnd type="arrow"/>
          </a:ln>
        </p:spPr>
      </p:cxnSp>
      <p:sp>
        <p:nvSpPr>
          <p:cNvPr id="7" name="ZoneTexte 14"/>
          <p:cNvSpPr txBox="1"/>
          <p:nvPr/>
        </p:nvSpPr>
        <p:spPr>
          <a:xfrm>
            <a:off x="827584" y="4959721"/>
            <a:ext cx="2907000" cy="801485"/>
          </a:xfrm>
          <a:prstGeom prst="rect">
            <a:avLst/>
          </a:prstGeom>
          <a:noFill/>
          <a:ln cap="flat">
            <a:noFill/>
          </a:ln>
        </p:spPr>
        <p:txBody>
          <a:bodyPr vert="horz" wrap="square" lIns="62215" tIns="31107" rIns="62215" bIns="31107" anchor="t" anchorCtr="0" compatLnSpc="1">
            <a:spAutoFit/>
          </a:bodyPr>
          <a:lstStyle/>
          <a:p>
            <a:pPr defTabSz="622158">
              <a:defRPr sz="1800" b="0" i="0" u="none" strike="noStrike" kern="0" cap="none" spc="0" baseline="0">
                <a:solidFill>
                  <a:srgbClr val="000000"/>
                </a:solidFill>
                <a:uFillTx/>
              </a:defRPr>
            </a:pPr>
            <a:r>
              <a:rPr lang="fr-FR" sz="2400" b="1" kern="0" dirty="0">
                <a:solidFill>
                  <a:srgbClr val="000000"/>
                </a:solidFill>
                <a:latin typeface="Calibri"/>
              </a:rPr>
              <a:t>s</a:t>
            </a:r>
            <a:r>
              <a:rPr lang="fr-FR" sz="2400" b="1" dirty="0">
                <a:solidFill>
                  <a:srgbClr val="000000"/>
                </a:solidFill>
                <a:latin typeface="Calibri"/>
              </a:rPr>
              <a:t>ans bonnes raisons</a:t>
            </a:r>
            <a:endParaRPr lang="fr-FR" sz="2400" dirty="0">
              <a:solidFill>
                <a:srgbClr val="000000"/>
              </a:solidFill>
              <a:latin typeface="Calibri"/>
            </a:endParaRPr>
          </a:p>
          <a:p>
            <a:pPr defTabSz="622158">
              <a:defRPr sz="1800" b="0" i="0" u="none" strike="noStrike" kern="0" cap="none" spc="0" baseline="0">
                <a:solidFill>
                  <a:srgbClr val="000000"/>
                </a:solidFill>
                <a:uFillTx/>
              </a:defRPr>
            </a:pPr>
            <a:r>
              <a:rPr lang="fr-FR" sz="2400" dirty="0">
                <a:solidFill>
                  <a:srgbClr val="000000"/>
                </a:solidFill>
                <a:latin typeface="Calibri"/>
              </a:rPr>
              <a:t>                 </a:t>
            </a:r>
          </a:p>
        </p:txBody>
      </p:sp>
      <p:sp>
        <p:nvSpPr>
          <p:cNvPr id="8" name="ZoneTexte 16"/>
          <p:cNvSpPr txBox="1"/>
          <p:nvPr/>
        </p:nvSpPr>
        <p:spPr>
          <a:xfrm>
            <a:off x="5582247" y="4928617"/>
            <a:ext cx="3443962" cy="432153"/>
          </a:xfrm>
          <a:prstGeom prst="rect">
            <a:avLst/>
          </a:prstGeom>
          <a:noFill/>
          <a:ln cap="flat">
            <a:noFill/>
          </a:ln>
        </p:spPr>
        <p:txBody>
          <a:bodyPr vert="horz" wrap="square" lIns="62215" tIns="31107" rIns="62215" bIns="31107" anchor="t" anchorCtr="0" compatLnSpc="1">
            <a:spAutoFit/>
          </a:bodyPr>
          <a:lstStyle/>
          <a:p>
            <a:pPr defTabSz="622158">
              <a:defRPr sz="1800" b="0" i="0" u="none" strike="noStrike" kern="0" cap="none" spc="0" baseline="0">
                <a:solidFill>
                  <a:srgbClr val="000000"/>
                </a:solidFill>
                <a:uFillTx/>
              </a:defRPr>
            </a:pPr>
            <a:r>
              <a:rPr lang="fr-FR" sz="2400" b="1" dirty="0">
                <a:solidFill>
                  <a:srgbClr val="000000"/>
                </a:solidFill>
                <a:latin typeface="Calibri"/>
              </a:rPr>
              <a:t>avec de bonnes raisons </a:t>
            </a:r>
            <a:r>
              <a:rPr lang="fr-FR" sz="2400" dirty="0">
                <a:solidFill>
                  <a:srgbClr val="000000"/>
                </a:solidFill>
                <a:latin typeface="Calibri"/>
              </a:rPr>
              <a:t>                </a:t>
            </a:r>
          </a:p>
        </p:txBody>
      </p:sp>
      <p:sp>
        <p:nvSpPr>
          <p:cNvPr id="9" name="Rectangle 8"/>
          <p:cNvSpPr/>
          <p:nvPr/>
        </p:nvSpPr>
        <p:spPr>
          <a:xfrm>
            <a:off x="5197577" y="5441936"/>
            <a:ext cx="3506082" cy="129943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BE5D6"/>
          </a:solidFill>
          <a:ln w="25557" cap="flat">
            <a:solidFill>
              <a:srgbClr val="3A5F8B"/>
            </a:solidFill>
            <a:prstDash val="solid"/>
            <a:miter/>
          </a:ln>
        </p:spPr>
        <p:txBody>
          <a:bodyPr vert="horz" wrap="square" lIns="50630" tIns="25315" rIns="50630" bIns="25315" anchor="ctr" anchorCtr="1" compatLnSpc="0">
            <a:noAutofit/>
          </a:bodyPr>
          <a:lstStyle/>
          <a:p>
            <a:pPr algn="ctr" defTabSz="622158">
              <a:defRPr sz="1800" b="0" i="0" u="none" strike="noStrike" kern="0" cap="none" spc="0" baseline="0">
                <a:solidFill>
                  <a:srgbClr val="000000"/>
                </a:solidFill>
                <a:uFillTx/>
              </a:defRPr>
            </a:pPr>
            <a:r>
              <a:rPr lang="fr-FR" sz="2000" b="1" dirty="0">
                <a:solidFill>
                  <a:srgbClr val="000000"/>
                </a:solidFill>
                <a:latin typeface="Calibri" pitchFamily="34"/>
                <a:ea typeface="Microsoft YaHei" pitchFamily="2"/>
                <a:cs typeface="Mangal" pitchFamily="2"/>
              </a:rPr>
              <a:t>Connaissance ou savoir : idée vraie justifiée par des raisons solides</a:t>
            </a:r>
          </a:p>
        </p:txBody>
      </p:sp>
      <p:sp>
        <p:nvSpPr>
          <p:cNvPr id="10" name="Rectangle 7"/>
          <p:cNvSpPr/>
          <p:nvPr/>
        </p:nvSpPr>
        <p:spPr>
          <a:xfrm>
            <a:off x="660628" y="5447956"/>
            <a:ext cx="3042482" cy="129614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BE5D6"/>
          </a:solidFill>
          <a:ln w="25557" cap="flat">
            <a:solidFill>
              <a:srgbClr val="3A5F8B"/>
            </a:solidFill>
            <a:prstDash val="solid"/>
            <a:miter/>
          </a:ln>
        </p:spPr>
        <p:txBody>
          <a:bodyPr vert="horz" wrap="square" lIns="50630" tIns="25315" rIns="50630" bIns="25315" anchor="ctr" anchorCtr="1" compatLnSpc="0">
            <a:noAutofit/>
          </a:bodyPr>
          <a:lstStyle/>
          <a:p>
            <a:pPr algn="ctr" defTabSz="622158">
              <a:defRPr sz="1800" b="0" i="0" u="none" strike="noStrike" kern="0" cap="none" spc="0" baseline="0">
                <a:solidFill>
                  <a:srgbClr val="000000"/>
                </a:solidFill>
                <a:uFillTx/>
              </a:defRPr>
            </a:pPr>
            <a:r>
              <a:rPr lang="fr-FR" sz="2000" b="1" dirty="0">
                <a:solidFill>
                  <a:srgbClr val="000000"/>
                </a:solidFill>
                <a:latin typeface="Calibri"/>
                <a:ea typeface="Microsoft YaHei" pitchFamily="2"/>
                <a:cs typeface="Mangal" pitchFamily="2"/>
              </a:rPr>
              <a:t>« Opinion droite » ou vraie : croyance vraie sans justification correcte</a:t>
            </a:r>
            <a:endParaRPr lang="fr-FR" sz="2000" dirty="0">
              <a:solidFill>
                <a:srgbClr val="000000"/>
              </a:solidFill>
              <a:latin typeface="Calibri"/>
              <a:ea typeface="Microsoft YaHei" pitchFamily="2"/>
              <a:cs typeface="Mangal" pitchFamily="2"/>
            </a:endParaRPr>
          </a:p>
        </p:txBody>
      </p:sp>
      <p:sp>
        <p:nvSpPr>
          <p:cNvPr id="13" name="AutoShape 2" descr="data:image/jpeg;base64,/9j/4AAQSkZJRgABAQAAAQABAAD/2wCEAAkGBhQSEBQUExQWFRUWGBkXGRgWFxgbGBoXFxwYGxcYGBwaHCYeGBwjGhgYHy8gIycpLCwtGB4xNTAqNSYrLCkBCQoKDgwOGg8PGiokHyQsLCwpKSkpKSwsKSwsKSwpLCwsKSwsLCksLCwsKSwsLCksLCwsLCwsLCksLCwsLCwsLP/AABEIAMIBAwMBIgACEQEDEQH/xAAcAAACAgMBAQAAAAAAAAAAAAADBAIFAAEGBwj/xAA7EAABAgQEAwYGAQMDBAMAAAABAhEAAyExBBJBUQVhcSKBkaGx8AYTMsHR4fEUQlIHcpIVI2KiM4Ky/8QAGQEAAwEBAQAAAAAAAAAAAAAAAQIDAAQF/8QAKBEAAgICAgEEAQQDAAAAAAAAAAECEQMhEjFBBBMiUWEUgbHhMlKR/9oADAMBAAIRAxEAPwDtMJxSVMPYmoVySoE+DvD6DHiScB8p1irCoWWYtVmu3PlEMVxkpUBKVNQCKgKIFdiC51hFnvwB4eHk92QqCZo86+Ff9RUBAl4kmgYTKqf/AHavzbrvHcYDisqcSJS0rICSctWCw6T3iHTTAWAVEgqIJETAikVYkpUTSTEgYiBE2iqVEXKzM0TSqIgRICNRuQQLjeaIARIQKG5G4ImIgRIGA0FM3GzGo2IAGzUaKYllgqRAbNVgAgxkMvA1JjWBxpaAmB5YM0RAhkyVWyDQWWY0BG4WT1ReEa2EzRmaIAxvNEX0dKJgxioiDG3iDKUDWiIfLg0YYQawCkQBYhpdoWLbwreyiAiNRKMg2E+dMdi3IyrKhsQAXB10PXlCcyYSSW98mh7iHCjWaArLmo6K8ySAwq+ukLYeepPaYHTtAEEbV5QkZfRGad0yEpT2p9vCGZeIWkEJWQ98p/dY1jJoWpRT2Q9gAzUoBaAqTerEANSr70PSHUxOPgfGOmfMf5iioN2sxzUDDV6R3nCP9UClCBOllbJYrSpllQepBDMaWO/SPNkTHoVA0qG9TBBMLnfkzQ6yyj0xHCL7PVOHf6pylTlCYCiUfpUEkkH/AM2UelBpHXcM43KnpCpawX/tLBTjQjePABMANS5922i+4NPMuSuamZXMAEnNRSSCFHblD/q5R7AvTqXR7iExPJHmfCP9VJr/APeShaWuAUl+TOPEDrHafDvxfJxaRldC7ZFb1sbKoI6o54y0mcksU4qy5CYlliWWJARSyakRaNgRuJJgNlY7RgESyxiYlCWMaiQEaAgjQrHijQEaVEngZMBBk6QNcRJiao8s+LvjhS5glyywQvMGId0FTF9zZqinOBkyrGrFx4nN6PTVzgBU+/ZEc3xv43lyyZcsgzGLWIBtvVo8+w3xQt1qMxRzJ7Wc3JLFJem+kUMzia1TCpIatiwYOHAOt2v6x52T1kpr4Kjvx4FHs9Llf6hqRLSFoEwgEqWDpQ1Asa25Ra/B3xIvF/NMzKGU6Ej6slasatYPz6R5FicUaqJNAzGz6EEaaQ3wn4kVJmJVJZICgVUqqodztQdkczcxPH6id3LoeWOPg93BiWaKXhnxVh55WJa3yMCTQVdmJv8ASfCLZE0EAguDqI7G01aJpfYV4iuYBej074iqYBUx55/qF8SrMz+mQykMCq31AktQuGDRGcuKGUbZ0fxV8USpEpSQt5hHZCWJD2J0A/McV8K/GoROKJj9sCpUWQA5NSHVU+Z3pyGJ4nnDqciz794DUtSEMNiEH6nPZNuetiT0HOOXnKTtldLR3sz/AFRUFEFKKEi436n1jI8xmz1pUQMjCzg20ul4yK1P7Not8PxlaJYQEjJYgg1e7u94q2e2a+ztGLxhKmCaan1aCTlum7cqgRumRcm+yClhAt4X5io8ukTTiSQHA3qPWjwMzTlF9mHK1dYkqYyQ6S/QGvOkMLYREpLBgPzsXH3g8siyR4mm9YSTigaZVDoLbOCKQVM9hUBtKN6WgO/Jhj5INSwatGIN9N43KnKAIzAJOj3alRC5nBWhDe9fSCmYOu1A4gm0X3AeEyp6ViYpSVpZmI76FyTCvDsfMkr/AO0olljKWFcquz9oT4ZjDKXnBcj/ACFOTiC4fEZVAhLZS4pTfaCrsb46PaPhb4gmTf8At4hIRNIKgKVA+oMCailaO9qR0ceCzviBUycmacyVIQyMhIyqqUqfWukeocB+OpM2Sn5iwiaGCgQzqs6dwadHjvw5Lj8uzizYVyuHR1JjYVWOa4zx7KVJl9ohL0e5IsRrcxxMvjuIlYjOX+ZMoDd3q4FtNedqQk/VxjLiUh6aTjZ688SCo89lfG88oAZAUFdpweVG0vEuP/EgXJQXYhyogtpemnKloR+sx+B16aXbPQfnAEAm9Bzgrx4in4rmzK5z2C6STQb+N684v+H/AB5MEghZKlEu47KgDXV9BSEXqlfyVFHhfg9MVC2KxSZYdVBvFPwD4mTNlD5pCVgOXKajdhaFvizjACJksKCVZSQ/9xZyhiLsQRzIeOn3FxckcvBuVMW+M/jOXJkKTLUlS1Ok2OUGhJB3Bo9KR4wvFiarKgDUsFAUcPcu/LSvOH8bigl0mqXcjS/9xJBJ9iFZHDiC6GDkUBcgXIJ1NbvpHmTzc9y/Y7YY1BUiRwQSgoKmUo1q/cGPTV6xFEsIlgEpKs2xtsSe/wDTQwD8skU+YWIAbMksbFr92kKJn/MPbLcgUu47m7+cQ2yhgGYOU5UVbL9ZalbuDuY3KwyKkFV3Yq/jRtdt4ybxtSE9kFg4zc3bK4DszeAgKws5VAJfUEs2tLB66c4OzaHJM1aAcpYPmIuHDkereNY63D/6gzMPhJcsNnqXIJASXypO13euzRxqZuQCtK1t7ruIXxGIUqiTmI6aWv5iBFu6QWd/jPj2bNwuUgBSmch6s5Lc6DaOZ/rSpfzCGDORmdzWpqSQdR5xV4THH5YBAAzMSHuXpaGJK72pRmo2tu+A7vY630U8yYJqioKYAm/ZTWpDXPVoljUnKyaGgdJpuaDlyNofmCWAXBKRfRLivLxg6ECaOyHB8q7v3O0UeVKmTqivTwTMAolRJAPZtbS0ZFr8mSKHK/8AuV9mEbiX6g2il/pAGBB720gsvCmrsdg2kQ+eCSLts9t621tBEWPZUkPqQmm+sVtkqBplVNHO2njp+omlKnq/QN39I2hkuQ27uD4+cQ+ewN/e0a34CYmSoLAuGJNvB+sRmFQc5dQ1A2lAYFhsW5IJDE0pp1hlWLq1vL2INyT2CyHySQ5OXpbvP7iYw4A35+28owpQt/qIapzF+rU+8Tw+GQxYqHV/v0hnKtgo0iS4s9LWPvnBfld/cb9awdCwB+6fuJYLCoIL58xtTn6c4X3RlG9BuHcIVNcpI59oDw96HaOm4XgJctCqk17RUzUam+sV8tUuUhIBIqA6tTc0cMHNGPWEsRxFClKHzMoCXIblpUkCrH2IhOcpnRGKgWvFOMJFBTLVyfBtdbHmYX4bPyoBX9SmqdGdno7vrzigx/Dpy1Z09oWYHtMWsNXcdT1iGEnTJakylpUlLn7gedyDB4fHTBzdnTcV4iEgMC9S7l+4mtKs4ijl8WTMUUJc8ixFLkH7xk/hjkO5FGsXOruaNs9YQ/6eoLdBC8vI2sQdh7dopBRrsXI3eh/HqfsgdkGwp0yiubxNolgFMguaczUG2tjApOEW7qUBWwD156f5d0FRhhl+sBTufpNS5OxpWtfKNySVAovcElKmWllrDhyKP2rh6A+Lg3FB0fxIuTMkpmlSjMQgbF8odldkF6swa/Jo4yRiQhIAqXDqYJ1OxaxbcNB5fFTMIC3FXoGL6VAY29H3hfenTXgfhBtHO8R4SJk0JcuQ6jLBYXe7AtT/AJW0h3+iVKHaUqwAIZwSzu1RbzLGLriMgqQFJd61JbxIpWtto5LiPEO0AoKzVcB3FKgFVC1hCxk8mkCS4jMxNCSUkkGuUkkaVFtb8oWxOFZIzZsgFn/x3oKu3usGCglQooqFdqhmJ9mBDEZic4JIYm9+d7coeOhQEvD5yKjLYFTkXoAx0t+Y0iWQpb0Ukcy9fJwdRCePxKhMyJmDKBuwCq+GldY0Z0xgMyVZqJavLS35rF+DoW0Of1ZWkh2O50bXxJgeJJl0TVrnYvVnN/xEMPglpbKcxdtgDR63vy37mRhFS1UNKu9W3cPvV+ULpeRicxCSxX2QCSOyGanaUL3o9DUGHDhlkEOCnS3Zrclr0ekVONxAzdvtKBsHHZDiqtL7f2w3KxK1JCnCE8mcg7ACnjE5KSSaBF7GcSgFGUF0sQczuSHL0s9YXwMwiUMpVmKSwP0sXrodjXeGcJQmgMsk1ILjk4768oX4uskAyxUdgAAG+3e4tE07+LBKVCpzi81IPO8ZF5guFlUtJM9iR/gq2mh0aMg+5Fa1/wA/oXg2IyJcsJIK0ntFJYGh3ZwzQPGVWJcoFYoHFD1OjeEU7lNFLYuFKrV2qw3YxOVxQJNUl2uC1LDyi/tu77E5+GMjHULUALGtvbG8Kz5xUKOCbAfetofHEULQoZR2mcKG1qnpvCKympQGzWcb7NDQ7ugSa+wWEkqCgTo+u8MqUQHJ6/ukSw8vKl8osA+p7n3h3C4VWZJMskcnAO4GhgylbsMYtoq5WIIBJ+omnPakW0sHKnMWOr6cuUaxUpUsdoJc2rV3q40q9BE8AtUygu/8ltQIlOV7GSadFlh8NmYZVGpBUBSgcmuw2ENjDolqScxrW5Jo7OB0tz7oIEFKSGS5JYGpyijmxTVwR0jVczkmlWZxpQZjpUxyuR1KKRPGYYTBkYMbkbgUelK1rFNiuAolkkqPZIyks7i9LkgvpqItVYpS1GoLUDvTUkAEOLaRWYyYhLklswCQS5cvo5oND1MNBtOkLOgkziKgDlSSf9oLj+6u/ukEw+OXmUFOlVzXqEmhiMtdM5XZDsGuzAvzI/ELyJiZtmpqbgNS7vdtnGsNX4BY4FKX9KncgkuKDQEfjujGCXdWb0s4FnFql36RCbi1NRizg07ZuT/toTr5xEYpBIcgk0Jb6Sqnl5c4XZiU5YLMS1TWjE0p4NrzvC6ZSjldQYAhJrU3et7Gxg6lJD/LUVOAylkgbHSoJIodPCKoY1SEufqJIqaDLpzqNjFIpvoVlhMkBBdUwli1AW7Tf+Xe/jzhh8eErrQDtAkuasxLWFjbxhGVxBb9shT6BSa6VNyc23WJj5ZISUgL+khP00udagUeG40tmX4OhPFUqQ66pYpCi1yCKCvaZtYqZmGmLmMU9n/Es3ZerVd7xU8SnBGRSHcKNSe5rvo14sZHxACtTgBAcpf/ABq1/B4m8birijOSumPS8MioSTYO9mcPlex07orsTgTU0CC+VIVW7gf8YnicQBpTk7l9o1h8yy5SpAZ83Zc7BL69d4WHJbsLK1fBJdGzeNxqA6bxKVh5eVKFl1JcOFMS7kM3I6+UaxmFVnAJcCrnc3FKFXNhG5nCwpu2ygXpQ7R1ctK5CV9BFYqWgXG2/q+U0gWHxPzJZ7KqEfSDcWD6h4QxXDDLScqlLeirM2jtcc4awayiXlSDdypLmhoG0fQwXCNWtg3YvOQStwCgGhzA9l/DZm5x0fDeHzZiQqYwQoPm1KaM+xaDYbhqVo/7qWCv+Rc25Gzw0JtkMyUdkDkBTujjzZ+S4x7HjHYb+pyqS+XN9R5G1++ElYRBPZXlCndgAATZjRg+8DTLDVVmIOmpdNG0LMWgPFsSqWolKHSwPZDgFL/h/SI44typMMoqh1M/5fZImKbVKwxerh0ExqFJEmapIVmw6HH0qzOBp9IKbbGMjq4v7NyOXxGGDP2u0f8AIM9SO6+sVk9OVTHyqOUW+IS4JsGemwYgdXa0VGIDNZzU3evk35j08btHEycnEKQxd9Rq3WLbB4r5ikggFZ9t08oqsPMDGnQac4uuDUYgBi4qahnodfCJ5qSboMY2x6YlQZORBCa5jYkh/wAjoIclcWmOEqIdt6CzdLBhCeNyksWJ+qhNTo4hfA8TS5qxNnYl967RyJco3R0J06OnxeJQtJCl5gQHSWICrEpaEeEYkpUUAFiWKkg2qQDUJPfXaFZagVXZ6ObNoBtRqQaeQoOpYGUtQAlvf3hH9Ftt2MT1n5oFGDOSQ5cuTU7kAAB7XjcnE5lqSoghKWLOQ5LXdiwSdILxSWklKqFxoAx17i3sxVcRxYlJCUi+mrA67XpSFj8tI0tDgUSFKJUyVME1DtU7bkVMVWOnLLFdk5bMCGbk7ULQ5icQFISA4AILHWg1NRt1hH56AorKiU2V2X5AB+WvpFYImx5OOCZbpGZIYVN2qR3Oo79IS4PiyQoJQGJPR9ASbsDzvpFJ88V8n8oe4XiUIX2qbFnAPMbRV46TBysv8LgCBnKikM1NbgAc3Di7xikZa5irN9QSCA5bWo7+sHxGLKkhjlAYvWxFaG9CnSKxHEUsColrgH6aUoBze++kcyUmPpDC8UoD/wCPZ2JfQh7eOtIHj1BYSxyWzEgMXDWu/LXuEQxvEk5eyouf7q8n7qecUqsaTLytV776im/RotCLewNlrgsJJKnHN3cVIenIfe9IMiTLFUsC7h1MKOBW9dO+KzC4tRBCU5iQXBfo41Br5QCXWYArsnY6U59Idwbd2a6GyxBBsXobuDuOTVHOHsLw1CkZSoJdgHdmJBoTZ2FucK8clCXKlUcuaubADyL+XdEsJi3CnypsWJvq13JoB/ECVuNxE0pbLCclCKLDgCzuQC/Ol9Hin4vxs0CSMhB7JtZixuerwfGomz2S3ZJAApRnapsKt3ClIpRw9aV9oB3FNH2MbFCHbex5zvoNwuYpKi9lO5Lv0camC4jjqcoyupW9mFNxfp15RccLkhUqdKKf8lhRucyb+L+MccjArUzA15GLQ4Tk+XgWacYpryXeG4pmIAN6MSDf/GgrXXWL7AcKKA81bEGydXbtH/yjj5fC5gZSXLF6DUH+PGO1weJKkpUtlNTsuxJvRrmt45/VPjH4dAhb7Dz8SDpudQfDSsLjiKeyAQDp+PF/CJT5iSVKVTMGJH1AEG35iq/okLXnQGALsbgjVPI0N448cE1bKXvQ1ipplqUsktRxR/DzgicdmJElVAHJoey7EUou+rGCTFyViounK738dQ56RXTyJTiSlD0JRUhXNjfZrUi2PjLTWwsBi8KoLIQHToSS7c2S0ZEpXxSlqgpNaJJCRXQPSMjsrL/qS5wKz5p35lxt+4TxckqUC1TRtabjSkbkTWrzh5EwE6bv0iqfB2cyEJaPll1DMA9i1fvF9w3FhaTlGRjbrCIwoKWKe+5p784yU6SyfvCTamii0xmZgCuZmelXB16bQdGB7YXMysnSoeh22/MSl46jawRCVTKBwNbxC2VpeBbFzZYKih3cUNubezEcHxcvq9ha1PfdFxJ4Gh3USeQpD+H4JJ1T5wG0lTKLHN9C2EmKKCogqSCyQTYVqd66RrFYEGpBUVVZrAUAG7fnaAzOLZFMC4B8oNNxynSEgvevPkOsca5XZk10LY0nKkE5aORyD36CKuShCQUlYOc0bL/7P139IvE4QqScxYKDc+RrTlaKlHBQlQVZn3NmqLeEdOOca2xZIpZmDZSms5CbF2Lb9IsJGFyp7acqgQQQTmudXZrCkWycKlIYC7ir61Ne6JSUhSyhQNGd9h+vWHl6i0Ko0KLwa5gAS1XseyC1bcm9IueH/DMpgqbMUDMSaJCSEixJOZ8zbj8xk2Y1Be1dB/ELYXFmpd2LOajq3O0cvuzktaKKl2Q4x8PoRLSEEqmWYHQsxoCGIL3HSOZQFIUyncGoLUHfHWpnuo1f6b8ne9dN4DMw0tROdLqpWtTb30iuPM4qpGatlAMOvO4UxJApsz0GtIVxT56l1Eu/WOixkj5d6pFgLeJL3jaOCIW2YioDEWGpPMuL84ssyW2ZwKOepalDOXLXOoNid4b4Zw3MCSWHR6b9Lw+cAllMBXnYaD9184Hg+HqSzqBHQkN3EM7C8CWRNUmTUd7GMNhVpDvVjQVAbXlQekDxUpUxilLrcdrQAEtp1tDyZJymrp1AZ67m7UhvDSw4Ys1uW+2rVjleSnZZRXQhw7hykKBVmKjRVmbU+G8SOGSj+1mLB9ItFMtYSSXfQ36xZ4X4fUsMsjK9mryvaISzNu5F4YnNUujjzh3dIaoc1OWtamjHaGlYQSUsm7EkHUNp/Md1I4JLR/aOnu/fHLccwoTOKkFLaDUGoUnZngxzc3Xj+Sub0/CFlXhsMlSQqaklVwAaJTzIu+x0hTG8Pz//ABqKaaNlszV/gNApPFsk7KliD/bXSpbbXuhr5hZyzAuGCqB9e7Xujq4zg7v9jjqJyv8A1CbJWRTmCHHVtDFxh5qMUEpUAlROUKDd3NJe2lxD8zDIm9lSbFwQwejPz0hfCcIQmalSaZVAkakUd+VO6kdDzQauqYvBp/gp8VwqYhaklBUQSM3y71vGRccQnzhNXkSCl3BK02NdaxkVjmnS/wARPj9nPITWxbSGEdlqXjUqX5QWdNFIduyFeTcg1YE1/cOo4Wo3tC8jDEl2Gl9j6WMdBgkFrED3eJS0Wxw+wOH4eALeMP4aUTSJXpBpSqtRoi2zsjFIPKwguDXv/EHwmFll1TJgS2gv5QjiFXiKKisSab8lU4rwVXGcGgz1Klq7DAuaV19POG8NJSQCK0s921iGKwQVZJ2d4BKPyzlJ8PWBOLcezkkqk2Mzlu9dvP35waVhw+YkHILdR5j8CK4ryud4EqedNfdYnxZKUqGwElYBtmq2xoaWpFjxrFy0SSEpZRZmDXJ5DR456Td3sekNzMeC4UNNRtBcNoMZ0qaFg6/pLVZ/fusOolFsoAbqxMBwawCCVVLhmr16wyqYwet6DltzcU74MnujR72Qkgux2dwOfhCc/GsxIIq7dXbv91hvETwlBboOlorBO/y97Q8V9oOSST0XGEImlIUlx3lh/EWa8MFBkEpDM6dY55OLIBagJezeH4jJc9QDAlzE3jb60UU1VFpI4aM5GamoMMpwOXTM5077t091hDAYlWd1pzHkPOOgweECqWDa0PN4jPmmUhBS6KXGYghgOySXfShLPWvTnFpw/hHzi9lWLK7PUNzY+3N9w/gMvNUpUqjsa+tYvpMlKAwA7olLLqkjoh6fdyK3AcDSgB2KruUgHrTWH1MBQRJatTTvjZS8QdvbOyOuiu4hOyy1K7g4cOot6nyji+LsMQJYLlkgZia0OZ6MNI7jieHUpICS2pqzto7OO6schxj4VUVhZLuFhRINFKCglQ0ACiKaXjq9PwWmyPqFKS0cvN4dLURkZKxY1NSGq3lWBYX5yMwUM72dQHJqdf1D8tKkS2mDtC6QQ92oRT8wTDScxclxoCN9S4qXaOz3KVPaPLkvKKzBKWCRMlsipASqt7U1iwXOSk8j6fc841jZpZW6Tbl/MVS8W9Df39oG8m6o55zaVDSiX7KyBo1o3CstcwBgUkf/AF+8bh+H5DZzcnEsecFUdXpFeEeEWGCmg9n3/MepKNbRBF3gMIFMok6MCA1NG16xdyZhAejdD+YrMBLHQev4MPJl9CdI45M74rQ5KXfXy/cFTMO3hWEkzWcsAai9tgYcw6nvaJ0WQwiUDz7ol8poxKmtE35wtDGvkc2hSdwkKL6w6FaGNvANSZTL4WqzD/lGjwxQsPARdhQ1EbbrAoX20c9MwytvKAnCG9RXYx062H8QMS0uaV6GMkK8aKBKCAxA9+x4Ro4RSna+gqfFovZ2CQz26cuUAkSHBDEbFv4jULwXRTDCLbbkWflEjwpR0oduUXWHwTF6Buvr7vFimXT1gmWJHL4fhC+nUHwtD8ng6i9R4fuLzKW284l1eAx1iiJYThWUdpnFHAbyvtDwT7ZhGgoX8/zGTFDr5wlFk6C4fH5Q6Sny8oxfHCT2Vhwf5hGSiWQcqP8A1/MFMoMxDjakBwQymxz+uUpgov8Abwi4k8TQlFSBpeOcQdGAppp77o3NSQA/e2uv6icsUWOsjRd4vjQYgOzXbz/fOFF8UQuhmFJ6h9qU3eKeZxBKRoG5i8c/xDjQzgpAPIJGu/7jLAieT1PEuuI8Olr+kZyTuRUGlAbgjd4GAULykBzTtBja4BoT/FIU4TjklThwSwofej+EWWI4qQkWNtHtT8+xEppxfEinGS5FLjcIxVRyzO1xSOcEhwK1BY+N/COzmYh+1erOx1oH7xFHxLDMQpLbFvv6R04cjWmcs4x7FQo6M0ZEQhrJURum3rG4rURKZy4Swh3AyAVACg3b0hYoq8WuADM4r4R6M3onjWy3wYyhr+7w1MmNAJS9o3il6M/voY5DtQWXOJdnJHs1ev7g+HnEgOPTxhRCXYsenLuhnB4mpYGmpFD0MAZMsJXOJOLPA04gRIsa2hCgaCBL6wqjEF2fygj7mDQLClbRH5xanvuiBV3dIiS937j7MCgWMCcdWbqw84hMmsHzdLed4F2SG06mJywLbRjC6p2Znc98Z84Uv46w0oCwAf3tC6pZDnK3Q18IwGTlTwNFWhgTUnQgDVm9/wARW/1JB+irbi2/WJ/Oszvs7tu8ajcixKkimYvtmr5xpE4PUseoPv8AcVy1pFwfGArmBQ7JAfS/nAo3IuFYpLPmBHJoirEhnD+JijLgsUvzq8NyBRxQ6V/NIFGU7Jf9VKaZD1qK03v+4sJGLCk36vT7t31isTNNXAbrrpBky2Yu9mBDv0br/MGhYy2PpUlOo5XfXUWLwPHcRSBTS3XUco0uaxsT0uNvbwDFYpkjshzfbn06QvEs3orps8KBcN0OnPeIISh3b7/xA8ViQFEUB2Fh0gJmirA215Rjjk97LGVPQh1ML0f184Ji+LIIv5xSrn5tQBzdvLviE9ebkKMAx7n91ge1e2Z5mlxGJ2KLEVL9HEQQp8gU/aSQbjtQolTKcFgC1mqXP2tD39YMrhLtccquRztBa49IipX2F4fMSmUkKCgWq5jI2nFsGC/EDWMiblfj+SvH8nJYcOaxbYeawrtSKiRLGvhFoggJcHk0elMEB2TPp9usFUX7/KE5aqPvSh9f5hnMQctiz1oG6sxidFbCKlGlT60+3vaGEkmh+7wGXNbTNzo3Pu5wSWpRvQDn+KQrQyGkTO7y9YYlHeFE0goLCkIOMvWgiYWIXEznEkqMEwdE0VERUi4NYiJj/qJPSzxjGxpfvP5iSpg74GJje/dI1LmC/wBjb1gUYMpLgEgU3/MQCswymnQ005CBKUXcWN3e3LaMlgioZy/tx+Y1AZGbNyuAoMKVL+O8VpxKgKH37aG5qySyqahmt3xBWHBoDpZ2MYUXlzSqhp4/eJIlgH1NonKwS9VJ63jZYBiX6howPAWVjSAwNPdoVmTlE3JHP1giJ7EgkB9gY185z9RNbN+41BsaKD2Savt6PaNmSSt0pDdWZ70NPLwhAYtYU5Jb/aG8os0cSSQN7AWIvrAoMWRWXIALK5ksB0G5eFFrWsgHuvpDqmCSwZ7gBz1pd4rpuEVnCqMD09Ry2jIWabBT+GBKqqYvqKUY7wCdhCkbg2Lh+6HsZMQodq4sKv8AuvrFYsuLu32gpE5JAXGpFK1seXOsKLxRelHs320gk5BNu/8AULzGFL+9IsoohJaArxJDh4NI4qCQDQ7whPD1gBlls3vrF1jjJbJJl2yjUGnSMipTxEtUAxkL7MvobmOy5JIoWhqQgpLEiu9GaNykZSGL+nfDCg50o1IVs6oxoLKu3mD4GDOG199LwJCQT6RJKruHfuZjd+V4UYZSSzX56bH0aNyT4c++AS5RAcKJ5EDygqUnU20EKMhyWKQRPLWF5R0p5u3XWJA0agHP1hGGxhF4IRTRunv0hcEgwVnNGfxPIwAphJarROYaM9IW+YztptBAd3jBs2Ei+nQN1c1jWeu3OvnEToH8YhLQA4DN5RjWMBf2gUxXUc3/AHW8TysNvejxD5n3v/EYzEp09lM5Hj3msGGIcVWG2b20QxMpJahLvp9x6QKSoWJUGs4o3UdPKGoVB0r/AMa8vd4nMwZNSQG7v1C6gqwNNqAtrUP66wQSylJJN93LHzhTAMSliwLq+0ClS1a35EQ+hiajR3GvewiMxwXoR3fYRgUL4dCnFa+94Z+WB9Rvy+7RhWpx2WsxzfbSJYg0tyr5dIAV0LyZKmDKoC3OvO2p8T34UEKBJYuxNQ/QbVvBMPMAGjC9aDZwbCITcSCcgQFVetC+9QbsNYZIADE4GWGqzm70PdydoQxCUg0Jp4w/OWHYBOa/aOlHNqV1fWFcbjqU8iSz6O0MkJPSK6ZNrT3+IHMNCx7mjF419G6U74gmaCk6fcxXicliz3pGwXQxr02/EaXMbvhecqjiLJWIaMtO8ZAcxjIrT+zF7JNO4QTFUZqWjcZHIzvG5A7R6fiN69wjIyFMHxtJbi8GkVZ62+0ZGQg41KuY2UinfGRkKzE5QvB2v72jcZAMDb0jFfeMjIxiBNve8TRfv+0ZGQWZG5xt1ELYhRjIyAFjKA47h94FMQMthGRkP4AaygoBarn0iM01bRhTujUZCGFJCy6qnT7wwsdgxuMjGNyFH/8AUPTEDaMjIxl0VXEFEIUdc19dIyR9Xl3MKRkZDoDJzEDKaD2SPQCKHG0FKXjIyGiJk6KuYfT7xiFUMZGR1nEgS/pMCNjGRkGPQAZjcZGQxj//2Q=="/>
          <p:cNvSpPr/>
          <p:nvPr/>
        </p:nvSpPr>
        <p:spPr>
          <a:xfrm>
            <a:off x="1230158" y="1418718"/>
            <a:ext cx="171469" cy="171469"/>
          </a:xfrm>
          <a:prstGeom prst="rect">
            <a:avLst/>
          </a:prstGeom>
          <a:noFill/>
          <a:ln cap="flat">
            <a:noFill/>
            <a:prstDash val="solid"/>
          </a:ln>
        </p:spPr>
        <p:txBody>
          <a:bodyPr vert="horz" wrap="square" lIns="51439" tIns="25719" rIns="51439" bIns="25719" anchor="t" anchorCtr="0" compatLnSpc="1">
            <a:noAutofit/>
          </a:bodyPr>
          <a:lstStyle/>
          <a:p>
            <a:pPr defTabSz="622158">
              <a:defRPr sz="1800" b="0" i="0" u="none" strike="noStrike" kern="0" cap="none" spc="0" baseline="0">
                <a:solidFill>
                  <a:srgbClr val="000000"/>
                </a:solidFill>
                <a:uFillTx/>
              </a:defRPr>
            </a:pPr>
            <a:endParaRPr lang="fr-FR" sz="1013">
              <a:solidFill>
                <a:srgbClr val="000000"/>
              </a:solidFill>
              <a:latin typeface="Calibri"/>
            </a:endParaRPr>
          </a:p>
        </p:txBody>
      </p:sp>
      <p:pic>
        <p:nvPicPr>
          <p:cNvPr id="14" name="Picture 4" descr="http://blogs.longwood.edu/danielsrhetoric/files/2015/01/Plato.jpg"/>
          <p:cNvPicPr>
            <a:picLocks noChangeAspect="1"/>
          </p:cNvPicPr>
          <p:nvPr/>
        </p:nvPicPr>
        <p:blipFill>
          <a:blip r:embed="rId4"/>
          <a:srcRect/>
          <a:stretch>
            <a:fillRect/>
          </a:stretch>
        </p:blipFill>
        <p:spPr>
          <a:xfrm>
            <a:off x="485936" y="392754"/>
            <a:ext cx="1799132" cy="2561802"/>
          </a:xfrm>
          <a:prstGeom prst="rect">
            <a:avLst/>
          </a:prstGeom>
          <a:noFill/>
          <a:ln cap="flat">
            <a:noFill/>
          </a:ln>
        </p:spPr>
      </p:pic>
      <p:sp>
        <p:nvSpPr>
          <p:cNvPr id="20" name="Rectangle 19"/>
          <p:cNvSpPr/>
          <p:nvPr/>
        </p:nvSpPr>
        <p:spPr>
          <a:xfrm>
            <a:off x="257316" y="2954556"/>
            <a:ext cx="2370468" cy="830997"/>
          </a:xfrm>
          <a:prstGeom prst="rect">
            <a:avLst/>
          </a:prstGeom>
        </p:spPr>
        <p:txBody>
          <a:bodyPr wrap="square">
            <a:spAutoFit/>
          </a:bodyPr>
          <a:lstStyle/>
          <a:p>
            <a:pPr algn="ctr"/>
            <a:r>
              <a:rPr lang="fr-FR" sz="2400" b="1" dirty="0">
                <a:solidFill>
                  <a:srgbClr val="0070C0"/>
                </a:solidFill>
                <a:latin typeface="Times New Roman" panose="02020603050405020304" pitchFamily="18" charset="0"/>
                <a:cs typeface="Times New Roman" panose="02020603050405020304" pitchFamily="18" charset="0"/>
              </a:rPr>
              <a:t>Platon</a:t>
            </a:r>
            <a:r>
              <a:rPr lang="fr-FR" sz="2400" dirty="0">
                <a:latin typeface="Times New Roman" panose="02020603050405020304" pitchFamily="18" charset="0"/>
                <a:cs typeface="Times New Roman" panose="02020603050405020304" pitchFamily="18" charset="0"/>
              </a:rPr>
              <a:t> dans le  </a:t>
            </a:r>
            <a:r>
              <a:rPr lang="fr-FR" sz="2400" b="1" i="1" dirty="0" err="1">
                <a:latin typeface="Times New Roman" panose="02020603050405020304" pitchFamily="18" charset="0"/>
                <a:cs typeface="Times New Roman" panose="02020603050405020304" pitchFamily="18" charset="0"/>
              </a:rPr>
              <a:t>Ménon</a:t>
            </a:r>
            <a:r>
              <a:rPr lang="fr-FR" sz="2400" dirty="0">
                <a:latin typeface="Times New Roman" panose="02020603050405020304" pitchFamily="18" charset="0"/>
                <a:cs typeface="Times New Roman" panose="02020603050405020304" pitchFamily="18" charset="0"/>
              </a:rPr>
              <a:t> (97e-98a)</a:t>
            </a:r>
          </a:p>
        </p:txBody>
      </p:sp>
    </p:spTree>
    <p:extLst>
      <p:ext uri="{BB962C8B-B14F-4D97-AF65-F5344CB8AC3E}">
        <p14:creationId xmlns:p14="http://schemas.microsoft.com/office/powerpoint/2010/main" val="352554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176389425"/>
              </p:ext>
            </p:extLst>
          </p:nvPr>
        </p:nvGraphicFramePr>
        <p:xfrm>
          <a:off x="1103784" y="1196752"/>
          <a:ext cx="7080448" cy="4862305"/>
        </p:xfrm>
        <a:graphic>
          <a:graphicData uri="http://schemas.openxmlformats.org/drawingml/2006/table">
            <a:tbl>
              <a:tblPr firstRow="1" bandRow="1">
                <a:tableStyleId>{21E4AEA4-8DFA-4A89-87EB-49C32662AFE0}</a:tableStyleId>
              </a:tblPr>
              <a:tblGrid>
                <a:gridCol w="3072434">
                  <a:extLst>
                    <a:ext uri="{9D8B030D-6E8A-4147-A177-3AD203B41FA5}">
                      <a16:colId xmlns:a16="http://schemas.microsoft.com/office/drawing/2014/main" val="20000"/>
                    </a:ext>
                  </a:extLst>
                </a:gridCol>
                <a:gridCol w="4008014">
                  <a:extLst>
                    <a:ext uri="{9D8B030D-6E8A-4147-A177-3AD203B41FA5}">
                      <a16:colId xmlns:a16="http://schemas.microsoft.com/office/drawing/2014/main" val="20001"/>
                    </a:ext>
                  </a:extLst>
                </a:gridCol>
              </a:tblGrid>
              <a:tr h="1296145">
                <a:tc>
                  <a:txBody>
                    <a:bodyPr/>
                    <a:lstStyle/>
                    <a:p>
                      <a:pPr algn="ctr"/>
                      <a:endParaRPr lang="fr-FR" dirty="0">
                        <a:solidFill>
                          <a:sysClr val="windowText" lastClr="000000"/>
                        </a:solidFill>
                      </a:endParaRPr>
                    </a:p>
                    <a:p>
                      <a:pPr algn="ctr"/>
                      <a:r>
                        <a:rPr lang="fr-FR" sz="2800" dirty="0">
                          <a:solidFill>
                            <a:sysClr val="windowText" lastClr="000000"/>
                          </a:solidFill>
                        </a:rPr>
                        <a:t>L’opinion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fr-FR" sz="2400" b="0" dirty="0">
                          <a:solidFill>
                            <a:schemeClr val="tx1"/>
                          </a:solidFill>
                        </a:rPr>
                        <a:t>Elle</a:t>
                      </a:r>
                      <a:r>
                        <a:rPr lang="fr-FR" sz="2400" b="0" baseline="0" dirty="0">
                          <a:solidFill>
                            <a:schemeClr val="tx1"/>
                          </a:solidFill>
                        </a:rPr>
                        <a:t> se caractérise par sa </a:t>
                      </a:r>
                      <a:r>
                        <a:rPr lang="fr-FR" sz="2400" b="0" i="1" baseline="0" dirty="0">
                          <a:solidFill>
                            <a:schemeClr val="tx1"/>
                          </a:solidFill>
                        </a:rPr>
                        <a:t>mobilité</a:t>
                      </a:r>
                      <a:r>
                        <a:rPr lang="fr-FR" sz="2400" b="0" baseline="0" dirty="0">
                          <a:solidFill>
                            <a:schemeClr val="tx1"/>
                          </a:solidFill>
                        </a:rPr>
                        <a:t>: connaissances incertaines.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660074">
                <a:tc rowSpan="2">
                  <a:txBody>
                    <a:bodyPr/>
                    <a:lstStyle/>
                    <a:p>
                      <a:endParaRPr lang="fr-FR" dirty="0"/>
                    </a:p>
                    <a:p>
                      <a:pPr algn="ctr"/>
                      <a:endParaRPr lang="fr-FR" sz="2800" b="1" dirty="0"/>
                    </a:p>
                    <a:p>
                      <a:pPr algn="ctr"/>
                      <a:r>
                        <a:rPr lang="fr-FR" sz="2800" b="1" dirty="0"/>
                        <a:t>L’opinion droite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fr-FR" sz="2400" b="1" dirty="0">
                          <a:solidFill>
                            <a:srgbClr val="00B050"/>
                          </a:solidFill>
                        </a:rPr>
                        <a:t>Intérêt</a:t>
                      </a:r>
                      <a:r>
                        <a:rPr lang="fr-FR" sz="2400" b="1" baseline="0" dirty="0">
                          <a:solidFill>
                            <a:srgbClr val="00B050"/>
                          </a:solidFill>
                        </a:rPr>
                        <a:t> pratique </a:t>
                      </a:r>
                      <a:r>
                        <a:rPr lang="fr-FR" sz="2400" baseline="0" dirty="0"/>
                        <a:t>: elle suffit à conduire notre action </a:t>
                      </a:r>
                      <a:endParaRPr lang="fr-FR"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660074">
                <a:tc vMerge="1">
                  <a:txBody>
                    <a:bodyPr/>
                    <a:lstStyle/>
                    <a:p>
                      <a:endParaRPr lang="fr-FR"/>
                    </a:p>
                  </a:txBody>
                  <a:tcPr/>
                </a:tc>
                <a:tc>
                  <a:txBody>
                    <a:bodyPr/>
                    <a:lstStyle/>
                    <a:p>
                      <a:pPr algn="just"/>
                      <a:r>
                        <a:rPr lang="fr-FR" sz="2400" b="1" dirty="0">
                          <a:solidFill>
                            <a:srgbClr val="FF0000"/>
                          </a:solidFill>
                        </a:rPr>
                        <a:t>Faiblesse</a:t>
                      </a:r>
                      <a:r>
                        <a:rPr lang="fr-FR" sz="2400" b="1" baseline="0" dirty="0">
                          <a:solidFill>
                            <a:srgbClr val="FF0000"/>
                          </a:solidFill>
                        </a:rPr>
                        <a:t> théorique</a:t>
                      </a:r>
                      <a:r>
                        <a:rPr lang="fr-FR" sz="2400" baseline="0" dirty="0"/>
                        <a:t>: comme les autres opinions, connaissance flottante </a:t>
                      </a:r>
                      <a:endParaRPr lang="fr-FR"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1498428">
                <a:tc>
                  <a:txBody>
                    <a:bodyPr/>
                    <a:lstStyle/>
                    <a:p>
                      <a:endParaRPr lang="fr-FR" sz="2800" dirty="0"/>
                    </a:p>
                    <a:p>
                      <a:pPr algn="ctr"/>
                      <a:r>
                        <a:rPr lang="fr-FR" sz="2800" b="1" dirty="0"/>
                        <a:t>Le savoir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fr-FR" sz="2400" dirty="0"/>
                        <a:t>Ensemble de connaissances rigoureusement liées dans un raisonnement et pouvant être enseignées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3" name="ZoneTexte 2"/>
          <p:cNvSpPr txBox="1"/>
          <p:nvPr/>
        </p:nvSpPr>
        <p:spPr>
          <a:xfrm>
            <a:off x="539552" y="332656"/>
            <a:ext cx="8208912" cy="523220"/>
          </a:xfrm>
          <a:prstGeom prst="rect">
            <a:avLst/>
          </a:prstGeom>
          <a:solidFill>
            <a:srgbClr val="FFFF99"/>
          </a:solidFill>
        </p:spPr>
        <p:txBody>
          <a:bodyPr wrap="square" rtlCol="0">
            <a:spAutoFit/>
          </a:bodyPr>
          <a:lstStyle/>
          <a:p>
            <a:pPr algn="ctr"/>
            <a:r>
              <a:rPr lang="fr-FR" sz="2800" dirty="0">
                <a:latin typeface="Times New Roman" panose="02020603050405020304" pitchFamily="18" charset="0"/>
                <a:cs typeface="Times New Roman" panose="02020603050405020304" pitchFamily="18" charset="0"/>
              </a:rPr>
              <a:t>Les trois ordres de connaissance distingués par </a:t>
            </a:r>
            <a:r>
              <a:rPr lang="fr-FR" sz="2800" b="1" dirty="0">
                <a:solidFill>
                  <a:srgbClr val="0070C0"/>
                </a:solidFill>
                <a:latin typeface="Times New Roman" panose="02020603050405020304" pitchFamily="18" charset="0"/>
                <a:cs typeface="Times New Roman" panose="02020603050405020304" pitchFamily="18" charset="0"/>
              </a:rPr>
              <a:t>Platon</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50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476672"/>
            <a:ext cx="6768752" cy="1077218"/>
          </a:xfrm>
          <a:prstGeom prst="rect">
            <a:avLst/>
          </a:prstGeom>
          <a:solidFill>
            <a:schemeClr val="accent5">
              <a:lumMod val="20000"/>
              <a:lumOff val="80000"/>
            </a:schemeClr>
          </a:solidFill>
        </p:spPr>
        <p:txBody>
          <a:bodyPr wrap="square" rtlCol="0">
            <a:spAutoFit/>
          </a:bodyPr>
          <a:lstStyle/>
          <a:p>
            <a:pPr algn="ctr"/>
            <a:r>
              <a:rPr lang="fr-FR" sz="3200" b="1" dirty="0">
                <a:solidFill>
                  <a:srgbClr val="FF0000"/>
                </a:solidFill>
              </a:rPr>
              <a:t>Dans quels cas peut-on continuer à dire : « à chacun son opinion » ? </a:t>
            </a:r>
          </a:p>
        </p:txBody>
      </p:sp>
      <p:sp>
        <p:nvSpPr>
          <p:cNvPr id="3" name="ZoneTexte 2"/>
          <p:cNvSpPr txBox="1"/>
          <p:nvPr/>
        </p:nvSpPr>
        <p:spPr>
          <a:xfrm>
            <a:off x="467544" y="1772816"/>
            <a:ext cx="8280920" cy="954107"/>
          </a:xfrm>
          <a:prstGeom prst="rect">
            <a:avLst/>
          </a:prstGeom>
          <a:noFill/>
        </p:spPr>
        <p:txBody>
          <a:bodyPr wrap="square" rtlCol="0">
            <a:spAutoFit/>
          </a:bodyPr>
          <a:lstStyle/>
          <a:p>
            <a:pPr algn="just"/>
            <a:r>
              <a:rPr lang="fr-FR" sz="2800" dirty="0"/>
              <a:t>Expression qui n’est légitime que dans certaines conditions, à savoir : </a:t>
            </a:r>
          </a:p>
        </p:txBody>
      </p:sp>
      <p:sp>
        <p:nvSpPr>
          <p:cNvPr id="4" name="ZoneTexte 3"/>
          <p:cNvSpPr txBox="1"/>
          <p:nvPr/>
        </p:nvSpPr>
        <p:spPr>
          <a:xfrm>
            <a:off x="1115616" y="2924944"/>
            <a:ext cx="7488832" cy="523220"/>
          </a:xfrm>
          <a:prstGeom prst="rect">
            <a:avLst/>
          </a:prstGeom>
          <a:noFill/>
        </p:spPr>
        <p:txBody>
          <a:bodyPr wrap="square" rtlCol="0">
            <a:spAutoFit/>
          </a:bodyPr>
          <a:lstStyle/>
          <a:p>
            <a:pPr algn="just"/>
            <a:r>
              <a:rPr lang="fr-FR" sz="2800" b="1" dirty="0"/>
              <a:t>- Si la vérité n’est pas établie</a:t>
            </a:r>
          </a:p>
        </p:txBody>
      </p:sp>
      <p:sp>
        <p:nvSpPr>
          <p:cNvPr id="5" name="Rectangle 4"/>
          <p:cNvSpPr/>
          <p:nvPr/>
        </p:nvSpPr>
        <p:spPr>
          <a:xfrm>
            <a:off x="1115616" y="3645024"/>
            <a:ext cx="7632848" cy="954107"/>
          </a:xfrm>
          <a:prstGeom prst="rect">
            <a:avLst/>
          </a:prstGeom>
        </p:spPr>
        <p:txBody>
          <a:bodyPr wrap="square">
            <a:spAutoFit/>
          </a:bodyPr>
          <a:lstStyle/>
          <a:p>
            <a:pPr algn="just"/>
            <a:r>
              <a:rPr lang="fr-FR" sz="2800" b="1" dirty="0"/>
              <a:t>- S’il n’y a aucun critère moral ou juridique qui permette de condamner l’opinion en question</a:t>
            </a:r>
          </a:p>
        </p:txBody>
      </p:sp>
      <p:sp>
        <p:nvSpPr>
          <p:cNvPr id="6" name="ZoneTexte 5"/>
          <p:cNvSpPr txBox="1"/>
          <p:nvPr/>
        </p:nvSpPr>
        <p:spPr>
          <a:xfrm>
            <a:off x="1115616" y="4797152"/>
            <a:ext cx="7632848" cy="954107"/>
          </a:xfrm>
          <a:prstGeom prst="rect">
            <a:avLst/>
          </a:prstGeom>
          <a:noFill/>
        </p:spPr>
        <p:txBody>
          <a:bodyPr wrap="square" rtlCol="0">
            <a:spAutoFit/>
          </a:bodyPr>
          <a:lstStyle/>
          <a:p>
            <a:pPr algn="just"/>
            <a:r>
              <a:rPr lang="fr-FR" sz="2800" b="1" dirty="0"/>
              <a:t>- Si elle n’est pas employée systématiquement pour couper court à toute discussion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solidFill>
            <a:srgbClr val="66CCFF"/>
          </a:solidFill>
        </p:spPr>
        <p:txBody>
          <a:bodyPr/>
          <a:lstStyle/>
          <a:p>
            <a:r>
              <a:rPr lang="fr-FR" dirty="0">
                <a:latin typeface="Times New Roman" panose="02020603050405020304" pitchFamily="18" charset="0"/>
                <a:cs typeface="Times New Roman" panose="02020603050405020304" pitchFamily="18" charset="0"/>
              </a:rPr>
              <a:t>A. « Dire la vérité » </a:t>
            </a:r>
          </a:p>
        </p:txBody>
      </p:sp>
      <p:sp>
        <p:nvSpPr>
          <p:cNvPr id="5" name="Sous-titre 4"/>
          <p:cNvSpPr>
            <a:spLocks noGrp="1"/>
          </p:cNvSpPr>
          <p:nvPr>
            <p:ph type="subTitle" idx="1"/>
          </p:nvPr>
        </p:nvSpPr>
        <p:spPr>
          <a:xfrm>
            <a:off x="251520" y="3886200"/>
            <a:ext cx="8640960" cy="1752600"/>
          </a:xfrm>
        </p:spPr>
        <p:txBody>
          <a:bodyPr>
            <a:noAutofit/>
          </a:bodyPr>
          <a:lstStyle/>
          <a:p>
            <a:r>
              <a:rPr lang="fr-FR" sz="3800" dirty="0">
                <a:solidFill>
                  <a:schemeClr val="tx1"/>
                </a:solidFill>
              </a:rPr>
              <a:t>Analyse de la notion à partir d’expressions courantes, définition et problématisation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260648"/>
            <a:ext cx="8136904" cy="1200329"/>
          </a:xfrm>
          <a:prstGeom prst="rect">
            <a:avLst/>
          </a:prstGeom>
          <a:noFill/>
        </p:spPr>
        <p:txBody>
          <a:bodyPr wrap="square" rtlCol="0">
            <a:spAutoFit/>
          </a:bodyPr>
          <a:lstStyle/>
          <a:p>
            <a:pPr algn="just"/>
            <a:r>
              <a:rPr lang="fr-FR" sz="3600" b="1" u="sng" dirty="0"/>
              <a:t>2</a:t>
            </a:r>
            <a:r>
              <a:rPr lang="fr-FR" sz="3600" b="1" u="sng" baseline="30000" dirty="0"/>
              <a:t>nde</a:t>
            </a:r>
            <a:r>
              <a:rPr lang="fr-FR" sz="3600" b="1" u="sng" dirty="0"/>
              <a:t> objection </a:t>
            </a:r>
            <a:r>
              <a:rPr lang="fr-FR" sz="3600" b="1" dirty="0"/>
              <a:t>: </a:t>
            </a:r>
            <a:r>
              <a:rPr lang="fr-FR" sz="3600" b="1" dirty="0">
                <a:solidFill>
                  <a:srgbClr val="00B0F0"/>
                </a:solidFill>
              </a:rPr>
              <a:t>le relativisme est auto-réfutant</a:t>
            </a:r>
          </a:p>
        </p:txBody>
      </p:sp>
      <p:sp>
        <p:nvSpPr>
          <p:cNvPr id="3" name="ZoneTexte 2"/>
          <p:cNvSpPr txBox="1"/>
          <p:nvPr/>
        </p:nvSpPr>
        <p:spPr>
          <a:xfrm>
            <a:off x="1043608" y="1700808"/>
            <a:ext cx="7488832" cy="646331"/>
          </a:xfrm>
          <a:prstGeom prst="rect">
            <a:avLst/>
          </a:prstGeom>
          <a:noFill/>
        </p:spPr>
        <p:txBody>
          <a:bodyPr wrap="square" rtlCol="0">
            <a:spAutoFit/>
          </a:bodyPr>
          <a:lstStyle/>
          <a:p>
            <a:r>
              <a:rPr lang="fr-FR" sz="3600" b="1" dirty="0">
                <a:solidFill>
                  <a:srgbClr val="FF0000"/>
                </a:solidFill>
              </a:rPr>
              <a:t>▪ Le relativisme est lui-même relatif</a:t>
            </a:r>
          </a:p>
        </p:txBody>
      </p:sp>
      <p:sp>
        <p:nvSpPr>
          <p:cNvPr id="4" name="ZoneTexte 3"/>
          <p:cNvSpPr txBox="1"/>
          <p:nvPr/>
        </p:nvSpPr>
        <p:spPr>
          <a:xfrm>
            <a:off x="1043608" y="2564904"/>
            <a:ext cx="7200800" cy="1200329"/>
          </a:xfrm>
          <a:prstGeom prst="rect">
            <a:avLst/>
          </a:prstGeom>
          <a:noFill/>
        </p:spPr>
        <p:txBody>
          <a:bodyPr wrap="square" rtlCol="0">
            <a:spAutoFit/>
          </a:bodyPr>
          <a:lstStyle/>
          <a:p>
            <a:pPr algn="just"/>
            <a:r>
              <a:rPr lang="fr-FR" sz="3600" b="1" dirty="0">
                <a:solidFill>
                  <a:srgbClr val="FF0000"/>
                </a:solidFill>
              </a:rPr>
              <a:t>▪ Le relativisme nie et affirme la vérité à la fois </a:t>
            </a:r>
          </a:p>
        </p:txBody>
      </p:sp>
      <p:sp>
        <p:nvSpPr>
          <p:cNvPr id="5" name="ZoneTexte 4"/>
          <p:cNvSpPr txBox="1"/>
          <p:nvPr/>
        </p:nvSpPr>
        <p:spPr>
          <a:xfrm>
            <a:off x="971600" y="4509120"/>
            <a:ext cx="7704856" cy="1323439"/>
          </a:xfrm>
          <a:prstGeom prst="rect">
            <a:avLst/>
          </a:prstGeom>
          <a:solidFill>
            <a:srgbClr val="FFFF99"/>
          </a:solidFill>
        </p:spPr>
        <p:txBody>
          <a:bodyPr wrap="square" rtlCol="0">
            <a:spAutoFit/>
          </a:bodyPr>
          <a:lstStyle/>
          <a:p>
            <a:pPr algn="ctr"/>
            <a:r>
              <a:rPr lang="fr-FR" sz="4000" b="1" dirty="0">
                <a:solidFill>
                  <a:srgbClr val="0070C0"/>
                </a:solidFill>
              </a:rPr>
              <a:t>DONC, un relativiste ne peut pas affirmer la vérité du relativisme !</a:t>
            </a:r>
          </a:p>
        </p:txBody>
      </p:sp>
      <p:sp>
        <p:nvSpPr>
          <p:cNvPr id="6" name="Parenthèse ouvrante 5"/>
          <p:cNvSpPr/>
          <p:nvPr/>
        </p:nvSpPr>
        <p:spPr>
          <a:xfrm>
            <a:off x="899592" y="1628800"/>
            <a:ext cx="216024" cy="223224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Flèche courbée vers la droite 6"/>
          <p:cNvSpPr/>
          <p:nvPr/>
        </p:nvSpPr>
        <p:spPr>
          <a:xfrm>
            <a:off x="251520" y="2492896"/>
            <a:ext cx="504056" cy="25202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457200" y="274638"/>
            <a:ext cx="8229600" cy="778098"/>
          </a:xfrm>
          <a:prstGeom prst="rect">
            <a:avLst/>
          </a:prstGeom>
          <a:solidFill>
            <a:srgbClr val="99CCFF"/>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dirty="0">
                <a:latin typeface="Times New Roman" panose="02020603050405020304" pitchFamily="18" charset="0"/>
                <a:ea typeface="+mj-ea"/>
                <a:cs typeface="Times New Roman" panose="02020603050405020304" pitchFamily="18" charset="0"/>
              </a:rPr>
              <a:t>2</a:t>
            </a:r>
            <a:r>
              <a:rPr kumimoji="0" lang="fr-FR" sz="40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Le scepticisme</a:t>
            </a:r>
          </a:p>
        </p:txBody>
      </p:sp>
      <p:sp>
        <p:nvSpPr>
          <p:cNvPr id="3" name="ZoneTexte 2"/>
          <p:cNvSpPr txBox="1"/>
          <p:nvPr/>
        </p:nvSpPr>
        <p:spPr>
          <a:xfrm>
            <a:off x="560818" y="1196752"/>
            <a:ext cx="8115638" cy="1077218"/>
          </a:xfrm>
          <a:prstGeom prst="rect">
            <a:avLst/>
          </a:prstGeom>
          <a:noFill/>
        </p:spPr>
        <p:txBody>
          <a:bodyPr wrap="square" rtlCol="0">
            <a:spAutoFit/>
          </a:bodyPr>
          <a:lstStyle/>
          <a:p>
            <a:pPr algn="just"/>
            <a:r>
              <a:rPr lang="fr-FR" sz="3200" b="1" dirty="0"/>
              <a:t>a. Présentation du scepticisme: la vérité existe mais on ne peut pas l’atteindre</a:t>
            </a:r>
          </a:p>
        </p:txBody>
      </p:sp>
      <p:pic>
        <p:nvPicPr>
          <p:cNvPr id="1026" name="Picture 2"/>
          <p:cNvPicPr>
            <a:picLocks noChangeAspect="1" noChangeArrowheads="1"/>
          </p:cNvPicPr>
          <p:nvPr/>
        </p:nvPicPr>
        <p:blipFill>
          <a:blip r:embed="rId2" cstate="print"/>
          <a:srcRect/>
          <a:stretch>
            <a:fillRect/>
          </a:stretch>
        </p:blipFill>
        <p:spPr bwMode="auto">
          <a:xfrm>
            <a:off x="611560" y="2492896"/>
            <a:ext cx="2705100" cy="2705100"/>
          </a:xfrm>
          <a:prstGeom prst="rect">
            <a:avLst/>
          </a:prstGeom>
          <a:noFill/>
          <a:ln w="9525">
            <a:noFill/>
            <a:miter lim="800000"/>
            <a:headEnd/>
            <a:tailEnd/>
          </a:ln>
        </p:spPr>
      </p:pic>
      <p:sp>
        <p:nvSpPr>
          <p:cNvPr id="5" name="ZoneTexte 4"/>
          <p:cNvSpPr txBox="1"/>
          <p:nvPr/>
        </p:nvSpPr>
        <p:spPr>
          <a:xfrm>
            <a:off x="611560" y="5517232"/>
            <a:ext cx="2880320" cy="954107"/>
          </a:xfrm>
          <a:prstGeom prst="rect">
            <a:avLst/>
          </a:prstGeom>
          <a:noFill/>
        </p:spPr>
        <p:txBody>
          <a:bodyPr wrap="square" rtlCol="0">
            <a:spAutoFit/>
          </a:bodyPr>
          <a:lstStyle/>
          <a:p>
            <a:pPr algn="ctr"/>
            <a:r>
              <a:rPr lang="fr-FR" sz="2800" b="1" dirty="0" err="1">
                <a:solidFill>
                  <a:srgbClr val="0070C0"/>
                </a:solidFill>
              </a:rPr>
              <a:t>Sextus</a:t>
            </a:r>
            <a:r>
              <a:rPr lang="fr-FR" sz="2800" b="1" dirty="0">
                <a:solidFill>
                  <a:srgbClr val="0070C0"/>
                </a:solidFill>
              </a:rPr>
              <a:t> </a:t>
            </a:r>
            <a:r>
              <a:rPr lang="fr-FR" sz="2800" b="1" dirty="0" err="1">
                <a:solidFill>
                  <a:srgbClr val="0070C0"/>
                </a:solidFill>
              </a:rPr>
              <a:t>Empiricus</a:t>
            </a:r>
            <a:endParaRPr lang="fr-FR" sz="2800" b="1" dirty="0">
              <a:solidFill>
                <a:srgbClr val="0070C0"/>
              </a:solidFill>
            </a:endParaRPr>
          </a:p>
          <a:p>
            <a:pPr algn="ctr"/>
            <a:r>
              <a:rPr lang="fr-FR" sz="2800" dirty="0"/>
              <a:t>(160-210 </a:t>
            </a:r>
            <a:r>
              <a:rPr lang="fr-FR" sz="2800" dirty="0" err="1"/>
              <a:t>ap</a:t>
            </a:r>
            <a:r>
              <a:rPr lang="fr-FR" sz="2800" dirty="0"/>
              <a:t>. J.-C.)</a:t>
            </a:r>
          </a:p>
        </p:txBody>
      </p:sp>
      <p:sp>
        <p:nvSpPr>
          <p:cNvPr id="7" name="ZoneTexte 6"/>
          <p:cNvSpPr txBox="1"/>
          <p:nvPr/>
        </p:nvSpPr>
        <p:spPr>
          <a:xfrm>
            <a:off x="3563888" y="2420888"/>
            <a:ext cx="4824536" cy="584775"/>
          </a:xfrm>
          <a:prstGeom prst="rect">
            <a:avLst/>
          </a:prstGeom>
          <a:noFill/>
        </p:spPr>
        <p:txBody>
          <a:bodyPr wrap="square" rtlCol="0">
            <a:spAutoFit/>
          </a:bodyPr>
          <a:lstStyle/>
          <a:p>
            <a:r>
              <a:rPr lang="fr-FR" sz="3200" u="sng" dirty="0"/>
              <a:t>Les cinq arguments </a:t>
            </a:r>
            <a:r>
              <a:rPr lang="fr-FR" sz="3200" dirty="0"/>
              <a:t>: </a:t>
            </a:r>
          </a:p>
        </p:txBody>
      </p:sp>
      <p:sp>
        <p:nvSpPr>
          <p:cNvPr id="9" name="ZoneTexte 8"/>
          <p:cNvSpPr txBox="1"/>
          <p:nvPr/>
        </p:nvSpPr>
        <p:spPr>
          <a:xfrm>
            <a:off x="3635896" y="3140968"/>
            <a:ext cx="5040560" cy="584775"/>
          </a:xfrm>
          <a:prstGeom prst="rect">
            <a:avLst/>
          </a:prstGeom>
          <a:noFill/>
        </p:spPr>
        <p:txBody>
          <a:bodyPr wrap="square" rtlCol="0">
            <a:spAutoFit/>
          </a:bodyPr>
          <a:lstStyle/>
          <a:p>
            <a:r>
              <a:rPr lang="fr-FR" sz="3200" b="1" dirty="0"/>
              <a:t>• L’argument des désaccords</a:t>
            </a:r>
          </a:p>
        </p:txBody>
      </p:sp>
      <p:sp>
        <p:nvSpPr>
          <p:cNvPr id="10" name="ZoneTexte 9"/>
          <p:cNvSpPr txBox="1"/>
          <p:nvPr/>
        </p:nvSpPr>
        <p:spPr>
          <a:xfrm>
            <a:off x="3635896" y="3861048"/>
            <a:ext cx="5508104" cy="584775"/>
          </a:xfrm>
          <a:prstGeom prst="rect">
            <a:avLst/>
          </a:prstGeom>
          <a:noFill/>
        </p:spPr>
        <p:txBody>
          <a:bodyPr wrap="square" rtlCol="0">
            <a:spAutoFit/>
          </a:bodyPr>
          <a:lstStyle/>
          <a:p>
            <a:r>
              <a:rPr lang="fr-FR" sz="3200" b="1" dirty="0"/>
              <a:t>• L’argument de la justification</a:t>
            </a:r>
          </a:p>
        </p:txBody>
      </p:sp>
      <p:sp>
        <p:nvSpPr>
          <p:cNvPr id="11" name="ZoneTexte 10"/>
          <p:cNvSpPr txBox="1"/>
          <p:nvPr/>
        </p:nvSpPr>
        <p:spPr>
          <a:xfrm>
            <a:off x="3707904" y="5733256"/>
            <a:ext cx="5112568" cy="584775"/>
          </a:xfrm>
          <a:prstGeom prst="rect">
            <a:avLst/>
          </a:prstGeom>
          <a:noFill/>
        </p:spPr>
        <p:txBody>
          <a:bodyPr wrap="square" rtlCol="0">
            <a:spAutoFit/>
          </a:bodyPr>
          <a:lstStyle/>
          <a:p>
            <a:pPr algn="just"/>
            <a:r>
              <a:rPr lang="fr-FR" sz="3200" b="1" dirty="0"/>
              <a:t>• L’argument du relatif</a:t>
            </a:r>
          </a:p>
        </p:txBody>
      </p:sp>
      <p:sp>
        <p:nvSpPr>
          <p:cNvPr id="12" name="ZoneTexte 11"/>
          <p:cNvSpPr txBox="1"/>
          <p:nvPr/>
        </p:nvSpPr>
        <p:spPr>
          <a:xfrm>
            <a:off x="4427984" y="4365104"/>
            <a:ext cx="4320480" cy="1384995"/>
          </a:xfrm>
          <a:prstGeom prst="rect">
            <a:avLst/>
          </a:prstGeom>
          <a:noFill/>
        </p:spPr>
        <p:txBody>
          <a:bodyPr wrap="square" rtlCol="0">
            <a:spAutoFit/>
          </a:bodyPr>
          <a:lstStyle/>
          <a:p>
            <a:pPr>
              <a:buFontTx/>
              <a:buChar char="-"/>
            </a:pPr>
            <a:r>
              <a:rPr lang="fr-FR" sz="2800" b="1" dirty="0">
                <a:solidFill>
                  <a:srgbClr val="002060"/>
                </a:solidFill>
              </a:rPr>
              <a:t>La régression à l’infini</a:t>
            </a:r>
          </a:p>
          <a:p>
            <a:pPr>
              <a:buFontTx/>
              <a:buChar char="-"/>
            </a:pPr>
            <a:r>
              <a:rPr lang="fr-FR" sz="2800" b="1" dirty="0">
                <a:solidFill>
                  <a:srgbClr val="002060"/>
                </a:solidFill>
              </a:rPr>
              <a:t> Le diallèle</a:t>
            </a:r>
          </a:p>
          <a:p>
            <a:pPr>
              <a:buFontTx/>
              <a:buChar char="-"/>
            </a:pPr>
            <a:r>
              <a:rPr lang="fr-FR" sz="2800" b="1" dirty="0">
                <a:solidFill>
                  <a:srgbClr val="002060"/>
                </a:solidFill>
              </a:rPr>
              <a:t> L’hypothèse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42" dur="500"/>
                                        <p:tgtEl>
                                          <p:spTgt spid="1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checkerboard(across)">
                                      <p:cBhvr>
                                        <p:cTn id="47" dur="500"/>
                                        <p:tgtEl>
                                          <p:spTgt spid="1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heckerboard(across)">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3548" y="260648"/>
            <a:ext cx="8136904" cy="1200329"/>
          </a:xfrm>
          <a:prstGeom prst="rect">
            <a:avLst/>
          </a:prstGeom>
          <a:noFill/>
        </p:spPr>
        <p:txBody>
          <a:bodyPr wrap="square" rtlCol="0">
            <a:spAutoFit/>
          </a:bodyPr>
          <a:lstStyle/>
          <a:p>
            <a:pPr algn="just"/>
            <a:r>
              <a:rPr lang="fr-FR" sz="3600" b="1" dirty="0"/>
              <a:t>b. Critique du scepticisme : deux objections</a:t>
            </a:r>
          </a:p>
        </p:txBody>
      </p:sp>
      <p:sp>
        <p:nvSpPr>
          <p:cNvPr id="3" name="ZoneTexte 2"/>
          <p:cNvSpPr txBox="1"/>
          <p:nvPr/>
        </p:nvSpPr>
        <p:spPr>
          <a:xfrm>
            <a:off x="467544" y="1700808"/>
            <a:ext cx="8136904" cy="584775"/>
          </a:xfrm>
          <a:prstGeom prst="rect">
            <a:avLst/>
          </a:prstGeom>
          <a:noFill/>
        </p:spPr>
        <p:txBody>
          <a:bodyPr wrap="square" rtlCol="0">
            <a:spAutoFit/>
          </a:bodyPr>
          <a:lstStyle/>
          <a:p>
            <a:pPr algn="just"/>
            <a:r>
              <a:rPr lang="fr-FR" sz="3200" b="1" u="sng" dirty="0"/>
              <a:t>1</a:t>
            </a:r>
            <a:r>
              <a:rPr lang="fr-FR" sz="3200" b="1" u="sng" baseline="30000" dirty="0"/>
              <a:t>ère</a:t>
            </a:r>
            <a:r>
              <a:rPr lang="fr-FR" sz="3200" b="1" u="sng" dirty="0"/>
              <a:t> objection </a:t>
            </a:r>
            <a:r>
              <a:rPr lang="fr-FR" sz="3200" b="1" dirty="0"/>
              <a:t>: </a:t>
            </a:r>
            <a:r>
              <a:rPr lang="fr-FR" sz="3200" b="1" dirty="0">
                <a:solidFill>
                  <a:srgbClr val="00B0F0"/>
                </a:solidFill>
              </a:rPr>
              <a:t>le scepticisme est auto-réfutant</a:t>
            </a:r>
          </a:p>
        </p:txBody>
      </p:sp>
      <p:sp>
        <p:nvSpPr>
          <p:cNvPr id="4" name="ZoneTexte 3"/>
          <p:cNvSpPr txBox="1"/>
          <p:nvPr/>
        </p:nvSpPr>
        <p:spPr>
          <a:xfrm>
            <a:off x="467544" y="2780928"/>
            <a:ext cx="8136904" cy="1077218"/>
          </a:xfrm>
          <a:prstGeom prst="rect">
            <a:avLst/>
          </a:prstGeom>
          <a:noFill/>
        </p:spPr>
        <p:txBody>
          <a:bodyPr wrap="square" rtlCol="0">
            <a:spAutoFit/>
          </a:bodyPr>
          <a:lstStyle/>
          <a:p>
            <a:pPr algn="just"/>
            <a:r>
              <a:rPr lang="fr-FR" sz="3200" b="1" u="sng" dirty="0"/>
              <a:t>2</a:t>
            </a:r>
            <a:r>
              <a:rPr lang="fr-FR" sz="3200" b="1" u="sng" baseline="30000" dirty="0"/>
              <a:t>nde</a:t>
            </a:r>
            <a:r>
              <a:rPr lang="fr-FR" sz="3200" b="1" u="sng" dirty="0"/>
              <a:t> objection :</a:t>
            </a:r>
            <a:r>
              <a:rPr lang="fr-FR" sz="3200" b="1" dirty="0"/>
              <a:t> </a:t>
            </a:r>
            <a:r>
              <a:rPr lang="fr-FR" sz="3200" b="1" dirty="0">
                <a:solidFill>
                  <a:srgbClr val="00B0F0"/>
                </a:solidFill>
              </a:rPr>
              <a:t>le scepticisme est impossible à pratiquer</a:t>
            </a:r>
            <a:r>
              <a:rPr lang="fr-FR" sz="3200" b="1" u="sng" dirty="0"/>
              <a:t>  </a:t>
            </a:r>
          </a:p>
        </p:txBody>
      </p:sp>
      <p:sp>
        <p:nvSpPr>
          <p:cNvPr id="5" name="ZoneTexte 4"/>
          <p:cNvSpPr txBox="1"/>
          <p:nvPr/>
        </p:nvSpPr>
        <p:spPr>
          <a:xfrm>
            <a:off x="539552" y="4365104"/>
            <a:ext cx="8064896" cy="1569660"/>
          </a:xfrm>
          <a:prstGeom prst="rect">
            <a:avLst/>
          </a:prstGeom>
          <a:solidFill>
            <a:schemeClr val="accent6">
              <a:lumMod val="40000"/>
              <a:lumOff val="60000"/>
            </a:schemeClr>
          </a:solidFill>
        </p:spPr>
        <p:txBody>
          <a:bodyPr wrap="square" rtlCol="0">
            <a:spAutoFit/>
          </a:bodyPr>
          <a:lstStyle/>
          <a:p>
            <a:pPr algn="just"/>
            <a:r>
              <a:rPr lang="fr-FR" sz="3200" u="sng" dirty="0"/>
              <a:t>Objection annexe</a:t>
            </a:r>
            <a:r>
              <a:rPr lang="fr-FR" sz="3200" dirty="0"/>
              <a:t> : il y a des cas où le doute n’est pas raisonnable (le négationnisme, les théories du complot…)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3548" y="260648"/>
            <a:ext cx="8136904" cy="1661993"/>
          </a:xfrm>
          <a:prstGeom prst="rect">
            <a:avLst/>
          </a:prstGeom>
          <a:noFill/>
        </p:spPr>
        <p:txBody>
          <a:bodyPr wrap="square" rtlCol="0">
            <a:spAutoFit/>
          </a:bodyPr>
          <a:lstStyle/>
          <a:p>
            <a:pPr algn="just"/>
            <a:r>
              <a:rPr lang="fr-FR" sz="3400" b="1" dirty="0"/>
              <a:t>c. Au-delà du scepticisme : le doute cartésien ou le doute comme moyen d’accès à la vérité </a:t>
            </a:r>
          </a:p>
        </p:txBody>
      </p:sp>
      <p:sp>
        <p:nvSpPr>
          <p:cNvPr id="4" name="Rectangle 3"/>
          <p:cNvSpPr/>
          <p:nvPr/>
        </p:nvSpPr>
        <p:spPr>
          <a:xfrm>
            <a:off x="1079612" y="2852936"/>
            <a:ext cx="6984776" cy="3323987"/>
          </a:xfrm>
          <a:prstGeom prst="rect">
            <a:avLst/>
          </a:prstGeom>
          <a:solidFill>
            <a:schemeClr val="accent1">
              <a:lumMod val="20000"/>
              <a:lumOff val="80000"/>
            </a:schemeClr>
          </a:solidFill>
        </p:spPr>
        <p:txBody>
          <a:bodyPr wrap="square">
            <a:spAutoFit/>
          </a:bodyPr>
          <a:lstStyle/>
          <a:p>
            <a:pPr algn="just"/>
            <a:r>
              <a:rPr lang="fr-FR" sz="3000" dirty="0"/>
              <a:t>« Non que j’imitasse pour cela [c’est-à-dire en doutant] les sceptiques, qui ne doutent que pour douter, et affectent d’être toujours irrésolus : car, au contraire, tout mon dessein ne tendait qu’à m’assurer, et à rejeter la terre mouvante et le sable, pour trouver le roc ou l’argile. »</a:t>
            </a:r>
          </a:p>
        </p:txBody>
      </p:sp>
      <p:sp>
        <p:nvSpPr>
          <p:cNvPr id="5" name="ZoneTexte 4"/>
          <p:cNvSpPr txBox="1"/>
          <p:nvPr/>
        </p:nvSpPr>
        <p:spPr>
          <a:xfrm>
            <a:off x="539552" y="2060848"/>
            <a:ext cx="8208912" cy="584775"/>
          </a:xfrm>
          <a:prstGeom prst="rect">
            <a:avLst/>
          </a:prstGeom>
          <a:noFill/>
        </p:spPr>
        <p:txBody>
          <a:bodyPr wrap="square" rtlCol="0">
            <a:spAutoFit/>
          </a:bodyPr>
          <a:lstStyle/>
          <a:p>
            <a:r>
              <a:rPr lang="fr-FR" sz="3200" b="1" i="1" dirty="0">
                <a:solidFill>
                  <a:srgbClr val="00B0F0"/>
                </a:solidFill>
              </a:rPr>
              <a:t>Discours de la méthode</a:t>
            </a:r>
            <a:r>
              <a:rPr lang="fr-FR" sz="3200" b="1" dirty="0">
                <a:solidFill>
                  <a:srgbClr val="00B0F0"/>
                </a:solidFill>
              </a:rPr>
              <a:t>, 3</a:t>
            </a:r>
            <a:r>
              <a:rPr lang="fr-FR" sz="3200" b="1" baseline="30000" dirty="0">
                <a:solidFill>
                  <a:srgbClr val="00B0F0"/>
                </a:solidFill>
              </a:rPr>
              <a:t>ième</a:t>
            </a:r>
            <a:r>
              <a:rPr lang="fr-FR" sz="3200" b="1" dirty="0">
                <a:solidFill>
                  <a:srgbClr val="00B0F0"/>
                </a:solidFill>
              </a:rPr>
              <a:t> partie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a:spLocks/>
          </p:cNvSpPr>
          <p:nvPr/>
        </p:nvSpPr>
        <p:spPr>
          <a:xfrm>
            <a:off x="685800" y="2130425"/>
            <a:ext cx="7772400" cy="1470025"/>
          </a:xfrm>
          <a:prstGeom prst="rect">
            <a:avLst/>
          </a:prstGeom>
          <a:solidFill>
            <a:srgbClr val="66CCFF"/>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800" dirty="0">
                <a:latin typeface="Times New Roman" panose="02020603050405020304" pitchFamily="18" charset="0"/>
                <a:ea typeface="+mj-ea"/>
                <a:cs typeface="Times New Roman" panose="02020603050405020304" pitchFamily="18" charset="0"/>
              </a:rPr>
              <a:t>C</a:t>
            </a:r>
            <a:r>
              <a:rPr kumimoji="0" lang="fr-FR" sz="48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lang="fr-FR" sz="4800" dirty="0">
                <a:latin typeface="Times New Roman" panose="02020603050405020304" pitchFamily="18" charset="0"/>
                <a:ea typeface="+mj-ea"/>
                <a:cs typeface="Times New Roman" panose="02020603050405020304" pitchFamily="18" charset="0"/>
              </a:rPr>
              <a:t>À quoi bon chercher la vérité </a:t>
            </a:r>
            <a:r>
              <a:rPr kumimoji="0" lang="fr-FR" sz="48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p>
        </p:txBody>
      </p:sp>
      <p:sp>
        <p:nvSpPr>
          <p:cNvPr id="4" name="Sous-titre 3"/>
          <p:cNvSpPr>
            <a:spLocks noGrp="1"/>
          </p:cNvSpPr>
          <p:nvPr>
            <p:ph type="subTitle" idx="1"/>
          </p:nvPr>
        </p:nvSpPr>
        <p:spPr/>
        <p:txBody>
          <a:bodyPr>
            <a:normAutofit/>
          </a:bodyPr>
          <a:lstStyle/>
          <a:p>
            <a:r>
              <a:rPr lang="fr-FR" sz="4000" dirty="0">
                <a:solidFill>
                  <a:schemeClr val="tx1"/>
                </a:solidFill>
              </a:rPr>
              <a:t>Valeur de la vérité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over-blog-kiwi.com/0/74/81/06/201309/ob_6c7526ed595462fbd2e875738b96c02f_allegoriecaverne.jpg"/>
          <p:cNvPicPr>
            <a:picLocks noChangeAspect="1" noChangeArrowheads="1"/>
          </p:cNvPicPr>
          <p:nvPr/>
        </p:nvPicPr>
        <p:blipFill>
          <a:blip r:embed="rId2" cstate="print"/>
          <a:srcRect/>
          <a:stretch>
            <a:fillRect/>
          </a:stretch>
        </p:blipFill>
        <p:spPr bwMode="auto">
          <a:xfrm>
            <a:off x="440532" y="548680"/>
            <a:ext cx="8262936" cy="6001401"/>
          </a:xfrm>
          <a:prstGeom prst="rect">
            <a:avLst/>
          </a:prstGeom>
          <a:noFill/>
        </p:spPr>
      </p:pic>
      <p:sp>
        <p:nvSpPr>
          <p:cNvPr id="3" name="ZoneTexte 2"/>
          <p:cNvSpPr txBox="1"/>
          <p:nvPr/>
        </p:nvSpPr>
        <p:spPr>
          <a:xfrm>
            <a:off x="359532" y="188640"/>
            <a:ext cx="8424936" cy="523220"/>
          </a:xfrm>
          <a:prstGeom prst="rect">
            <a:avLst/>
          </a:prstGeom>
          <a:solidFill>
            <a:schemeClr val="accent5">
              <a:lumMod val="20000"/>
              <a:lumOff val="80000"/>
            </a:schemeClr>
          </a:solidFill>
        </p:spPr>
        <p:txBody>
          <a:bodyPr wrap="square" rtlCol="0">
            <a:spAutoFit/>
          </a:bodyPr>
          <a:lstStyle/>
          <a:p>
            <a:r>
              <a:rPr lang="fr-FR" sz="2800" dirty="0"/>
              <a:t>Platon, </a:t>
            </a:r>
            <a:r>
              <a:rPr lang="fr-FR" sz="2800" i="1" dirty="0"/>
              <a:t>La République</a:t>
            </a:r>
            <a:r>
              <a:rPr lang="fr-FR" sz="2800" dirty="0"/>
              <a:t>, VII : l’allégorie de la caverne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solidFill>
            <a:srgbClr val="66CCFF"/>
          </a:solidFill>
        </p:spPr>
        <p:txBody>
          <a:bodyPr/>
          <a:lstStyle/>
          <a:p>
            <a:r>
              <a:rPr lang="fr-FR" dirty="0">
                <a:latin typeface="Times New Roman" panose="02020603050405020304" pitchFamily="18" charset="0"/>
                <a:cs typeface="Times New Roman" panose="02020603050405020304" pitchFamily="18" charset="0"/>
              </a:rPr>
              <a:t>D. Comment peut-on parvenir à la connaissance de la vérité ? </a:t>
            </a:r>
          </a:p>
        </p:txBody>
      </p:sp>
      <p:sp>
        <p:nvSpPr>
          <p:cNvPr id="4" name="Sous-titre 3"/>
          <p:cNvSpPr>
            <a:spLocks noGrp="1"/>
          </p:cNvSpPr>
          <p:nvPr>
            <p:ph type="subTitle" idx="1"/>
          </p:nvPr>
        </p:nvSpPr>
        <p:spPr/>
        <p:txBody>
          <a:bodyPr>
            <a:normAutofit/>
          </a:bodyPr>
          <a:lstStyle/>
          <a:p>
            <a:r>
              <a:rPr lang="fr-FR" sz="4000" dirty="0">
                <a:solidFill>
                  <a:schemeClr val="tx1"/>
                </a:solidFill>
              </a:rPr>
              <a:t>La démonstration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96752"/>
            <a:ext cx="3782710" cy="4984852"/>
          </a:xfrm>
          <a:prstGeom prst="rect">
            <a:avLst/>
          </a:prstGeom>
        </p:spPr>
      </p:pic>
      <p:sp>
        <p:nvSpPr>
          <p:cNvPr id="7" name="ZoneTexte 6"/>
          <p:cNvSpPr txBox="1"/>
          <p:nvPr/>
        </p:nvSpPr>
        <p:spPr>
          <a:xfrm>
            <a:off x="4355976" y="2420888"/>
            <a:ext cx="4464496" cy="954107"/>
          </a:xfrm>
          <a:prstGeom prst="rect">
            <a:avLst/>
          </a:prstGeom>
          <a:noFill/>
        </p:spPr>
        <p:txBody>
          <a:bodyPr wrap="square" rtlCol="0">
            <a:spAutoFit/>
          </a:bodyPr>
          <a:lstStyle/>
          <a:p>
            <a:pPr algn="ctr"/>
            <a:r>
              <a:rPr lang="fr-FR" sz="2800" dirty="0"/>
              <a:t> =&gt; définition de la </a:t>
            </a:r>
            <a:r>
              <a:rPr lang="fr-FR" sz="2800" b="1" dirty="0">
                <a:solidFill>
                  <a:srgbClr val="00B050"/>
                </a:solidFill>
              </a:rPr>
              <a:t>démarche expérimentale</a:t>
            </a:r>
          </a:p>
        </p:txBody>
      </p:sp>
      <p:sp>
        <p:nvSpPr>
          <p:cNvPr id="10" name="ZoneTexte 9"/>
          <p:cNvSpPr txBox="1"/>
          <p:nvPr/>
        </p:nvSpPr>
        <p:spPr>
          <a:xfrm>
            <a:off x="4067944" y="5517232"/>
            <a:ext cx="4824536" cy="523220"/>
          </a:xfrm>
          <a:prstGeom prst="rect">
            <a:avLst/>
          </a:prstGeom>
          <a:noFill/>
        </p:spPr>
        <p:txBody>
          <a:bodyPr wrap="square" rtlCol="0">
            <a:spAutoFit/>
          </a:bodyPr>
          <a:lstStyle/>
          <a:p>
            <a:pPr algn="ctr"/>
            <a:r>
              <a:rPr lang="fr-FR" sz="2800" b="1" dirty="0">
                <a:solidFill>
                  <a:srgbClr val="0070C0"/>
                </a:solidFill>
              </a:rPr>
              <a:t>Exemple de l’urine de lapin</a:t>
            </a:r>
          </a:p>
        </p:txBody>
      </p:sp>
      <p:sp>
        <p:nvSpPr>
          <p:cNvPr id="9" name="Titre 3"/>
          <p:cNvSpPr txBox="1">
            <a:spLocks/>
          </p:cNvSpPr>
          <p:nvPr/>
        </p:nvSpPr>
        <p:spPr>
          <a:xfrm>
            <a:off x="457200" y="274638"/>
            <a:ext cx="8229600" cy="778098"/>
          </a:xfrm>
          <a:prstGeom prst="rect">
            <a:avLst/>
          </a:prstGeom>
          <a:solidFill>
            <a:srgbClr val="99CCFF"/>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noProof="0" dirty="0">
                <a:latin typeface="Times New Roman" panose="02020603050405020304" pitchFamily="18" charset="0"/>
                <a:ea typeface="+mj-ea"/>
                <a:cs typeface="Times New Roman" panose="02020603050405020304" pitchFamily="18" charset="0"/>
              </a:rPr>
              <a:t>b.</a:t>
            </a:r>
            <a:r>
              <a:rPr kumimoji="0" lang="fr-FR" sz="40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Démonstration</a:t>
            </a:r>
            <a:r>
              <a:rPr kumimoji="0" lang="fr-FR" sz="4000" b="1" i="0" u="none" strike="noStrike" kern="1200" cap="none" spc="0" normalizeH="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et expérimentation</a:t>
            </a:r>
            <a:endParaRPr kumimoji="0" lang="fr-FR" sz="40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11" name="ZoneTexte 10"/>
          <p:cNvSpPr txBox="1"/>
          <p:nvPr/>
        </p:nvSpPr>
        <p:spPr>
          <a:xfrm>
            <a:off x="395536" y="6165304"/>
            <a:ext cx="3744416" cy="461665"/>
          </a:xfrm>
          <a:prstGeom prst="rect">
            <a:avLst/>
          </a:prstGeom>
          <a:noFill/>
        </p:spPr>
        <p:txBody>
          <a:bodyPr wrap="square" rtlCol="0">
            <a:spAutoFit/>
          </a:bodyPr>
          <a:lstStyle/>
          <a:p>
            <a:pPr algn="ctr"/>
            <a:r>
              <a:rPr lang="fr-FR" sz="2400" b="1" dirty="0"/>
              <a:t>Claude Bernard </a:t>
            </a:r>
            <a:r>
              <a:rPr lang="fr-FR" sz="2400" dirty="0"/>
              <a:t>(1813-1878)</a:t>
            </a:r>
          </a:p>
        </p:txBody>
      </p:sp>
      <p:sp>
        <p:nvSpPr>
          <p:cNvPr id="12" name="ZoneTexte 11"/>
          <p:cNvSpPr txBox="1"/>
          <p:nvPr/>
        </p:nvSpPr>
        <p:spPr>
          <a:xfrm>
            <a:off x="4283968" y="1196752"/>
            <a:ext cx="4464496" cy="954107"/>
          </a:xfrm>
          <a:prstGeom prst="rect">
            <a:avLst/>
          </a:prstGeom>
          <a:noFill/>
        </p:spPr>
        <p:txBody>
          <a:bodyPr wrap="square" rtlCol="0">
            <a:spAutoFit/>
          </a:bodyPr>
          <a:lstStyle/>
          <a:p>
            <a:pPr algn="ctr"/>
            <a:r>
              <a:rPr lang="fr-FR" sz="2800" b="1" i="1" dirty="0"/>
              <a:t>Introduction à l’étude de la médecine expérimentale</a:t>
            </a:r>
          </a:p>
        </p:txBody>
      </p:sp>
      <p:sp>
        <p:nvSpPr>
          <p:cNvPr id="13" name="ZoneTexte 12"/>
          <p:cNvSpPr txBox="1"/>
          <p:nvPr/>
        </p:nvSpPr>
        <p:spPr>
          <a:xfrm>
            <a:off x="4644008" y="3645024"/>
            <a:ext cx="3960440" cy="1569660"/>
          </a:xfrm>
          <a:prstGeom prst="rect">
            <a:avLst/>
          </a:prstGeom>
          <a:noFill/>
        </p:spPr>
        <p:txBody>
          <a:bodyPr wrap="square" rtlCol="0">
            <a:spAutoFit/>
          </a:bodyPr>
          <a:lstStyle/>
          <a:p>
            <a:pPr algn="ctr"/>
            <a:r>
              <a:rPr lang="fr-FR" sz="3200" b="1" dirty="0">
                <a:solidFill>
                  <a:srgbClr val="FF0000"/>
                </a:solidFill>
              </a:rPr>
              <a:t>Qu’est-ce qu’une expérience scientifique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allAtOnce"/>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988840"/>
            <a:ext cx="3456384" cy="1077218"/>
          </a:xfrm>
          <a:prstGeom prst="rect">
            <a:avLst/>
          </a:prstGeom>
          <a:solidFill>
            <a:schemeClr val="accent6">
              <a:lumMod val="60000"/>
              <a:lumOff val="40000"/>
            </a:schemeClr>
          </a:solidFill>
        </p:spPr>
        <p:txBody>
          <a:bodyPr wrap="square" rtlCol="0">
            <a:spAutoFit/>
          </a:bodyPr>
          <a:lstStyle/>
          <a:p>
            <a:pPr algn="ctr"/>
            <a:r>
              <a:rPr lang="fr-FR" sz="3200" b="1" dirty="0">
                <a:solidFill>
                  <a:srgbClr val="FF0000"/>
                </a:solidFill>
              </a:rPr>
              <a:t>Observation d’un « fait polémique »</a:t>
            </a:r>
            <a:endParaRPr lang="fr-FR" b="1" dirty="0">
              <a:solidFill>
                <a:srgbClr val="FF0000"/>
              </a:solidFill>
            </a:endParaRPr>
          </a:p>
        </p:txBody>
      </p:sp>
      <p:sp>
        <p:nvSpPr>
          <p:cNvPr id="5" name="ZoneTexte 4"/>
          <p:cNvSpPr txBox="1"/>
          <p:nvPr/>
        </p:nvSpPr>
        <p:spPr>
          <a:xfrm>
            <a:off x="4283968" y="2060848"/>
            <a:ext cx="4536504" cy="1077218"/>
          </a:xfrm>
          <a:prstGeom prst="rect">
            <a:avLst/>
          </a:prstGeom>
          <a:solidFill>
            <a:schemeClr val="accent6">
              <a:lumMod val="60000"/>
              <a:lumOff val="40000"/>
            </a:schemeClr>
          </a:solidFill>
        </p:spPr>
        <p:txBody>
          <a:bodyPr wrap="square" rtlCol="0">
            <a:spAutoFit/>
          </a:bodyPr>
          <a:lstStyle/>
          <a:p>
            <a:pPr algn="ctr"/>
            <a:r>
              <a:rPr lang="fr-FR" sz="3200" b="1" dirty="0">
                <a:solidFill>
                  <a:srgbClr val="FF0000"/>
                </a:solidFill>
              </a:rPr>
              <a:t>Formulation d’une hypothèse ou d’une </a:t>
            </a:r>
            <a:r>
              <a:rPr lang="fr-FR" sz="3200" b="1" i="1" dirty="0">
                <a:solidFill>
                  <a:srgbClr val="FF0000"/>
                </a:solidFill>
              </a:rPr>
              <a:t>idée</a:t>
            </a:r>
            <a:endParaRPr lang="fr-FR" sz="3200" b="1" dirty="0">
              <a:solidFill>
                <a:srgbClr val="0070C0"/>
              </a:solidFill>
            </a:endParaRPr>
          </a:p>
        </p:txBody>
      </p:sp>
      <p:sp>
        <p:nvSpPr>
          <p:cNvPr id="6" name="ZoneTexte 5"/>
          <p:cNvSpPr txBox="1"/>
          <p:nvPr/>
        </p:nvSpPr>
        <p:spPr>
          <a:xfrm>
            <a:off x="323528" y="4365104"/>
            <a:ext cx="3168352" cy="1569660"/>
          </a:xfrm>
          <a:prstGeom prst="rect">
            <a:avLst/>
          </a:prstGeom>
          <a:solidFill>
            <a:schemeClr val="accent6">
              <a:lumMod val="60000"/>
              <a:lumOff val="40000"/>
            </a:schemeClr>
          </a:solidFill>
        </p:spPr>
        <p:txBody>
          <a:bodyPr wrap="square" rtlCol="0">
            <a:spAutoFit/>
          </a:bodyPr>
          <a:lstStyle/>
          <a:p>
            <a:pPr algn="just"/>
            <a:r>
              <a:rPr lang="fr-FR" sz="3200" b="1" dirty="0">
                <a:solidFill>
                  <a:srgbClr val="FF0000"/>
                </a:solidFill>
              </a:rPr>
              <a:t>Expérimentation</a:t>
            </a:r>
          </a:p>
          <a:p>
            <a:pPr algn="just"/>
            <a:r>
              <a:rPr lang="fr-FR" sz="3200" b="1" dirty="0">
                <a:solidFill>
                  <a:srgbClr val="0070C0"/>
                </a:solidFill>
              </a:rPr>
              <a:t>=« contrôle d’une idée par un fait »</a:t>
            </a:r>
          </a:p>
        </p:txBody>
      </p:sp>
      <p:sp>
        <p:nvSpPr>
          <p:cNvPr id="2" name="Flèche courbée vers le bas 1"/>
          <p:cNvSpPr/>
          <p:nvPr/>
        </p:nvSpPr>
        <p:spPr>
          <a:xfrm>
            <a:off x="2123728" y="1196752"/>
            <a:ext cx="4392488" cy="792088"/>
          </a:xfrm>
          <a:prstGeom prst="curvedDownArrow">
            <a:avLst>
              <a:gd name="adj1" fmla="val 25000"/>
              <a:gd name="adj2" fmla="val 50000"/>
              <a:gd name="adj3" fmla="val 25000"/>
            </a:avLst>
          </a:prstGeom>
          <a:solidFill>
            <a:schemeClr val="tx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ZoneTexte 21"/>
          <p:cNvSpPr txBox="1"/>
          <p:nvPr/>
        </p:nvSpPr>
        <p:spPr>
          <a:xfrm>
            <a:off x="125760" y="260648"/>
            <a:ext cx="8892480" cy="646331"/>
          </a:xfrm>
          <a:prstGeom prst="rect">
            <a:avLst/>
          </a:prstGeom>
          <a:solidFill>
            <a:srgbClr val="CCECFF"/>
          </a:solidFill>
        </p:spPr>
        <p:txBody>
          <a:bodyPr wrap="square" rtlCol="0">
            <a:spAutoFit/>
          </a:bodyPr>
          <a:lstStyle/>
          <a:p>
            <a:pPr algn="ctr"/>
            <a:r>
              <a:rPr lang="fr-FR" sz="3600" b="1" dirty="0"/>
              <a:t>Les 4 étapes du raisonnement expérimental </a:t>
            </a:r>
          </a:p>
        </p:txBody>
      </p:sp>
      <p:cxnSp>
        <p:nvCxnSpPr>
          <p:cNvPr id="29" name="Connecteur droit avec flèche 28"/>
          <p:cNvCxnSpPr>
            <a:endCxn id="6" idx="0"/>
          </p:cNvCxnSpPr>
          <p:nvPr/>
        </p:nvCxnSpPr>
        <p:spPr>
          <a:xfrm flipH="1">
            <a:off x="1907704" y="3140968"/>
            <a:ext cx="2376264" cy="12241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4355976" y="4005064"/>
            <a:ext cx="4536504" cy="2554545"/>
          </a:xfrm>
          <a:prstGeom prst="rect">
            <a:avLst/>
          </a:prstGeom>
          <a:solidFill>
            <a:schemeClr val="accent6">
              <a:lumMod val="60000"/>
              <a:lumOff val="40000"/>
            </a:schemeClr>
          </a:solidFill>
        </p:spPr>
        <p:txBody>
          <a:bodyPr wrap="square" rtlCol="0">
            <a:spAutoFit/>
          </a:bodyPr>
          <a:lstStyle/>
          <a:p>
            <a:pPr algn="just"/>
            <a:r>
              <a:rPr lang="fr-FR" sz="3200" b="1" dirty="0">
                <a:solidFill>
                  <a:srgbClr val="FF0000"/>
                </a:solidFill>
              </a:rPr>
              <a:t>Observation du résultat de l’expérience qui permet d’</a:t>
            </a:r>
            <a:r>
              <a:rPr lang="fr-FR" sz="3200" b="1" i="1" dirty="0">
                <a:solidFill>
                  <a:srgbClr val="FF0000"/>
                </a:solidFill>
              </a:rPr>
              <a:t>infirmer </a:t>
            </a:r>
            <a:r>
              <a:rPr lang="fr-FR" sz="3200" b="1" dirty="0">
                <a:solidFill>
                  <a:srgbClr val="FF0000"/>
                </a:solidFill>
              </a:rPr>
              <a:t>ou de </a:t>
            </a:r>
            <a:r>
              <a:rPr lang="fr-FR" sz="3200" b="1" i="1" dirty="0">
                <a:solidFill>
                  <a:srgbClr val="FF0000"/>
                </a:solidFill>
              </a:rPr>
              <a:t>confirmer</a:t>
            </a:r>
            <a:r>
              <a:rPr lang="fr-FR" sz="3200" b="1" dirty="0">
                <a:solidFill>
                  <a:srgbClr val="FF0000"/>
                </a:solidFill>
              </a:rPr>
              <a:t> l’hypothèse formulée </a:t>
            </a:r>
          </a:p>
        </p:txBody>
      </p:sp>
      <p:sp>
        <p:nvSpPr>
          <p:cNvPr id="33" name="Flèche droite 32"/>
          <p:cNvSpPr/>
          <p:nvPr/>
        </p:nvSpPr>
        <p:spPr>
          <a:xfrm>
            <a:off x="3563888" y="5085184"/>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33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heckerboard(across)">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checkerboard(across)">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heckerboard(across)">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32"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9CCFF"/>
          </a:solidFill>
        </p:spPr>
        <p:txBody>
          <a:bodyPr>
            <a:normAutofit fontScale="90000"/>
          </a:bodyPr>
          <a:lstStyle/>
          <a:p>
            <a:r>
              <a:rPr lang="fr-FR" b="1" dirty="0">
                <a:latin typeface="Times New Roman" panose="02020603050405020304" pitchFamily="18" charset="0"/>
                <a:cs typeface="Times New Roman" panose="02020603050405020304" pitchFamily="18" charset="0"/>
              </a:rPr>
              <a:t> c. Inférence, déduction et démonstration</a:t>
            </a:r>
          </a:p>
        </p:txBody>
      </p:sp>
      <p:sp>
        <p:nvSpPr>
          <p:cNvPr id="3" name="Espace réservé du contenu 2"/>
          <p:cNvSpPr>
            <a:spLocks noGrp="1"/>
          </p:cNvSpPr>
          <p:nvPr>
            <p:ph idx="1"/>
          </p:nvPr>
        </p:nvSpPr>
        <p:spPr>
          <a:xfrm>
            <a:off x="457200" y="1600201"/>
            <a:ext cx="8229600" cy="1252736"/>
          </a:xfrm>
        </p:spPr>
        <p:txBody>
          <a:bodyPr/>
          <a:lstStyle/>
          <a:p>
            <a:pPr algn="just">
              <a:buNone/>
            </a:pPr>
            <a:r>
              <a:rPr lang="fr-FR" dirty="0"/>
              <a:t>•</a:t>
            </a:r>
            <a:r>
              <a:rPr lang="fr-FR" dirty="0">
                <a:solidFill>
                  <a:srgbClr val="FF0000"/>
                </a:solidFill>
              </a:rPr>
              <a:t> </a:t>
            </a:r>
            <a:r>
              <a:rPr lang="fr-FR" b="1" dirty="0">
                <a:solidFill>
                  <a:srgbClr val="FF0000"/>
                </a:solidFill>
              </a:rPr>
              <a:t>Inférence</a:t>
            </a:r>
            <a:r>
              <a:rPr lang="fr-FR" dirty="0"/>
              <a:t> =&gt; opération de l’esprit par laquelle on conclut d’une idée à une autre</a:t>
            </a:r>
          </a:p>
        </p:txBody>
      </p:sp>
      <p:sp>
        <p:nvSpPr>
          <p:cNvPr id="4" name="ZoneTexte 3"/>
          <p:cNvSpPr txBox="1"/>
          <p:nvPr/>
        </p:nvSpPr>
        <p:spPr>
          <a:xfrm>
            <a:off x="3347864" y="2780928"/>
            <a:ext cx="2448272" cy="584775"/>
          </a:xfrm>
          <a:prstGeom prst="rect">
            <a:avLst/>
          </a:prstGeom>
          <a:solidFill>
            <a:schemeClr val="accent6">
              <a:lumMod val="75000"/>
            </a:schemeClr>
          </a:solidFill>
        </p:spPr>
        <p:txBody>
          <a:bodyPr wrap="square" rtlCol="0">
            <a:spAutoFit/>
          </a:bodyPr>
          <a:lstStyle/>
          <a:p>
            <a:pPr algn="ctr"/>
            <a:r>
              <a:rPr lang="fr-FR" sz="3200" b="1" dirty="0">
                <a:solidFill>
                  <a:schemeClr val="bg1"/>
                </a:solidFill>
              </a:rPr>
              <a:t>INFERENCE</a:t>
            </a:r>
            <a:endParaRPr lang="fr-FR" b="1" dirty="0">
              <a:solidFill>
                <a:schemeClr val="bg1"/>
              </a:solidFill>
            </a:endParaRPr>
          </a:p>
        </p:txBody>
      </p:sp>
      <p:sp>
        <p:nvSpPr>
          <p:cNvPr id="5" name="ZoneTexte 4"/>
          <p:cNvSpPr txBox="1"/>
          <p:nvPr/>
        </p:nvSpPr>
        <p:spPr>
          <a:xfrm>
            <a:off x="683568" y="4365104"/>
            <a:ext cx="3744416" cy="1815882"/>
          </a:xfrm>
          <a:prstGeom prst="rect">
            <a:avLst/>
          </a:prstGeom>
          <a:solidFill>
            <a:schemeClr val="accent6">
              <a:lumMod val="60000"/>
              <a:lumOff val="40000"/>
            </a:schemeClr>
          </a:solidFill>
        </p:spPr>
        <p:txBody>
          <a:bodyPr wrap="square" rtlCol="0">
            <a:spAutoFit/>
          </a:bodyPr>
          <a:lstStyle/>
          <a:p>
            <a:pPr algn="ctr"/>
            <a:r>
              <a:rPr lang="fr-FR" sz="2800" b="1" dirty="0"/>
              <a:t>INDUCTIVE</a:t>
            </a:r>
          </a:p>
          <a:p>
            <a:pPr algn="ctr"/>
            <a:r>
              <a:rPr lang="fr-FR" sz="2800" dirty="0"/>
              <a:t>Lorsque la conclusion n’est que </a:t>
            </a:r>
            <a:r>
              <a:rPr lang="fr-FR" sz="2800" dirty="0">
                <a:solidFill>
                  <a:srgbClr val="FF0000"/>
                </a:solidFill>
              </a:rPr>
              <a:t>probable</a:t>
            </a:r>
            <a:r>
              <a:rPr lang="fr-FR" sz="2800" dirty="0"/>
              <a:t> ou </a:t>
            </a:r>
            <a:r>
              <a:rPr lang="fr-FR" sz="2800" dirty="0">
                <a:solidFill>
                  <a:srgbClr val="FF0000"/>
                </a:solidFill>
              </a:rPr>
              <a:t>vraisemblable</a:t>
            </a:r>
          </a:p>
        </p:txBody>
      </p:sp>
      <p:sp>
        <p:nvSpPr>
          <p:cNvPr id="6" name="ZoneTexte 5"/>
          <p:cNvSpPr txBox="1"/>
          <p:nvPr/>
        </p:nvSpPr>
        <p:spPr>
          <a:xfrm>
            <a:off x="4788024" y="4365104"/>
            <a:ext cx="3960440" cy="2000548"/>
          </a:xfrm>
          <a:prstGeom prst="rect">
            <a:avLst/>
          </a:prstGeom>
          <a:solidFill>
            <a:schemeClr val="accent6">
              <a:lumMod val="60000"/>
              <a:lumOff val="40000"/>
            </a:schemeClr>
          </a:solidFill>
        </p:spPr>
        <p:txBody>
          <a:bodyPr wrap="square" rtlCol="0">
            <a:spAutoFit/>
          </a:bodyPr>
          <a:lstStyle/>
          <a:p>
            <a:pPr algn="ctr"/>
            <a:r>
              <a:rPr lang="fr-FR" sz="2800" b="1" dirty="0"/>
              <a:t>DEDUCTIVE</a:t>
            </a:r>
          </a:p>
          <a:p>
            <a:pPr algn="ctr"/>
            <a:r>
              <a:rPr lang="fr-FR" sz="2800" dirty="0"/>
              <a:t>Lorsque la conclusion est </a:t>
            </a:r>
            <a:r>
              <a:rPr lang="fr-FR" sz="2800" dirty="0">
                <a:solidFill>
                  <a:srgbClr val="FF0000"/>
                </a:solidFill>
              </a:rPr>
              <a:t>logiquement</a:t>
            </a:r>
            <a:r>
              <a:rPr lang="fr-FR" sz="2800" dirty="0"/>
              <a:t> </a:t>
            </a:r>
            <a:r>
              <a:rPr lang="fr-FR" sz="2800" dirty="0">
                <a:solidFill>
                  <a:srgbClr val="FF0000"/>
                </a:solidFill>
              </a:rPr>
              <a:t>nécessaire</a:t>
            </a:r>
            <a:r>
              <a:rPr lang="fr-FR" sz="2800" dirty="0"/>
              <a:t>: </a:t>
            </a:r>
            <a:r>
              <a:rPr lang="fr-FR" sz="2000" dirty="0"/>
              <a:t>c’est le cas dans une démonstration (ou syllogisme démonstratif)</a:t>
            </a:r>
          </a:p>
        </p:txBody>
      </p:sp>
      <p:sp>
        <p:nvSpPr>
          <p:cNvPr id="10" name="Flèche droite 9"/>
          <p:cNvSpPr/>
          <p:nvPr/>
        </p:nvSpPr>
        <p:spPr>
          <a:xfrm rot="7674140">
            <a:off x="2773126" y="3650131"/>
            <a:ext cx="978408" cy="481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655118">
            <a:off x="5391356" y="3388116"/>
            <a:ext cx="78105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checkerboard(across)">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01120" y="2967335"/>
            <a:ext cx="341760" cy="923330"/>
          </a:xfrm>
          <a:prstGeom prst="rect">
            <a:avLst/>
          </a:prstGeom>
          <a:noFill/>
        </p:spPr>
        <p:txBody>
          <a:bodyPr wrap="none" lIns="91440" tIns="45720" rIns="91440" bIns="45720">
            <a:spAutoFit/>
          </a:bodyPr>
          <a:lstStyle/>
          <a:p>
            <a:pPr algn="ctr"/>
            <a:r>
              <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p>
        </p:txBody>
      </p:sp>
      <p:sp>
        <p:nvSpPr>
          <p:cNvPr id="4" name="Rectangle 3"/>
          <p:cNvSpPr/>
          <p:nvPr/>
        </p:nvSpPr>
        <p:spPr>
          <a:xfrm>
            <a:off x="0" y="4653136"/>
            <a:ext cx="8748464" cy="738664"/>
          </a:xfrm>
          <a:prstGeom prst="rect">
            <a:avLst/>
          </a:prstGeom>
          <a:noFill/>
        </p:spPr>
        <p:txBody>
          <a:bodyPr wrap="square" lIns="91440" tIns="45720" rIns="91440" bIns="45720">
            <a:spAutoFit/>
          </a:bodyPr>
          <a:lstStyle/>
          <a:p>
            <a:pPr algn="ctr"/>
            <a:r>
              <a:rPr lang="fr-FR" sz="4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La vérité finit toujours par se savoir </a:t>
            </a:r>
          </a:p>
        </p:txBody>
      </p:sp>
      <p:sp>
        <p:nvSpPr>
          <p:cNvPr id="8" name="Rectangle 7"/>
          <p:cNvSpPr/>
          <p:nvPr/>
        </p:nvSpPr>
        <p:spPr>
          <a:xfrm>
            <a:off x="0" y="1700808"/>
            <a:ext cx="8892480" cy="769441"/>
          </a:xfrm>
          <a:prstGeom prst="rect">
            <a:avLst/>
          </a:prstGeom>
        </p:spPr>
        <p:txBody>
          <a:bodyPr wrap="square">
            <a:spAutoFit/>
          </a:bodyPr>
          <a:lstStyle/>
          <a:p>
            <a:pPr algn="ctr"/>
            <a:r>
              <a:rPr lang="fr-FR"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Toute vérité n'est pas bonne à dire  </a:t>
            </a:r>
          </a:p>
        </p:txBody>
      </p:sp>
      <p:sp>
        <p:nvSpPr>
          <p:cNvPr id="10" name="Rectangle 9"/>
          <p:cNvSpPr/>
          <p:nvPr/>
        </p:nvSpPr>
        <p:spPr>
          <a:xfrm>
            <a:off x="395536" y="404664"/>
            <a:ext cx="8748464" cy="1200329"/>
          </a:xfrm>
          <a:prstGeom prst="rect">
            <a:avLst/>
          </a:prstGeom>
          <a:noFill/>
        </p:spPr>
        <p:txBody>
          <a:bodyPr wrap="square" lIns="91440" tIns="45720" rIns="91440" bIns="45720">
            <a:spAutoFit/>
          </a:bodyPr>
          <a:lstStyle/>
          <a:p>
            <a:pPr algn="ctr"/>
            <a:r>
              <a:rPr lang="fr-FR"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vérité sort de la bouche des enfants  </a:t>
            </a:r>
          </a:p>
        </p:txBody>
      </p:sp>
      <p:sp>
        <p:nvSpPr>
          <p:cNvPr id="11" name="Rectangle 10"/>
          <p:cNvSpPr/>
          <p:nvPr/>
        </p:nvSpPr>
        <p:spPr>
          <a:xfrm>
            <a:off x="1204267" y="2708920"/>
            <a:ext cx="7763344" cy="677108"/>
          </a:xfrm>
          <a:prstGeom prst="rect">
            <a:avLst/>
          </a:prstGeom>
          <a:noFill/>
        </p:spPr>
        <p:txBody>
          <a:bodyPr wrap="none" lIns="91440" tIns="45720" rIns="91440" bIns="45720">
            <a:spAutoFit/>
          </a:bodyPr>
          <a:lstStyle/>
          <a:p>
            <a:pPr algn="ctr"/>
            <a:r>
              <a:rPr lang="fr-FR" sz="3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Dire </a:t>
            </a:r>
            <a:r>
              <a:rPr lang="fr-FR"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toute </a:t>
            </a:r>
            <a:r>
              <a:rPr lang="fr-FR" sz="3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vérité, rien que la vérité </a:t>
            </a:r>
          </a:p>
        </p:txBody>
      </p:sp>
      <p:sp>
        <p:nvSpPr>
          <p:cNvPr id="12" name="Rectangle 11"/>
          <p:cNvSpPr/>
          <p:nvPr/>
        </p:nvSpPr>
        <p:spPr>
          <a:xfrm>
            <a:off x="0" y="3645024"/>
            <a:ext cx="91440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 film-vérité, un document-vérité </a:t>
            </a:r>
          </a:p>
        </p:txBody>
      </p:sp>
      <p:sp>
        <p:nvSpPr>
          <p:cNvPr id="13" name="Rectangle 12"/>
          <p:cNvSpPr/>
          <p:nvPr/>
        </p:nvSpPr>
        <p:spPr>
          <a:xfrm>
            <a:off x="0" y="5445224"/>
            <a:ext cx="9145016" cy="830997"/>
          </a:xfrm>
          <a:prstGeom prst="rect">
            <a:avLst/>
          </a:prstGeom>
          <a:noFill/>
        </p:spPr>
        <p:txBody>
          <a:bodyPr wrap="square" lIns="91440" tIns="45720" rIns="91440" bIns="45720">
            <a:spAutoFit/>
          </a:bodyPr>
          <a:lstStyle/>
          <a:p>
            <a:pPr algn="ctr"/>
            <a:r>
              <a:rPr lang="fr-FR"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Ne pas voir la vérité en face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
                                        </p:tgtEl>
                                        <p:attrNameLst>
                                          <p:attrName>ppt_y</p:attrName>
                                        </p:attrNameLst>
                                      </p:cBhvr>
                                      <p:tavLst>
                                        <p:tav tm="0">
                                          <p:val>
                                            <p:strVal val="#ppt_y"/>
                                          </p:val>
                                        </p:tav>
                                        <p:tav tm="100000">
                                          <p:val>
                                            <p:strVal val="#ppt_y"/>
                                          </p:val>
                                        </p:tav>
                                      </p:tavLst>
                                    </p:anim>
                                    <p:anim calcmode="lin" valueType="num">
                                      <p:cBhvr>
                                        <p:cTn id="3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amond(in)">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556792"/>
            <a:ext cx="8064896" cy="5016758"/>
          </a:xfrm>
          <a:prstGeom prst="rect">
            <a:avLst/>
          </a:prstGeom>
          <a:noFill/>
        </p:spPr>
        <p:txBody>
          <a:bodyPr wrap="square" rtlCol="0">
            <a:spAutoFit/>
          </a:bodyPr>
          <a:lstStyle/>
          <a:p>
            <a:pPr algn="just"/>
            <a:r>
              <a:rPr lang="fr-FR" sz="3200" dirty="0"/>
              <a:t>« Le syllogisme est un discours dans lequel, certaines choses étant posées, quelque chose d’autre que ces données en résulte nécessairement par le seul fait de ces données. Par le seul fait de ces données : je veux dire que c’est par elles que la conséquence est obtenue ; à son tour, l’expression c’est par elles que la conséquence est obtenue signifie qu’aucun terme étranger n’est en plus requis pour produire la conséquence nécessaire. »</a:t>
            </a:r>
          </a:p>
        </p:txBody>
      </p:sp>
      <p:sp>
        <p:nvSpPr>
          <p:cNvPr id="5" name="Titre 4"/>
          <p:cNvSpPr>
            <a:spLocks noGrp="1"/>
          </p:cNvSpPr>
          <p:nvPr>
            <p:ph type="title"/>
          </p:nvPr>
        </p:nvSpPr>
        <p:spPr>
          <a:xfrm>
            <a:off x="467544" y="332656"/>
            <a:ext cx="8229600" cy="1008112"/>
          </a:xfrm>
          <a:solidFill>
            <a:srgbClr val="CCECFF"/>
          </a:solidFill>
        </p:spPr>
        <p:txBody>
          <a:bodyPr>
            <a:normAutofit fontScale="90000"/>
          </a:bodyPr>
          <a:lstStyle/>
          <a:p>
            <a:br>
              <a:rPr lang="fr-FR" sz="3600" b="1" dirty="0"/>
            </a:br>
            <a:r>
              <a:rPr lang="fr-FR" sz="3600" b="1" dirty="0"/>
              <a:t>ARISTOTE, </a:t>
            </a:r>
            <a:r>
              <a:rPr lang="fr-FR" sz="3600" b="1" i="1" dirty="0"/>
              <a:t>Organon</a:t>
            </a:r>
            <a:r>
              <a:rPr lang="fr-FR" sz="3600" b="1" dirty="0"/>
              <a:t> </a:t>
            </a:r>
            <a:r>
              <a:rPr lang="fr-FR" sz="3600" b="1" i="1" dirty="0"/>
              <a:t>(Premiers Analytiques)</a:t>
            </a:r>
            <a:r>
              <a:rPr lang="fr-FR" sz="3600" b="1" dirty="0"/>
              <a:t>: définition du syllogisme. </a:t>
            </a:r>
            <a:r>
              <a:rPr lang="fr-FR" sz="3600" b="1" i="1" dirty="0"/>
              <a:t> </a:t>
            </a:r>
            <a:br>
              <a:rPr lang="fr-FR" b="1" i="1" dirty="0"/>
            </a:b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a:solidFill>
            <a:srgbClr val="CCECFF"/>
          </a:solidFill>
        </p:spPr>
        <p:txBody>
          <a:bodyPr>
            <a:normAutofit/>
          </a:bodyPr>
          <a:lstStyle/>
          <a:p>
            <a:r>
              <a:rPr lang="fr-FR" sz="3200" b="1" dirty="0"/>
              <a:t>ARISTOTE, </a:t>
            </a:r>
            <a:r>
              <a:rPr lang="fr-FR" sz="3200" b="1" i="1" dirty="0"/>
              <a:t>Organon </a:t>
            </a:r>
            <a:r>
              <a:rPr lang="fr-FR" sz="3200" b="1" dirty="0"/>
              <a:t>(</a:t>
            </a:r>
            <a:r>
              <a:rPr lang="fr-FR" sz="3200" b="1" i="1" dirty="0"/>
              <a:t>Seconds analytiques</a:t>
            </a:r>
            <a:r>
              <a:rPr lang="fr-FR" sz="3200" b="1" dirty="0"/>
              <a:t>, I, 2):</a:t>
            </a:r>
          </a:p>
        </p:txBody>
      </p:sp>
      <p:sp>
        <p:nvSpPr>
          <p:cNvPr id="3" name="Espace réservé du contenu 2"/>
          <p:cNvSpPr>
            <a:spLocks noGrp="1"/>
          </p:cNvSpPr>
          <p:nvPr>
            <p:ph idx="1"/>
          </p:nvPr>
        </p:nvSpPr>
        <p:spPr>
          <a:xfrm>
            <a:off x="395536" y="908720"/>
            <a:ext cx="8229600" cy="5688632"/>
          </a:xfrm>
        </p:spPr>
        <p:txBody>
          <a:bodyPr>
            <a:noAutofit/>
          </a:bodyPr>
          <a:lstStyle/>
          <a:p>
            <a:pPr marL="0" indent="0" algn="just">
              <a:buNone/>
            </a:pPr>
            <a:r>
              <a:rPr lang="fr-FR" sz="3000" dirty="0"/>
              <a:t>« Ce que nous appelons ici savoir c’est connaître par le moyen de la démonstration. Par “démonstration” j’entends syllogisme scientifique, et j’appelle “scientifique” un syllogisme dont la possession même constitue pour nous la science - Si donc la connaissance scientifique consiste bien en ce que nous avons posé, il est nécessaire aussi que la science démonstrative parte de prémisses qui soient vraies, premières, immédiates, plus connues que la conclusion, antérieures à elles, et dont elles sont les causes. (…). Les prémisses doivent être vraies (…) premières et indémontrables… »</a:t>
            </a:r>
          </a:p>
        </p:txBody>
      </p:sp>
    </p:spTree>
    <p:extLst>
      <p:ext uri="{BB962C8B-B14F-4D97-AF65-F5344CB8AC3E}">
        <p14:creationId xmlns:p14="http://schemas.microsoft.com/office/powerpoint/2010/main" val="284914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chovsky.com/final/images/zeus_statue.jpg"/>
          <p:cNvPicPr>
            <a:picLocks noChangeAspect="1" noChangeArrowheads="1"/>
          </p:cNvPicPr>
          <p:nvPr/>
        </p:nvPicPr>
        <p:blipFill>
          <a:blip r:embed="rId2" cstate="print"/>
          <a:srcRect t="2492"/>
          <a:stretch>
            <a:fillRect/>
          </a:stretch>
        </p:blipFill>
        <p:spPr bwMode="auto">
          <a:xfrm>
            <a:off x="3203848" y="908720"/>
            <a:ext cx="2767894" cy="5635774"/>
          </a:xfrm>
          <a:prstGeom prst="rect">
            <a:avLst/>
          </a:prstGeom>
          <a:noFill/>
        </p:spPr>
      </p:pic>
      <p:sp>
        <p:nvSpPr>
          <p:cNvPr id="6" name="ZoneTexte 5"/>
          <p:cNvSpPr txBox="1"/>
          <p:nvPr/>
        </p:nvSpPr>
        <p:spPr>
          <a:xfrm>
            <a:off x="125760" y="188640"/>
            <a:ext cx="8892480" cy="646331"/>
          </a:xfrm>
          <a:prstGeom prst="rect">
            <a:avLst/>
          </a:prstGeom>
          <a:solidFill>
            <a:srgbClr val="CCECFF"/>
          </a:solidFill>
        </p:spPr>
        <p:txBody>
          <a:bodyPr wrap="square" rtlCol="0">
            <a:spAutoFit/>
          </a:bodyPr>
          <a:lstStyle/>
          <a:p>
            <a:pPr algn="ctr"/>
            <a:r>
              <a:rPr lang="fr-FR" sz="3600" b="1" dirty="0"/>
              <a:t>Le système des 4 causes (Aristote)</a:t>
            </a:r>
          </a:p>
        </p:txBody>
      </p:sp>
      <p:sp>
        <p:nvSpPr>
          <p:cNvPr id="7" name="ZoneTexte 6"/>
          <p:cNvSpPr txBox="1"/>
          <p:nvPr/>
        </p:nvSpPr>
        <p:spPr>
          <a:xfrm>
            <a:off x="0" y="1124744"/>
            <a:ext cx="3131840" cy="1323439"/>
          </a:xfrm>
          <a:prstGeom prst="rect">
            <a:avLst/>
          </a:prstGeom>
          <a:noFill/>
        </p:spPr>
        <p:txBody>
          <a:bodyPr wrap="square" rtlCol="0">
            <a:spAutoFit/>
          </a:bodyPr>
          <a:lstStyle/>
          <a:p>
            <a:pPr algn="ctr"/>
            <a:r>
              <a:rPr lang="fr-FR" sz="2800" b="1" dirty="0">
                <a:solidFill>
                  <a:srgbClr val="00B050"/>
                </a:solidFill>
              </a:rPr>
              <a:t>Cause efficiente</a:t>
            </a:r>
          </a:p>
          <a:p>
            <a:pPr algn="ctr"/>
            <a:r>
              <a:rPr lang="fr-FR" sz="2400" b="1" dirty="0">
                <a:solidFill>
                  <a:srgbClr val="0070C0"/>
                </a:solidFill>
              </a:rPr>
              <a:t>Ce qui produit la chose</a:t>
            </a:r>
          </a:p>
          <a:p>
            <a:pPr algn="ctr"/>
            <a:r>
              <a:rPr lang="fr-FR" sz="2800" dirty="0"/>
              <a:t>=&gt; le sculpteur</a:t>
            </a:r>
          </a:p>
        </p:txBody>
      </p:sp>
      <p:sp>
        <p:nvSpPr>
          <p:cNvPr id="13" name="ZoneTexte 12"/>
          <p:cNvSpPr txBox="1"/>
          <p:nvPr/>
        </p:nvSpPr>
        <p:spPr>
          <a:xfrm>
            <a:off x="251520" y="3789040"/>
            <a:ext cx="2664296" cy="1692771"/>
          </a:xfrm>
          <a:prstGeom prst="rect">
            <a:avLst/>
          </a:prstGeom>
          <a:noFill/>
        </p:spPr>
        <p:txBody>
          <a:bodyPr wrap="square" rtlCol="0">
            <a:spAutoFit/>
          </a:bodyPr>
          <a:lstStyle/>
          <a:p>
            <a:pPr algn="ctr"/>
            <a:r>
              <a:rPr lang="fr-FR" sz="2800" b="1" dirty="0">
                <a:solidFill>
                  <a:srgbClr val="00B050"/>
                </a:solidFill>
              </a:rPr>
              <a:t>Cause matérielle</a:t>
            </a:r>
          </a:p>
          <a:p>
            <a:pPr algn="ctr"/>
            <a:r>
              <a:rPr lang="fr-FR" sz="2400" b="1" dirty="0">
                <a:solidFill>
                  <a:srgbClr val="0070C0"/>
                </a:solidFill>
              </a:rPr>
              <a:t>Ce dont la chose est faite</a:t>
            </a:r>
          </a:p>
          <a:p>
            <a:pPr algn="ctr"/>
            <a:r>
              <a:rPr lang="fr-FR" sz="2800" dirty="0"/>
              <a:t>=&gt; le marbre</a:t>
            </a:r>
          </a:p>
        </p:txBody>
      </p:sp>
      <p:cxnSp>
        <p:nvCxnSpPr>
          <p:cNvPr id="15" name="Forme 14"/>
          <p:cNvCxnSpPr>
            <a:endCxn id="7" idx="2"/>
          </p:cNvCxnSpPr>
          <p:nvPr/>
        </p:nvCxnSpPr>
        <p:spPr>
          <a:xfrm rot="10800000">
            <a:off x="1565920" y="2448184"/>
            <a:ext cx="2718048" cy="908809"/>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rc 18"/>
          <p:cNvCxnSpPr>
            <a:endCxn id="13" idx="3"/>
          </p:cNvCxnSpPr>
          <p:nvPr/>
        </p:nvCxnSpPr>
        <p:spPr>
          <a:xfrm rot="10800000" flipV="1">
            <a:off x="2915816" y="3717032"/>
            <a:ext cx="1296144" cy="91839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012160" y="1124744"/>
            <a:ext cx="3131840" cy="1754326"/>
          </a:xfrm>
          <a:prstGeom prst="rect">
            <a:avLst/>
          </a:prstGeom>
          <a:noFill/>
        </p:spPr>
        <p:txBody>
          <a:bodyPr wrap="square" rtlCol="0">
            <a:spAutoFit/>
          </a:bodyPr>
          <a:lstStyle/>
          <a:p>
            <a:pPr algn="ctr"/>
            <a:r>
              <a:rPr lang="fr-FR" sz="2800" b="1" dirty="0">
                <a:solidFill>
                  <a:srgbClr val="00B050"/>
                </a:solidFill>
              </a:rPr>
              <a:t>Cause formelle</a:t>
            </a:r>
          </a:p>
          <a:p>
            <a:pPr algn="ctr"/>
            <a:r>
              <a:rPr lang="fr-FR" sz="2400" b="1" dirty="0">
                <a:solidFill>
                  <a:srgbClr val="0070C0"/>
                </a:solidFill>
              </a:rPr>
              <a:t>Ce qu’est la chose</a:t>
            </a:r>
          </a:p>
          <a:p>
            <a:pPr algn="ctr"/>
            <a:r>
              <a:rPr lang="fr-FR" sz="2800" dirty="0"/>
              <a:t>=&gt; La statue d’un dieu grec (Zeus)</a:t>
            </a:r>
          </a:p>
        </p:txBody>
      </p:sp>
      <p:cxnSp>
        <p:nvCxnSpPr>
          <p:cNvPr id="26" name="Forme 25"/>
          <p:cNvCxnSpPr/>
          <p:nvPr/>
        </p:nvCxnSpPr>
        <p:spPr>
          <a:xfrm flipV="1">
            <a:off x="5508104" y="2780928"/>
            <a:ext cx="2069976" cy="98197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012160" y="3933056"/>
            <a:ext cx="3131840" cy="2123658"/>
          </a:xfrm>
          <a:prstGeom prst="rect">
            <a:avLst/>
          </a:prstGeom>
          <a:noFill/>
        </p:spPr>
        <p:txBody>
          <a:bodyPr wrap="square" rtlCol="0">
            <a:spAutoFit/>
          </a:bodyPr>
          <a:lstStyle/>
          <a:p>
            <a:pPr algn="ctr"/>
            <a:r>
              <a:rPr lang="fr-FR" sz="2800" b="1" dirty="0">
                <a:solidFill>
                  <a:srgbClr val="00B050"/>
                </a:solidFill>
              </a:rPr>
              <a:t>Cause finale</a:t>
            </a:r>
          </a:p>
          <a:p>
            <a:pPr algn="ctr"/>
            <a:r>
              <a:rPr lang="fr-FR" sz="2400" b="1" dirty="0">
                <a:solidFill>
                  <a:srgbClr val="0070C0"/>
                </a:solidFill>
              </a:rPr>
              <a:t>Le but pour lequel elle a été faite</a:t>
            </a:r>
          </a:p>
          <a:p>
            <a:pPr algn="ctr"/>
            <a:r>
              <a:rPr lang="fr-FR" sz="2800" dirty="0"/>
              <a:t>=&gt;Finalité religieuse </a:t>
            </a:r>
          </a:p>
          <a:p>
            <a:pPr algn="ctr"/>
            <a:r>
              <a:rPr lang="fr-FR" sz="2800" dirty="0"/>
              <a:t>(honorer les dieux)</a:t>
            </a:r>
          </a:p>
        </p:txBody>
      </p:sp>
      <p:cxnSp>
        <p:nvCxnSpPr>
          <p:cNvPr id="42" name="Connecteur en arc 41"/>
          <p:cNvCxnSpPr>
            <a:endCxn id="28" idx="0"/>
          </p:cNvCxnSpPr>
          <p:nvPr/>
        </p:nvCxnSpPr>
        <p:spPr>
          <a:xfrm flipV="1">
            <a:off x="5580112" y="3933056"/>
            <a:ext cx="1997968" cy="360040"/>
          </a:xfrm>
          <a:prstGeom prst="curvedConnector4">
            <a:avLst>
              <a:gd name="adj1" fmla="val 9709"/>
              <a:gd name="adj2" fmla="val 102295"/>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par>
                                <p:cTn id="13" presetID="5" presetClass="entr" presetSubtype="1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heckerboard(across)">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checkerboard(across)">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checkerboard(across)">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heckerboard(across)">
                                      <p:cBhvr>
                                        <p:cTn id="30" dur="500"/>
                                        <p:tgtEl>
                                          <p:spTgt spid="19"/>
                                        </p:tgtEl>
                                      </p:cBhvr>
                                    </p:animEffect>
                                  </p:childTnLst>
                                </p:cTn>
                              </p:par>
                              <p:par>
                                <p:cTn id="31" presetID="5" presetClass="entr" presetSubtype="10" fill="hold" nodeType="with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checkerboard(across)">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checkerboard(across)">
                                      <p:cBhvr>
                                        <p:cTn id="38" dur="500"/>
                                        <p:tgtEl>
                                          <p:spTgt spid="1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Effect transition="in" filter="checkerboard(across)">
                                      <p:cBhvr>
                                        <p:cTn id="43" dur="500"/>
                                        <p:tgtEl>
                                          <p:spTgt spid="1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checkerboard(across)">
                                      <p:cBhvr>
                                        <p:cTn id="48" dur="500"/>
                                        <p:tgtEl>
                                          <p:spTgt spid="26"/>
                                        </p:tgtEl>
                                      </p:cBhvr>
                                    </p:animEffect>
                                  </p:childTnLst>
                                </p:cTn>
                              </p:par>
                              <p:par>
                                <p:cTn id="49" presetID="5" presetClass="entr" presetSubtype="10" fill="hold"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checkerboard(across)">
                                      <p:cBhvr>
                                        <p:cTn id="51" dur="500"/>
                                        <p:tgtEl>
                                          <p:spTgt spid="2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20">
                                            <p:txEl>
                                              <p:pRg st="1" end="1"/>
                                            </p:txEl>
                                          </p:spTgt>
                                        </p:tgtEl>
                                        <p:attrNameLst>
                                          <p:attrName>style.visibility</p:attrName>
                                        </p:attrNameLst>
                                      </p:cBhvr>
                                      <p:to>
                                        <p:strVal val="visible"/>
                                      </p:to>
                                    </p:set>
                                    <p:animEffect transition="in" filter="checkerboard(across)">
                                      <p:cBhvr>
                                        <p:cTn id="56" dur="500"/>
                                        <p:tgtEl>
                                          <p:spTgt spid="20">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20">
                                            <p:txEl>
                                              <p:pRg st="2" end="2"/>
                                            </p:txEl>
                                          </p:spTgt>
                                        </p:tgtEl>
                                        <p:attrNameLst>
                                          <p:attrName>style.visibility</p:attrName>
                                        </p:attrNameLst>
                                      </p:cBhvr>
                                      <p:to>
                                        <p:strVal val="visible"/>
                                      </p:to>
                                    </p:set>
                                    <p:animEffect transition="in" filter="checkerboard(across)">
                                      <p:cBhvr>
                                        <p:cTn id="61" dur="500"/>
                                        <p:tgtEl>
                                          <p:spTgt spid="20">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checkerboard(across)">
                                      <p:cBhvr>
                                        <p:cTn id="66" dur="500"/>
                                        <p:tgtEl>
                                          <p:spTgt spid="42"/>
                                        </p:tgtEl>
                                      </p:cBhvr>
                                    </p:animEffect>
                                  </p:childTnLst>
                                </p:cTn>
                              </p:par>
                              <p:par>
                                <p:cTn id="67" presetID="5" presetClass="entr" presetSubtype="10" fill="hold" nodeType="withEffect">
                                  <p:stCondLst>
                                    <p:cond delay="0"/>
                                  </p:stCondLst>
                                  <p:childTnLst>
                                    <p:set>
                                      <p:cBhvr>
                                        <p:cTn id="68" dur="1" fill="hold">
                                          <p:stCondLst>
                                            <p:cond delay="0"/>
                                          </p:stCondLst>
                                        </p:cTn>
                                        <p:tgtEl>
                                          <p:spTgt spid="28">
                                            <p:txEl>
                                              <p:pRg st="0" end="0"/>
                                            </p:txEl>
                                          </p:spTgt>
                                        </p:tgtEl>
                                        <p:attrNameLst>
                                          <p:attrName>style.visibility</p:attrName>
                                        </p:attrNameLst>
                                      </p:cBhvr>
                                      <p:to>
                                        <p:strVal val="visible"/>
                                      </p:to>
                                    </p:set>
                                    <p:animEffect transition="in" filter="checkerboard(across)">
                                      <p:cBhvr>
                                        <p:cTn id="69" dur="500"/>
                                        <p:tgtEl>
                                          <p:spTgt spid="28">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nodeType="clickEffect">
                                  <p:stCondLst>
                                    <p:cond delay="0"/>
                                  </p:stCondLst>
                                  <p:childTnLst>
                                    <p:set>
                                      <p:cBhvr>
                                        <p:cTn id="73" dur="1" fill="hold">
                                          <p:stCondLst>
                                            <p:cond delay="0"/>
                                          </p:stCondLst>
                                        </p:cTn>
                                        <p:tgtEl>
                                          <p:spTgt spid="28">
                                            <p:txEl>
                                              <p:pRg st="1" end="1"/>
                                            </p:txEl>
                                          </p:spTgt>
                                        </p:tgtEl>
                                        <p:attrNameLst>
                                          <p:attrName>style.visibility</p:attrName>
                                        </p:attrNameLst>
                                      </p:cBhvr>
                                      <p:to>
                                        <p:strVal val="visible"/>
                                      </p:to>
                                    </p:set>
                                    <p:animEffect transition="in" filter="checkerboard(across)">
                                      <p:cBhvr>
                                        <p:cTn id="74" dur="500"/>
                                        <p:tgtEl>
                                          <p:spTgt spid="28">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nodeType="clickEffect">
                                  <p:stCondLst>
                                    <p:cond delay="0"/>
                                  </p:stCondLst>
                                  <p:childTnLst>
                                    <p:set>
                                      <p:cBhvr>
                                        <p:cTn id="78" dur="1" fill="hold">
                                          <p:stCondLst>
                                            <p:cond delay="0"/>
                                          </p:stCondLst>
                                        </p:cTn>
                                        <p:tgtEl>
                                          <p:spTgt spid="28">
                                            <p:txEl>
                                              <p:pRg st="2" end="2"/>
                                            </p:txEl>
                                          </p:spTgt>
                                        </p:tgtEl>
                                        <p:attrNameLst>
                                          <p:attrName>style.visibility</p:attrName>
                                        </p:attrNameLst>
                                      </p:cBhvr>
                                      <p:to>
                                        <p:strVal val="visible"/>
                                      </p:to>
                                    </p:set>
                                    <p:animEffect transition="in" filter="checkerboard(across)">
                                      <p:cBhvr>
                                        <p:cTn id="79" dur="500"/>
                                        <p:tgtEl>
                                          <p:spTgt spid="28">
                                            <p:txEl>
                                              <p:pRg st="2" end="2"/>
                                            </p:txEl>
                                          </p:spTgt>
                                        </p:tgtEl>
                                      </p:cBhvr>
                                    </p:animEffect>
                                  </p:childTnLst>
                                </p:cTn>
                              </p:par>
                              <p:par>
                                <p:cTn id="80" presetID="5" presetClass="entr" presetSubtype="10" fill="hold" nodeType="withEffect">
                                  <p:stCondLst>
                                    <p:cond delay="0"/>
                                  </p:stCondLst>
                                  <p:childTnLst>
                                    <p:set>
                                      <p:cBhvr>
                                        <p:cTn id="81" dur="1" fill="hold">
                                          <p:stCondLst>
                                            <p:cond delay="0"/>
                                          </p:stCondLst>
                                        </p:cTn>
                                        <p:tgtEl>
                                          <p:spTgt spid="28">
                                            <p:txEl>
                                              <p:pRg st="3" end="3"/>
                                            </p:txEl>
                                          </p:spTgt>
                                        </p:tgtEl>
                                        <p:attrNameLst>
                                          <p:attrName>style.visibility</p:attrName>
                                        </p:attrNameLst>
                                      </p:cBhvr>
                                      <p:to>
                                        <p:strVal val="visible"/>
                                      </p:to>
                                    </p:set>
                                    <p:animEffect transition="in" filter="checkerboard(across)">
                                      <p:cBhvr>
                                        <p:cTn id="82"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642910" y="4500570"/>
            <a:ext cx="8229600" cy="18573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Ellipse 1"/>
          <p:cNvSpPr/>
          <p:nvPr/>
        </p:nvSpPr>
        <p:spPr>
          <a:xfrm>
            <a:off x="1979712" y="1124744"/>
            <a:ext cx="5400600" cy="460851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b="1" dirty="0">
              <a:solidFill>
                <a:schemeClr val="accent1">
                  <a:lumMod val="75000"/>
                </a:schemeClr>
              </a:solidFill>
            </a:endParaRPr>
          </a:p>
        </p:txBody>
      </p:sp>
      <p:sp>
        <p:nvSpPr>
          <p:cNvPr id="6" name="Ellipse 5"/>
          <p:cNvSpPr/>
          <p:nvPr/>
        </p:nvSpPr>
        <p:spPr>
          <a:xfrm>
            <a:off x="3851920" y="2204864"/>
            <a:ext cx="3240360" cy="3168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843808" y="1772816"/>
            <a:ext cx="1944216" cy="461665"/>
          </a:xfrm>
          <a:prstGeom prst="rect">
            <a:avLst/>
          </a:prstGeom>
          <a:noFill/>
        </p:spPr>
        <p:txBody>
          <a:bodyPr wrap="square" rtlCol="0">
            <a:spAutoFit/>
          </a:bodyPr>
          <a:lstStyle/>
          <a:p>
            <a:pPr algn="ctr"/>
            <a:r>
              <a:rPr lang="fr-FR" sz="2400" b="1" dirty="0">
                <a:solidFill>
                  <a:schemeClr val="accent1">
                    <a:lumMod val="75000"/>
                  </a:schemeClr>
                </a:solidFill>
              </a:rPr>
              <a:t>Déductions</a:t>
            </a:r>
            <a:endParaRPr lang="fr-FR" b="1" dirty="0">
              <a:solidFill>
                <a:schemeClr val="accent1">
                  <a:lumMod val="75000"/>
                </a:schemeClr>
              </a:solidFill>
            </a:endParaRPr>
          </a:p>
        </p:txBody>
      </p:sp>
      <p:sp>
        <p:nvSpPr>
          <p:cNvPr id="8" name="ZoneTexte 7"/>
          <p:cNvSpPr txBox="1"/>
          <p:nvPr/>
        </p:nvSpPr>
        <p:spPr>
          <a:xfrm>
            <a:off x="2771800" y="2204864"/>
            <a:ext cx="1692188" cy="646331"/>
          </a:xfrm>
          <a:prstGeom prst="rect">
            <a:avLst/>
          </a:prstGeom>
          <a:noFill/>
        </p:spPr>
        <p:txBody>
          <a:bodyPr wrap="square" rtlCol="0">
            <a:spAutoFit/>
          </a:bodyPr>
          <a:lstStyle/>
          <a:p>
            <a:r>
              <a:rPr lang="fr-FR" dirty="0">
                <a:solidFill>
                  <a:schemeClr val="accent1">
                    <a:lumMod val="75000"/>
                  </a:schemeClr>
                </a:solidFill>
              </a:rPr>
              <a:t>Leur conclusion est </a:t>
            </a:r>
            <a:r>
              <a:rPr lang="fr-FR" b="1" dirty="0">
                <a:solidFill>
                  <a:schemeClr val="accent1">
                    <a:lumMod val="75000"/>
                  </a:schemeClr>
                </a:solidFill>
              </a:rPr>
              <a:t>nécessaire</a:t>
            </a:r>
          </a:p>
        </p:txBody>
      </p:sp>
      <p:sp>
        <p:nvSpPr>
          <p:cNvPr id="10" name="ZoneTexte 9"/>
          <p:cNvSpPr txBox="1"/>
          <p:nvPr/>
        </p:nvSpPr>
        <p:spPr>
          <a:xfrm>
            <a:off x="4355976" y="2636912"/>
            <a:ext cx="2376264" cy="461665"/>
          </a:xfrm>
          <a:prstGeom prst="rect">
            <a:avLst/>
          </a:prstGeom>
          <a:noFill/>
        </p:spPr>
        <p:txBody>
          <a:bodyPr wrap="square" rtlCol="0">
            <a:spAutoFit/>
          </a:bodyPr>
          <a:lstStyle/>
          <a:p>
            <a:pPr algn="ctr"/>
            <a:r>
              <a:rPr lang="fr-FR" sz="2400" b="1" dirty="0">
                <a:solidFill>
                  <a:schemeClr val="bg1"/>
                </a:solidFill>
              </a:rPr>
              <a:t>Démonstrations</a:t>
            </a:r>
            <a:endParaRPr lang="fr-FR" b="1" dirty="0">
              <a:solidFill>
                <a:schemeClr val="bg1"/>
              </a:solidFill>
            </a:endParaRPr>
          </a:p>
        </p:txBody>
      </p:sp>
      <p:sp>
        <p:nvSpPr>
          <p:cNvPr id="11" name="ZoneTexte 10"/>
          <p:cNvSpPr txBox="1"/>
          <p:nvPr/>
        </p:nvSpPr>
        <p:spPr>
          <a:xfrm>
            <a:off x="4716016" y="2996952"/>
            <a:ext cx="1836204" cy="2308324"/>
          </a:xfrm>
          <a:prstGeom prst="rect">
            <a:avLst/>
          </a:prstGeom>
          <a:noFill/>
        </p:spPr>
        <p:txBody>
          <a:bodyPr wrap="square" rtlCol="0">
            <a:spAutoFit/>
          </a:bodyPr>
          <a:lstStyle/>
          <a:p>
            <a:r>
              <a:rPr lang="fr-FR" dirty="0">
                <a:solidFill>
                  <a:schemeClr val="bg1"/>
                </a:solidFill>
              </a:rPr>
              <a:t>Leurs prémisses sont </a:t>
            </a:r>
            <a:r>
              <a:rPr lang="fr-FR" b="1" dirty="0">
                <a:solidFill>
                  <a:schemeClr val="bg1"/>
                </a:solidFill>
              </a:rPr>
              <a:t>vraies</a:t>
            </a:r>
            <a:r>
              <a:rPr lang="fr-FR" dirty="0">
                <a:solidFill>
                  <a:schemeClr val="bg1"/>
                </a:solidFill>
              </a:rPr>
              <a:t> et leur conclusion est nécessaire donc leur conclusion est </a:t>
            </a:r>
            <a:r>
              <a:rPr lang="fr-FR" b="1" dirty="0">
                <a:solidFill>
                  <a:schemeClr val="bg1"/>
                </a:solidFill>
              </a:rPr>
              <a:t>nécessaire et vraie</a:t>
            </a:r>
          </a:p>
        </p:txBody>
      </p:sp>
      <p:sp>
        <p:nvSpPr>
          <p:cNvPr id="14" name="ZoneTexte 13"/>
          <p:cNvSpPr txBox="1"/>
          <p:nvPr/>
        </p:nvSpPr>
        <p:spPr>
          <a:xfrm>
            <a:off x="125760" y="260648"/>
            <a:ext cx="8892480" cy="646331"/>
          </a:xfrm>
          <a:prstGeom prst="rect">
            <a:avLst/>
          </a:prstGeom>
          <a:solidFill>
            <a:srgbClr val="CCECFF"/>
          </a:solidFill>
        </p:spPr>
        <p:txBody>
          <a:bodyPr wrap="square" rtlCol="0">
            <a:spAutoFit/>
          </a:bodyPr>
          <a:lstStyle/>
          <a:p>
            <a:pPr algn="ctr"/>
            <a:r>
              <a:rPr lang="fr-FR" sz="3600" b="1" dirty="0"/>
              <a:t>Distinction déduction/démonstration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8"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1628800"/>
            <a:ext cx="8064896" cy="646331"/>
          </a:xfrm>
          <a:prstGeom prst="rect">
            <a:avLst/>
          </a:prstGeom>
          <a:noFill/>
        </p:spPr>
        <p:txBody>
          <a:bodyPr wrap="square" rtlCol="0">
            <a:spAutoFit/>
          </a:bodyPr>
          <a:lstStyle/>
          <a:p>
            <a:pPr algn="just"/>
            <a:endParaRPr lang="fr-FR" dirty="0"/>
          </a:p>
          <a:p>
            <a:pPr algn="just"/>
            <a:endParaRPr lang="fr-FR" dirty="0"/>
          </a:p>
        </p:txBody>
      </p:sp>
      <p:sp>
        <p:nvSpPr>
          <p:cNvPr id="3" name="Titre 2"/>
          <p:cNvSpPr>
            <a:spLocks noGrp="1"/>
          </p:cNvSpPr>
          <p:nvPr>
            <p:ph type="title"/>
          </p:nvPr>
        </p:nvSpPr>
        <p:spPr>
          <a:xfrm>
            <a:off x="457200" y="274638"/>
            <a:ext cx="8363272" cy="1143000"/>
          </a:xfrm>
          <a:solidFill>
            <a:srgbClr val="CCECFF"/>
          </a:solidFill>
        </p:spPr>
        <p:txBody>
          <a:bodyPr>
            <a:normAutofit fontScale="90000"/>
          </a:bodyPr>
          <a:lstStyle/>
          <a:p>
            <a:r>
              <a:rPr lang="fr-FR" b="1" dirty="0">
                <a:latin typeface="Times New Roman" panose="02020603050405020304" pitchFamily="18" charset="0"/>
                <a:cs typeface="Times New Roman" panose="02020603050405020304" pitchFamily="18" charset="0"/>
              </a:rPr>
              <a:t>d. Problèmes posés par ces définitions</a:t>
            </a:r>
          </a:p>
        </p:txBody>
      </p:sp>
      <p:sp>
        <p:nvSpPr>
          <p:cNvPr id="4" name="ZoneTexte 3"/>
          <p:cNvSpPr txBox="1"/>
          <p:nvPr/>
        </p:nvSpPr>
        <p:spPr>
          <a:xfrm>
            <a:off x="683568" y="1556792"/>
            <a:ext cx="7776864" cy="523220"/>
          </a:xfrm>
          <a:prstGeom prst="rect">
            <a:avLst/>
          </a:prstGeom>
          <a:noFill/>
        </p:spPr>
        <p:txBody>
          <a:bodyPr wrap="square" rtlCol="0">
            <a:spAutoFit/>
          </a:bodyPr>
          <a:lstStyle/>
          <a:p>
            <a:pPr algn="just"/>
            <a:r>
              <a:rPr lang="fr-FR" sz="2800" b="1" u="sng" dirty="0"/>
              <a:t>1</a:t>
            </a:r>
            <a:r>
              <a:rPr lang="fr-FR" sz="2800" b="1" u="sng" baseline="30000" dirty="0"/>
              <a:t>er</a:t>
            </a:r>
            <a:r>
              <a:rPr lang="fr-FR" sz="2800" b="1" u="sng" dirty="0"/>
              <a:t> problème</a:t>
            </a:r>
            <a:r>
              <a:rPr lang="fr-FR" sz="2800" b="1" dirty="0"/>
              <a:t>:</a:t>
            </a:r>
            <a:r>
              <a:rPr lang="fr-FR" sz="2800" b="1" dirty="0">
                <a:solidFill>
                  <a:srgbClr val="FF0000"/>
                </a:solidFill>
              </a:rPr>
              <a:t> celui de la « vérité » des principes</a:t>
            </a:r>
          </a:p>
        </p:txBody>
      </p:sp>
      <p:sp>
        <p:nvSpPr>
          <p:cNvPr id="5" name="Rectangle 4"/>
          <p:cNvSpPr/>
          <p:nvPr/>
        </p:nvSpPr>
        <p:spPr>
          <a:xfrm>
            <a:off x="611560" y="2276872"/>
            <a:ext cx="8064896" cy="954107"/>
          </a:xfrm>
          <a:prstGeom prst="rect">
            <a:avLst/>
          </a:prstGeom>
        </p:spPr>
        <p:txBody>
          <a:bodyPr wrap="square">
            <a:spAutoFit/>
          </a:bodyPr>
          <a:lstStyle/>
          <a:p>
            <a:pPr algn="just"/>
            <a:r>
              <a:rPr lang="fr-FR" sz="2800" b="1" u="sng" dirty="0"/>
              <a:t>2</a:t>
            </a:r>
            <a:r>
              <a:rPr lang="fr-FR" sz="2800" b="1" u="sng" baseline="30000" dirty="0"/>
              <a:t>ième</a:t>
            </a:r>
            <a:r>
              <a:rPr lang="fr-FR" sz="2800" b="1" u="sng" dirty="0"/>
              <a:t> problème:</a:t>
            </a:r>
            <a:r>
              <a:rPr lang="fr-FR" sz="2800" b="1" dirty="0"/>
              <a:t>   </a:t>
            </a:r>
            <a:r>
              <a:rPr lang="fr-FR" sz="2800" b="1" dirty="0">
                <a:solidFill>
                  <a:srgbClr val="FF0000"/>
                </a:solidFill>
              </a:rPr>
              <a:t>celui de la « primauté » des principes</a:t>
            </a:r>
          </a:p>
        </p:txBody>
      </p:sp>
      <p:sp>
        <p:nvSpPr>
          <p:cNvPr id="6" name="Rectangle 5"/>
          <p:cNvSpPr/>
          <p:nvPr/>
        </p:nvSpPr>
        <p:spPr>
          <a:xfrm>
            <a:off x="683568" y="3356992"/>
            <a:ext cx="7632848" cy="954107"/>
          </a:xfrm>
          <a:prstGeom prst="rect">
            <a:avLst/>
          </a:prstGeom>
        </p:spPr>
        <p:txBody>
          <a:bodyPr wrap="square">
            <a:spAutoFit/>
          </a:bodyPr>
          <a:lstStyle/>
          <a:p>
            <a:pPr algn="just"/>
            <a:r>
              <a:rPr lang="fr-FR" sz="2800" b="1" u="sng" dirty="0"/>
              <a:t>3</a:t>
            </a:r>
            <a:r>
              <a:rPr lang="fr-FR" sz="2800" b="1" u="sng" baseline="30000" dirty="0"/>
              <a:t>ième</a:t>
            </a:r>
            <a:r>
              <a:rPr lang="fr-FR" sz="2800" b="1" u="sng" dirty="0"/>
              <a:t> problème:</a:t>
            </a:r>
            <a:r>
              <a:rPr lang="fr-FR" sz="2800" b="1" dirty="0"/>
              <a:t> </a:t>
            </a:r>
            <a:r>
              <a:rPr lang="fr-FR" sz="2800" b="1" dirty="0">
                <a:solidFill>
                  <a:srgbClr val="FF0000"/>
                </a:solidFill>
              </a:rPr>
              <a:t>celui de l’« immédiateté » des principes</a:t>
            </a:r>
            <a:endParaRPr lang="fr-FR" sz="2800" b="1" u="sng" dirty="0">
              <a:solidFill>
                <a:srgbClr val="FF0000"/>
              </a:solidFill>
            </a:endParaRPr>
          </a:p>
        </p:txBody>
      </p:sp>
      <p:sp>
        <p:nvSpPr>
          <p:cNvPr id="7" name="Parenthèse ouvrante 6"/>
          <p:cNvSpPr/>
          <p:nvPr/>
        </p:nvSpPr>
        <p:spPr>
          <a:xfrm>
            <a:off x="611560" y="1628800"/>
            <a:ext cx="144016" cy="266429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Flèche courbée vers la droite 7"/>
          <p:cNvSpPr/>
          <p:nvPr/>
        </p:nvSpPr>
        <p:spPr>
          <a:xfrm>
            <a:off x="107504" y="2924944"/>
            <a:ext cx="504056" cy="24482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p:cNvSpPr txBox="1"/>
          <p:nvPr/>
        </p:nvSpPr>
        <p:spPr>
          <a:xfrm>
            <a:off x="755576" y="4653136"/>
            <a:ext cx="7416824" cy="1815882"/>
          </a:xfrm>
          <a:prstGeom prst="rect">
            <a:avLst/>
          </a:prstGeom>
          <a:noFill/>
        </p:spPr>
        <p:txBody>
          <a:bodyPr wrap="square" rtlCol="0">
            <a:spAutoFit/>
          </a:bodyPr>
          <a:lstStyle/>
          <a:p>
            <a:r>
              <a:rPr lang="fr-FR" sz="2800" b="1" dirty="0">
                <a:solidFill>
                  <a:srgbClr val="0070C0"/>
                </a:solidFill>
              </a:rPr>
              <a:t>Limites de la démonstration</a:t>
            </a:r>
          </a:p>
          <a:p>
            <a:pPr algn="just"/>
            <a:r>
              <a:rPr lang="fr-FR" sz="2800" b="1" dirty="0">
                <a:solidFill>
                  <a:srgbClr val="FF0000"/>
                </a:solidFill>
              </a:rPr>
              <a:t> - Peut-on tout démontrer ? </a:t>
            </a:r>
          </a:p>
          <a:p>
            <a:pPr algn="just"/>
            <a:r>
              <a:rPr lang="fr-FR" sz="2800" b="1" dirty="0">
                <a:solidFill>
                  <a:srgbClr val="FF0000"/>
                </a:solidFill>
              </a:rPr>
              <a:t>- Suffit-il qu’un raisonnement ait une forme démonstrative pour être vrai?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checkerboard(across)">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checkerboard(across)">
                                      <p:cBhvr>
                                        <p:cTn id="40" dur="5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checkerboard(across)">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457200" y="274638"/>
            <a:ext cx="8229600" cy="778098"/>
          </a:xfrm>
          <a:prstGeom prst="rect">
            <a:avLst/>
          </a:prstGeom>
          <a:solidFill>
            <a:srgbClr val="99CCFF"/>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dirty="0">
                <a:latin typeface="Times New Roman" panose="02020603050405020304" pitchFamily="18" charset="0"/>
                <a:ea typeface="+mj-ea"/>
                <a:cs typeface="Times New Roman" panose="02020603050405020304" pitchFamily="18" charset="0"/>
              </a:rPr>
              <a:t>2</a:t>
            </a:r>
            <a:r>
              <a:rPr kumimoji="0" lang="fr-FR" sz="40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Les</a:t>
            </a:r>
            <a:r>
              <a:rPr kumimoji="0" lang="fr-FR" sz="4000" b="0" i="0" u="none" strike="noStrike" kern="1200" cap="none" spc="0" normalizeH="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limites de la démonstration</a:t>
            </a:r>
            <a:endParaRPr kumimoji="0" lang="fr-FR" sz="40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4" name="Rectangle 3"/>
          <p:cNvSpPr/>
          <p:nvPr/>
        </p:nvSpPr>
        <p:spPr>
          <a:xfrm>
            <a:off x="467544" y="1340768"/>
            <a:ext cx="8208912" cy="584775"/>
          </a:xfrm>
          <a:prstGeom prst="rect">
            <a:avLst/>
          </a:prstGeom>
        </p:spPr>
        <p:txBody>
          <a:bodyPr wrap="square">
            <a:spAutoFit/>
          </a:bodyPr>
          <a:lstStyle/>
          <a:p>
            <a:pPr algn="just"/>
            <a:r>
              <a:rPr lang="fr-FR" sz="3200" b="1" dirty="0"/>
              <a:t>a. Validité et vérité</a:t>
            </a:r>
          </a:p>
        </p:txBody>
      </p:sp>
      <p:sp>
        <p:nvSpPr>
          <p:cNvPr id="5" name="Espace réservé du contenu 2"/>
          <p:cNvSpPr txBox="1">
            <a:spLocks/>
          </p:cNvSpPr>
          <p:nvPr/>
        </p:nvSpPr>
        <p:spPr>
          <a:xfrm>
            <a:off x="611560" y="2060848"/>
            <a:ext cx="8064896" cy="1008112"/>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strike="noStrike" kern="1200" cap="none" spc="0" normalizeH="0" baseline="0" noProof="0" dirty="0">
                <a:ln>
                  <a:noFill/>
                </a:ln>
                <a:solidFill>
                  <a:schemeClr val="tx1"/>
                </a:solidFill>
                <a:effectLst/>
                <a:uLnTx/>
                <a:uFillTx/>
                <a:latin typeface="+mn-lt"/>
                <a:ea typeface="+mn-ea"/>
                <a:cs typeface="+mn-cs"/>
              </a:rPr>
              <a:t>Exemple de raisonnement</a:t>
            </a:r>
            <a:r>
              <a:rPr kumimoji="0" lang="fr-FR" sz="3200" b="0" i="0" strike="noStrike" kern="1200" cap="none" spc="0" normalizeH="0" noProof="0" dirty="0">
                <a:ln>
                  <a:noFill/>
                </a:ln>
                <a:solidFill>
                  <a:schemeClr val="tx1"/>
                </a:solidFill>
                <a:effectLst/>
                <a:uLnTx/>
                <a:uFillTx/>
                <a:latin typeface="+mn-lt"/>
                <a:ea typeface="+mn-ea"/>
                <a:cs typeface="+mn-cs"/>
              </a:rPr>
              <a:t> valide mais aboutissant à une conclusion matériellement fausse</a:t>
            </a:r>
            <a:endParaRPr kumimoji="0" lang="fr-FR" sz="3200" b="0" i="0"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strike="noStrike" kern="1200" cap="none" spc="0" normalizeH="0" baseline="0" noProof="0" dirty="0">
              <a:ln>
                <a:noFill/>
              </a:ln>
              <a:solidFill>
                <a:schemeClr val="tx1"/>
              </a:solidFill>
              <a:effectLst/>
              <a:uLnTx/>
              <a:uFillTx/>
              <a:latin typeface="+mn-lt"/>
              <a:ea typeface="+mn-ea"/>
              <a:cs typeface="+mn-cs"/>
            </a:endParaRPr>
          </a:p>
          <a:p>
            <a:pPr marL="40005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1" strike="noStrike" kern="1200" cap="none" spc="0" normalizeH="0" baseline="0" noProof="0" dirty="0">
                <a:ln>
                  <a:noFill/>
                </a:ln>
                <a:solidFill>
                  <a:schemeClr val="tx1"/>
                </a:solidFill>
                <a:effectLst/>
                <a:uLnTx/>
                <a:uFillTx/>
                <a:latin typeface="+mn-lt"/>
                <a:ea typeface="+mn-ea"/>
                <a:cs typeface="+mn-cs"/>
              </a:rPr>
              <a:t>	</a:t>
            </a:r>
          </a:p>
        </p:txBody>
      </p:sp>
      <p:sp>
        <p:nvSpPr>
          <p:cNvPr id="6" name="Espace réservé du contenu 2"/>
          <p:cNvSpPr txBox="1">
            <a:spLocks/>
          </p:cNvSpPr>
          <p:nvPr/>
        </p:nvSpPr>
        <p:spPr>
          <a:xfrm>
            <a:off x="1187624" y="3789040"/>
            <a:ext cx="6833356" cy="1584176"/>
          </a:xfrm>
          <a:prstGeom prst="rect">
            <a:avLst/>
          </a:prstGeom>
          <a:solidFill>
            <a:schemeClr val="accent1">
              <a:lumMod val="20000"/>
              <a:lumOff val="80000"/>
            </a:schemeClr>
          </a:solidFill>
          <a:ln>
            <a:solidFill>
              <a:schemeClr val="accent1"/>
            </a:solidFill>
          </a:ln>
        </p:spPr>
        <p:txBody>
          <a:bodyPr vert="horz" lIns="91440" tIns="45720" rIns="91440" bIns="45720" rtlCol="0">
            <a:noAutofit/>
          </a:bodyPr>
          <a:lstStyle/>
          <a:p>
            <a:pPr marL="40005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1" u="none" strike="noStrike" kern="1200" cap="none" spc="0" normalizeH="0" baseline="0" noProof="0" dirty="0">
                <a:ln>
                  <a:noFill/>
                </a:ln>
                <a:solidFill>
                  <a:schemeClr val="tx1"/>
                </a:solidFill>
                <a:effectLst/>
                <a:uLnTx/>
                <a:uFillTx/>
                <a:latin typeface="+mn-lt"/>
                <a:ea typeface="+mn-ea"/>
                <a:cs typeface="+mn-cs"/>
              </a:rPr>
              <a:t>	(Si) Tout ce qui est rare est cher</a:t>
            </a:r>
          </a:p>
          <a:p>
            <a:pPr marL="40005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1" u="none" strike="noStrike" kern="1200" cap="none" spc="0" normalizeH="0" baseline="0" noProof="0" dirty="0">
                <a:ln>
                  <a:noFill/>
                </a:ln>
                <a:solidFill>
                  <a:schemeClr val="tx1"/>
                </a:solidFill>
                <a:effectLst/>
                <a:uLnTx/>
                <a:uFillTx/>
                <a:latin typeface="+mn-lt"/>
                <a:ea typeface="+mn-ea"/>
                <a:cs typeface="+mn-cs"/>
              </a:rPr>
              <a:t>	Et (si) un cheval bon marché est rare</a:t>
            </a:r>
          </a:p>
          <a:p>
            <a:pPr marL="40005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1" u="none" strike="noStrike" kern="1200" cap="none" spc="0" normalizeH="0" baseline="0" noProof="0" dirty="0">
                <a:ln>
                  <a:noFill/>
                </a:ln>
                <a:solidFill>
                  <a:schemeClr val="tx1"/>
                </a:solidFill>
                <a:effectLst/>
                <a:uLnTx/>
                <a:uFillTx/>
                <a:latin typeface="+mn-lt"/>
                <a:ea typeface="+mn-ea"/>
                <a:cs typeface="+mn-cs"/>
              </a:rPr>
              <a:t>	Alors un cheval bon marché est cher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checkerboard(across)">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checkerboard(across)">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checkerboard(across)">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à angle droit 6"/>
          <p:cNvSpPr/>
          <p:nvPr/>
        </p:nvSpPr>
        <p:spPr>
          <a:xfrm rot="10800000">
            <a:off x="3023826" y="476672"/>
            <a:ext cx="3564397" cy="504056"/>
          </a:xfrm>
          <a:prstGeom prst="bentUpArrow">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457200" y="357167"/>
            <a:ext cx="8229600" cy="1991713"/>
          </a:xfrm>
        </p:spPr>
        <p:txBody>
          <a:bodyPr>
            <a:noAutofit/>
          </a:bodyPr>
          <a:lstStyle/>
          <a:p>
            <a:pPr>
              <a:buFont typeface="Wingdings" pitchFamily="2" charset="2"/>
              <a:buChar char="§"/>
            </a:pPr>
            <a:r>
              <a:rPr lang="fr-FR" dirty="0"/>
              <a:t>Par exemple:</a:t>
            </a:r>
          </a:p>
          <a:p>
            <a:pPr marL="0" indent="0">
              <a:buNone/>
            </a:pPr>
            <a:r>
              <a:rPr lang="fr-FR" i="1" dirty="0"/>
              <a:t>Quelques hommes sont philosophes</a:t>
            </a:r>
          </a:p>
          <a:p>
            <a:pPr marL="0" indent="0">
              <a:buNone/>
            </a:pPr>
            <a:r>
              <a:rPr lang="fr-FR" i="1" dirty="0"/>
              <a:t>Or Socrate est un homme</a:t>
            </a:r>
          </a:p>
          <a:p>
            <a:pPr marL="0" indent="0">
              <a:buNone/>
            </a:pPr>
            <a:r>
              <a:rPr lang="fr-FR" i="1" dirty="0"/>
              <a:t>Donc Socrate est philosophe</a:t>
            </a:r>
          </a:p>
        </p:txBody>
      </p:sp>
      <p:sp>
        <p:nvSpPr>
          <p:cNvPr id="4" name="ZoneTexte 3"/>
          <p:cNvSpPr txBox="1"/>
          <p:nvPr/>
        </p:nvSpPr>
        <p:spPr>
          <a:xfrm>
            <a:off x="539552" y="3068960"/>
            <a:ext cx="6840760" cy="2062103"/>
          </a:xfrm>
          <a:prstGeom prst="rect">
            <a:avLst/>
          </a:prstGeom>
          <a:noFill/>
        </p:spPr>
        <p:txBody>
          <a:bodyPr wrap="square" rtlCol="0">
            <a:spAutoFit/>
          </a:bodyPr>
          <a:lstStyle/>
          <a:p>
            <a:pPr marL="342900" indent="-342900">
              <a:buFont typeface="Wingdings" pitchFamily="2" charset="2"/>
              <a:buChar char="§"/>
            </a:pPr>
            <a:r>
              <a:rPr lang="fr-FR" sz="3200" dirty="0"/>
              <a:t>Autre exemple:</a:t>
            </a:r>
          </a:p>
          <a:p>
            <a:r>
              <a:rPr lang="fr-FR" sz="3200" i="1" dirty="0"/>
              <a:t>Quelques élèves de TS sont des garçons</a:t>
            </a:r>
          </a:p>
          <a:p>
            <a:r>
              <a:rPr lang="fr-FR" sz="3200" i="1" dirty="0"/>
              <a:t>Or Yazid est élève de TS</a:t>
            </a:r>
          </a:p>
          <a:p>
            <a:r>
              <a:rPr lang="fr-FR" sz="3200" i="1" dirty="0"/>
              <a:t>Donc Yazid est un garçon</a:t>
            </a:r>
          </a:p>
        </p:txBody>
      </p:sp>
      <p:sp>
        <p:nvSpPr>
          <p:cNvPr id="5" name="ZoneTexte 4"/>
          <p:cNvSpPr txBox="1"/>
          <p:nvPr/>
        </p:nvSpPr>
        <p:spPr>
          <a:xfrm>
            <a:off x="683568" y="5301208"/>
            <a:ext cx="7992887" cy="1384995"/>
          </a:xfrm>
          <a:prstGeom prst="rect">
            <a:avLst/>
          </a:prstGeom>
          <a:solidFill>
            <a:schemeClr val="accent6">
              <a:lumMod val="60000"/>
              <a:lumOff val="40000"/>
            </a:schemeClr>
          </a:solidFill>
        </p:spPr>
        <p:txBody>
          <a:bodyPr wrap="square" rtlCol="0">
            <a:spAutoFit/>
          </a:bodyPr>
          <a:lstStyle/>
          <a:p>
            <a:pPr algn="just"/>
            <a:r>
              <a:rPr lang="fr-FR" sz="2800" b="1" dirty="0">
                <a:solidFill>
                  <a:srgbClr val="FF0000"/>
                </a:solidFill>
              </a:rPr>
              <a:t>Ces raisonnements sont logiquement faux bien que toutes les propositions qui les composent soient matériellement vraies.</a:t>
            </a:r>
          </a:p>
        </p:txBody>
      </p:sp>
      <p:sp>
        <p:nvSpPr>
          <p:cNvPr id="6" name="ZoneTexte 5"/>
          <p:cNvSpPr txBox="1"/>
          <p:nvPr/>
        </p:nvSpPr>
        <p:spPr>
          <a:xfrm>
            <a:off x="6588224" y="260648"/>
            <a:ext cx="2376264" cy="1631216"/>
          </a:xfrm>
          <a:prstGeom prst="rect">
            <a:avLst/>
          </a:prstGeom>
          <a:solidFill>
            <a:srgbClr val="99FF99"/>
          </a:solidFill>
        </p:spPr>
        <p:txBody>
          <a:bodyPr wrap="square" rtlCol="0">
            <a:spAutoFit/>
          </a:bodyPr>
          <a:lstStyle/>
          <a:p>
            <a:r>
              <a:rPr lang="fr-FR" sz="2000" b="1" dirty="0">
                <a:solidFill>
                  <a:srgbClr val="FF0000"/>
                </a:solidFill>
              </a:rPr>
              <a:t>Ici, la majeure n’est pas universelle mais particulière,  ce qui est logiquement incorrect.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checkerboard(across)">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checkerboard(across)">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checkerboard(across)">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checkerboard(across)">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checkerboard(across)">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208912" cy="584775"/>
          </a:xfrm>
          <a:prstGeom prst="rect">
            <a:avLst/>
          </a:prstGeom>
        </p:spPr>
        <p:txBody>
          <a:bodyPr wrap="square">
            <a:spAutoFit/>
          </a:bodyPr>
          <a:lstStyle/>
          <a:p>
            <a:pPr algn="just"/>
            <a:r>
              <a:rPr lang="fr-FR" sz="3200" b="1" dirty="0"/>
              <a:t>b. Le rôle de l’intuition dans la démonstration</a:t>
            </a:r>
          </a:p>
        </p:txBody>
      </p:sp>
      <p:sp>
        <p:nvSpPr>
          <p:cNvPr id="3" name="ZoneTexte 2"/>
          <p:cNvSpPr txBox="1"/>
          <p:nvPr/>
        </p:nvSpPr>
        <p:spPr>
          <a:xfrm>
            <a:off x="539552" y="980728"/>
            <a:ext cx="4392488" cy="523220"/>
          </a:xfrm>
          <a:prstGeom prst="rect">
            <a:avLst/>
          </a:prstGeom>
          <a:noFill/>
        </p:spPr>
        <p:txBody>
          <a:bodyPr wrap="square" rtlCol="0">
            <a:spAutoFit/>
          </a:bodyPr>
          <a:lstStyle/>
          <a:p>
            <a:r>
              <a:rPr lang="fr-FR" sz="2800" b="1" dirty="0">
                <a:solidFill>
                  <a:srgbClr val="0070C0"/>
                </a:solidFill>
              </a:rPr>
              <a:t>Intuitif/discursif</a:t>
            </a:r>
          </a:p>
        </p:txBody>
      </p:sp>
      <p:sp>
        <p:nvSpPr>
          <p:cNvPr id="4" name="ZoneTexte 3"/>
          <p:cNvSpPr txBox="1"/>
          <p:nvPr/>
        </p:nvSpPr>
        <p:spPr>
          <a:xfrm>
            <a:off x="899592" y="1556792"/>
            <a:ext cx="3240360" cy="523220"/>
          </a:xfrm>
          <a:prstGeom prst="rect">
            <a:avLst/>
          </a:prstGeom>
          <a:solidFill>
            <a:srgbClr val="FFFF66"/>
          </a:solidFill>
          <a:ln>
            <a:solidFill>
              <a:schemeClr val="accent1">
                <a:shade val="50000"/>
              </a:schemeClr>
            </a:solidFill>
          </a:ln>
        </p:spPr>
        <p:txBody>
          <a:bodyPr wrap="square" rtlCol="0">
            <a:spAutoFit/>
          </a:bodyPr>
          <a:lstStyle/>
          <a:p>
            <a:pPr algn="ctr"/>
            <a:r>
              <a:rPr lang="fr-FR" sz="2800" dirty="0"/>
              <a:t>Intuition</a:t>
            </a:r>
          </a:p>
        </p:txBody>
      </p:sp>
      <p:sp>
        <p:nvSpPr>
          <p:cNvPr id="5" name="Flèche vers le bas 4"/>
          <p:cNvSpPr/>
          <p:nvPr/>
        </p:nvSpPr>
        <p:spPr>
          <a:xfrm>
            <a:off x="2267744" y="2132856"/>
            <a:ext cx="484632" cy="70522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95536" y="2924944"/>
            <a:ext cx="3960440" cy="769441"/>
          </a:xfrm>
          <a:prstGeom prst="rect">
            <a:avLst/>
          </a:prstGeom>
          <a:noFill/>
          <a:ln>
            <a:solidFill>
              <a:schemeClr val="tx1"/>
            </a:solidFill>
          </a:ln>
        </p:spPr>
        <p:txBody>
          <a:bodyPr wrap="square" rtlCol="0">
            <a:spAutoFit/>
          </a:bodyPr>
          <a:lstStyle/>
          <a:p>
            <a:pPr algn="just"/>
            <a:r>
              <a:rPr lang="fr-FR" sz="2200" dirty="0"/>
              <a:t>« concept que forme l’intelligence pure et attentive »</a:t>
            </a:r>
          </a:p>
        </p:txBody>
      </p:sp>
      <p:sp>
        <p:nvSpPr>
          <p:cNvPr id="7" name="Flèche vers le bas 6"/>
          <p:cNvSpPr/>
          <p:nvPr/>
        </p:nvSpPr>
        <p:spPr>
          <a:xfrm>
            <a:off x="2267744" y="3789040"/>
            <a:ext cx="432048" cy="57606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8" name="ZoneTexte 7"/>
          <p:cNvSpPr txBox="1"/>
          <p:nvPr/>
        </p:nvSpPr>
        <p:spPr>
          <a:xfrm>
            <a:off x="755576" y="4437112"/>
            <a:ext cx="3240360" cy="1384995"/>
          </a:xfrm>
          <a:prstGeom prst="rect">
            <a:avLst/>
          </a:prstGeom>
          <a:solidFill>
            <a:srgbClr val="FFFFCC"/>
          </a:solidFill>
          <a:ln>
            <a:solidFill>
              <a:schemeClr val="accent1">
                <a:shade val="50000"/>
              </a:schemeClr>
            </a:solidFill>
          </a:ln>
        </p:spPr>
        <p:txBody>
          <a:bodyPr wrap="square" rtlCol="0">
            <a:spAutoFit/>
          </a:bodyPr>
          <a:lstStyle/>
          <a:p>
            <a:pPr algn="ctr"/>
            <a:r>
              <a:rPr lang="fr-FR" sz="2800" b="1" dirty="0"/>
              <a:t>Saisie immédiate et attentive d’une évidence</a:t>
            </a:r>
            <a:endParaRPr lang="fr-FR" sz="2800" dirty="0"/>
          </a:p>
        </p:txBody>
      </p:sp>
      <p:sp>
        <p:nvSpPr>
          <p:cNvPr id="9" name="ZoneTexte 8"/>
          <p:cNvSpPr txBox="1"/>
          <p:nvPr/>
        </p:nvSpPr>
        <p:spPr>
          <a:xfrm>
            <a:off x="683568" y="6093296"/>
            <a:ext cx="3528392" cy="461665"/>
          </a:xfrm>
          <a:prstGeom prst="rect">
            <a:avLst/>
          </a:prstGeom>
          <a:noFill/>
        </p:spPr>
        <p:txBody>
          <a:bodyPr wrap="square" rtlCol="0">
            <a:spAutoFit/>
          </a:bodyPr>
          <a:lstStyle/>
          <a:p>
            <a:pPr algn="ctr"/>
            <a:r>
              <a:rPr lang="fr-FR" sz="2400" b="1" dirty="0">
                <a:solidFill>
                  <a:srgbClr val="FF0000"/>
                </a:solidFill>
              </a:rPr>
              <a:t>CERTITUDE IMMEDIATE</a:t>
            </a:r>
          </a:p>
        </p:txBody>
      </p:sp>
      <p:sp>
        <p:nvSpPr>
          <p:cNvPr id="10" name="ZoneTexte 9"/>
          <p:cNvSpPr txBox="1"/>
          <p:nvPr/>
        </p:nvSpPr>
        <p:spPr>
          <a:xfrm>
            <a:off x="5004048" y="1412776"/>
            <a:ext cx="2952328" cy="584775"/>
          </a:xfrm>
          <a:prstGeom prst="rect">
            <a:avLst/>
          </a:prstGeom>
          <a:solidFill>
            <a:srgbClr val="99FF99"/>
          </a:solidFill>
          <a:ln>
            <a:solidFill>
              <a:schemeClr val="accent1">
                <a:shade val="50000"/>
              </a:schemeClr>
            </a:solidFill>
          </a:ln>
        </p:spPr>
        <p:txBody>
          <a:bodyPr wrap="square" rtlCol="0">
            <a:spAutoFit/>
          </a:bodyPr>
          <a:lstStyle/>
          <a:p>
            <a:pPr algn="ctr"/>
            <a:r>
              <a:rPr lang="fr-FR" sz="3200" dirty="0"/>
              <a:t>Discours</a:t>
            </a:r>
          </a:p>
        </p:txBody>
      </p:sp>
      <p:sp>
        <p:nvSpPr>
          <p:cNvPr id="11" name="Flèche vers le bas 10"/>
          <p:cNvSpPr/>
          <p:nvPr/>
        </p:nvSpPr>
        <p:spPr>
          <a:xfrm>
            <a:off x="6300192" y="2060848"/>
            <a:ext cx="484632" cy="70522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4572000" y="2852936"/>
            <a:ext cx="4248472" cy="1107996"/>
          </a:xfrm>
          <a:prstGeom prst="rect">
            <a:avLst/>
          </a:prstGeom>
          <a:noFill/>
          <a:ln>
            <a:solidFill>
              <a:schemeClr val="tx1"/>
            </a:solidFill>
          </a:ln>
        </p:spPr>
        <p:txBody>
          <a:bodyPr wrap="square" rtlCol="0">
            <a:spAutoFit/>
          </a:bodyPr>
          <a:lstStyle/>
          <a:p>
            <a:pPr algn="just"/>
            <a:r>
              <a:rPr lang="fr-FR" sz="2200" b="1" dirty="0"/>
              <a:t>Déduction</a:t>
            </a:r>
            <a:r>
              <a:rPr lang="fr-FR" sz="2200" dirty="0"/>
              <a:t> : « tout ce qui se conclut nécessairement d’autres choses connues avec certitude »</a:t>
            </a:r>
          </a:p>
        </p:txBody>
      </p:sp>
      <p:sp>
        <p:nvSpPr>
          <p:cNvPr id="13" name="Flèche vers le bas 12"/>
          <p:cNvSpPr/>
          <p:nvPr/>
        </p:nvSpPr>
        <p:spPr>
          <a:xfrm>
            <a:off x="6372200" y="4005064"/>
            <a:ext cx="432048" cy="57606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4716016" y="4653136"/>
            <a:ext cx="4032448" cy="1384995"/>
          </a:xfrm>
          <a:prstGeom prst="rect">
            <a:avLst/>
          </a:prstGeom>
          <a:solidFill>
            <a:srgbClr val="CCFFCC"/>
          </a:solidFill>
          <a:ln>
            <a:solidFill>
              <a:schemeClr val="accent1">
                <a:shade val="50000"/>
              </a:schemeClr>
            </a:solidFill>
          </a:ln>
        </p:spPr>
        <p:txBody>
          <a:bodyPr wrap="square" rtlCol="0">
            <a:spAutoFit/>
          </a:bodyPr>
          <a:lstStyle/>
          <a:p>
            <a:pPr algn="ctr"/>
            <a:r>
              <a:rPr lang="fr-FR" sz="2800" b="1" dirty="0"/>
              <a:t>Démonstration </a:t>
            </a:r>
            <a:r>
              <a:rPr lang="fr-FR" sz="2800" dirty="0"/>
              <a:t>:démarche comprenant des étapes successives.</a:t>
            </a:r>
          </a:p>
        </p:txBody>
      </p:sp>
      <p:sp>
        <p:nvSpPr>
          <p:cNvPr id="15" name="ZoneTexte 14"/>
          <p:cNvSpPr txBox="1"/>
          <p:nvPr/>
        </p:nvSpPr>
        <p:spPr>
          <a:xfrm>
            <a:off x="5076056" y="6093296"/>
            <a:ext cx="2952328" cy="461665"/>
          </a:xfrm>
          <a:prstGeom prst="rect">
            <a:avLst/>
          </a:prstGeom>
          <a:noFill/>
        </p:spPr>
        <p:txBody>
          <a:bodyPr wrap="square" rtlCol="0">
            <a:spAutoFit/>
          </a:bodyPr>
          <a:lstStyle/>
          <a:p>
            <a:pPr algn="ctr"/>
            <a:r>
              <a:rPr lang="fr-FR" sz="2400" b="1" dirty="0">
                <a:solidFill>
                  <a:srgbClr val="FF0000"/>
                </a:solidFill>
              </a:rPr>
              <a:t>CERTITUDE MEDIATE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heckerboard(across)">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checkerboard(across)">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checkerboard(across)">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p:bldP spid="10" grpId="0" animBg="1"/>
      <p:bldP spid="11" grpId="0" animBg="1"/>
      <p:bldP spid="12" grpId="0" animBg="1"/>
      <p:bldP spid="13" grpId="0" animBg="1"/>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412776"/>
            <a:ext cx="8208912" cy="5078313"/>
          </a:xfrm>
          <a:prstGeom prst="rect">
            <a:avLst/>
          </a:prstGeom>
          <a:solidFill>
            <a:schemeClr val="accent5">
              <a:lumMod val="20000"/>
              <a:lumOff val="80000"/>
            </a:schemeClr>
          </a:solidFill>
        </p:spPr>
        <p:txBody>
          <a:bodyPr wrap="square">
            <a:spAutoFit/>
          </a:bodyPr>
          <a:lstStyle/>
          <a:p>
            <a:pPr algn="just"/>
            <a:r>
              <a:rPr lang="fr-FR" sz="2700" i="1" dirty="0"/>
              <a:t>Le médecin doit à la personne qu'il examine, qu'il soigne ou qu'il conseille, une information loyale, claire et appropriée sur son état, les investigations et les soins qu'il lui propose. Tout au long de la maladie, il tient compte de la personnalité du patient dans ses explications et veille à leur compréhension.</a:t>
            </a:r>
            <a:endParaRPr lang="fr-FR" sz="2700" dirty="0"/>
          </a:p>
          <a:p>
            <a:pPr algn="just"/>
            <a:r>
              <a:rPr lang="fr-FR" sz="2700" i="1" dirty="0"/>
              <a:t>Toutefois, lorsqu’une personne demande à être tenue dans l’ignorance d’un diagnostic ou d’un pronostic, sa volonté doit être respectée, sauf si des tiers sont exposés à un risque de contamination.</a:t>
            </a:r>
            <a:endParaRPr lang="fr-FR" sz="2700" dirty="0"/>
          </a:p>
          <a:p>
            <a:pPr algn="just"/>
            <a:r>
              <a:rPr lang="fr-FR" sz="2700" i="1" dirty="0"/>
              <a:t>Un pronostic fatal ne doit être révélé qu'avec circonspection, mais les proches doivent en être prévenus.</a:t>
            </a:r>
            <a:endParaRPr lang="fr-FR" sz="2700" dirty="0"/>
          </a:p>
        </p:txBody>
      </p:sp>
      <p:sp>
        <p:nvSpPr>
          <p:cNvPr id="3" name="Rectangle 2"/>
          <p:cNvSpPr/>
          <p:nvPr/>
        </p:nvSpPr>
        <p:spPr>
          <a:xfrm>
            <a:off x="539552" y="476672"/>
            <a:ext cx="8064896" cy="630942"/>
          </a:xfrm>
          <a:prstGeom prst="rect">
            <a:avLst/>
          </a:prstGeom>
        </p:spPr>
        <p:txBody>
          <a:bodyPr wrap="square">
            <a:spAutoFit/>
          </a:bodyPr>
          <a:lstStyle/>
          <a:p>
            <a:pPr algn="ctr"/>
            <a:r>
              <a:rPr lang="fr-FR"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Article 35 du </a:t>
            </a:r>
            <a:r>
              <a:rPr lang="fr-FR" sz="35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Code de </a:t>
            </a:r>
            <a:r>
              <a:rPr lang="fr-FR"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déontologie</a:t>
            </a:r>
            <a:r>
              <a:rPr lang="fr-FR" sz="35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médicale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a:solidFill>
            <a:schemeClr val="tx2">
              <a:lumMod val="40000"/>
              <a:lumOff val="60000"/>
            </a:schemeClr>
          </a:solidFill>
          <a:ln>
            <a:solidFill>
              <a:schemeClr val="tx1"/>
            </a:solidFill>
          </a:ln>
        </p:spPr>
        <p:txBody>
          <a:bodyPr>
            <a:normAutofit/>
          </a:bodyPr>
          <a:lstStyle/>
          <a:p>
            <a:r>
              <a:rPr lang="fr-FR" sz="3600" dirty="0">
                <a:latin typeface="Times New Roman" panose="02020603050405020304" pitchFamily="18" charset="0"/>
                <a:cs typeface="Times New Roman" panose="02020603050405020304" pitchFamily="18" charset="0"/>
              </a:rPr>
              <a:t>Les différents sens du mot « vérité »</a:t>
            </a:r>
          </a:p>
        </p:txBody>
      </p:sp>
      <p:sp>
        <p:nvSpPr>
          <p:cNvPr id="6" name="ZoneTexte 5"/>
          <p:cNvSpPr txBox="1"/>
          <p:nvPr/>
        </p:nvSpPr>
        <p:spPr>
          <a:xfrm>
            <a:off x="3239852" y="1412776"/>
            <a:ext cx="2664296" cy="523220"/>
          </a:xfrm>
          <a:prstGeom prst="rect">
            <a:avLst/>
          </a:prstGeom>
          <a:solidFill>
            <a:srgbClr val="FFC000"/>
          </a:solidFill>
          <a:ln>
            <a:solidFill>
              <a:schemeClr val="tx1"/>
            </a:solidFill>
          </a:ln>
        </p:spPr>
        <p:txBody>
          <a:bodyPr wrap="square" rtlCol="0">
            <a:spAutoFit/>
          </a:bodyPr>
          <a:lstStyle/>
          <a:p>
            <a:pPr algn="ctr"/>
            <a:r>
              <a:rPr lang="fr-FR" sz="2800" dirty="0"/>
              <a:t>Vérité</a:t>
            </a:r>
          </a:p>
        </p:txBody>
      </p:sp>
      <p:sp>
        <p:nvSpPr>
          <p:cNvPr id="7" name="ZoneTexte 6"/>
          <p:cNvSpPr txBox="1"/>
          <p:nvPr/>
        </p:nvSpPr>
        <p:spPr>
          <a:xfrm>
            <a:off x="251520" y="2492896"/>
            <a:ext cx="2592016" cy="1292662"/>
          </a:xfrm>
          <a:prstGeom prst="rect">
            <a:avLst/>
          </a:prstGeom>
          <a:solidFill>
            <a:schemeClr val="tx2">
              <a:lumMod val="20000"/>
              <a:lumOff val="80000"/>
            </a:schemeClr>
          </a:solidFill>
          <a:ln>
            <a:solidFill>
              <a:schemeClr val="tx1"/>
            </a:solidFill>
          </a:ln>
        </p:spPr>
        <p:txBody>
          <a:bodyPr wrap="square" rtlCol="0">
            <a:spAutoFit/>
          </a:bodyPr>
          <a:lstStyle/>
          <a:p>
            <a:pPr algn="just"/>
            <a:r>
              <a:rPr lang="fr-FR" sz="2600" dirty="0"/>
              <a:t>Caractère de </a:t>
            </a:r>
            <a:r>
              <a:rPr lang="fr-FR" sz="2600" b="1" i="1" dirty="0"/>
              <a:t>ce qui est conforme à la réalité </a:t>
            </a:r>
            <a:endParaRPr lang="fr-FR" sz="2600" b="1" i="1" dirty="0">
              <a:solidFill>
                <a:srgbClr val="0070C0"/>
              </a:solidFill>
            </a:endParaRPr>
          </a:p>
        </p:txBody>
      </p:sp>
      <p:sp>
        <p:nvSpPr>
          <p:cNvPr id="8" name="ZoneTexte 7"/>
          <p:cNvSpPr txBox="1"/>
          <p:nvPr/>
        </p:nvSpPr>
        <p:spPr>
          <a:xfrm>
            <a:off x="3023912" y="2492896"/>
            <a:ext cx="3096176" cy="1292662"/>
          </a:xfrm>
          <a:prstGeom prst="rect">
            <a:avLst/>
          </a:prstGeom>
          <a:solidFill>
            <a:schemeClr val="accent3">
              <a:lumMod val="40000"/>
              <a:lumOff val="60000"/>
            </a:schemeClr>
          </a:solidFill>
          <a:ln>
            <a:solidFill>
              <a:schemeClr val="tx1"/>
            </a:solidFill>
          </a:ln>
        </p:spPr>
        <p:txBody>
          <a:bodyPr wrap="square" rtlCol="0">
            <a:spAutoFit/>
          </a:bodyPr>
          <a:lstStyle/>
          <a:p>
            <a:pPr algn="just"/>
            <a:r>
              <a:rPr lang="fr-FR" sz="2600" b="1" i="1" dirty="0"/>
              <a:t>Véridicité</a:t>
            </a:r>
            <a:r>
              <a:rPr lang="fr-FR" sz="2600" dirty="0"/>
              <a:t> ou </a:t>
            </a:r>
            <a:r>
              <a:rPr lang="fr-FR" sz="2600" b="1" i="1" dirty="0"/>
              <a:t>fait de dire la vérité </a:t>
            </a:r>
            <a:r>
              <a:rPr lang="fr-FR" sz="2600" dirty="0"/>
              <a:t>(sincérité/honnêteté) </a:t>
            </a:r>
          </a:p>
        </p:txBody>
      </p:sp>
      <p:sp>
        <p:nvSpPr>
          <p:cNvPr id="9" name="ZoneTexte 8"/>
          <p:cNvSpPr txBox="1"/>
          <p:nvPr/>
        </p:nvSpPr>
        <p:spPr>
          <a:xfrm>
            <a:off x="6372200" y="2492896"/>
            <a:ext cx="2448272" cy="1292662"/>
          </a:xfrm>
          <a:prstGeom prst="rect">
            <a:avLst/>
          </a:prstGeom>
          <a:solidFill>
            <a:schemeClr val="accent2">
              <a:lumMod val="40000"/>
              <a:lumOff val="60000"/>
            </a:schemeClr>
          </a:solidFill>
          <a:ln>
            <a:solidFill>
              <a:schemeClr val="tx1"/>
            </a:solidFill>
          </a:ln>
        </p:spPr>
        <p:txBody>
          <a:bodyPr wrap="square" rtlCol="0">
            <a:spAutoFit/>
          </a:bodyPr>
          <a:lstStyle/>
          <a:p>
            <a:pPr algn="just"/>
            <a:r>
              <a:rPr lang="fr-FR" sz="2600" dirty="0"/>
              <a:t>Synonyme de </a:t>
            </a:r>
            <a:r>
              <a:rPr lang="fr-FR" sz="2600" b="1" i="1" dirty="0"/>
              <a:t>réalité</a:t>
            </a:r>
            <a:r>
              <a:rPr lang="fr-FR" sz="2600" i="1" dirty="0"/>
              <a:t> </a:t>
            </a:r>
            <a:r>
              <a:rPr lang="fr-FR" sz="2600" dirty="0"/>
              <a:t>(« voir la vérité en face »)</a:t>
            </a:r>
          </a:p>
        </p:txBody>
      </p:sp>
      <p:sp>
        <p:nvSpPr>
          <p:cNvPr id="20" name="ZoneTexte 19"/>
          <p:cNvSpPr txBox="1"/>
          <p:nvPr/>
        </p:nvSpPr>
        <p:spPr>
          <a:xfrm>
            <a:off x="3131840" y="5373216"/>
            <a:ext cx="2880320" cy="523220"/>
          </a:xfrm>
          <a:prstGeom prst="rect">
            <a:avLst/>
          </a:prstGeom>
          <a:noFill/>
        </p:spPr>
        <p:txBody>
          <a:bodyPr wrap="square" rtlCol="0">
            <a:spAutoFit/>
          </a:bodyPr>
          <a:lstStyle/>
          <a:p>
            <a:pPr algn="ctr"/>
            <a:r>
              <a:rPr lang="fr-FR" sz="2800" b="1" dirty="0">
                <a:solidFill>
                  <a:srgbClr val="00B050"/>
                </a:solidFill>
              </a:rPr>
              <a:t>Le </a:t>
            </a:r>
            <a:r>
              <a:rPr lang="fr-FR" sz="2800" b="1" u="sng" dirty="0">
                <a:solidFill>
                  <a:srgbClr val="00B050"/>
                </a:solidFill>
              </a:rPr>
              <a:t>mensonge</a:t>
            </a:r>
            <a:r>
              <a:rPr lang="fr-FR" sz="2800" b="1" dirty="0">
                <a:solidFill>
                  <a:srgbClr val="00B050"/>
                </a:solidFill>
              </a:rPr>
              <a:t> </a:t>
            </a:r>
          </a:p>
        </p:txBody>
      </p:sp>
      <p:sp>
        <p:nvSpPr>
          <p:cNvPr id="26" name="ZoneTexte 25"/>
          <p:cNvSpPr txBox="1"/>
          <p:nvPr/>
        </p:nvSpPr>
        <p:spPr>
          <a:xfrm>
            <a:off x="251520" y="5373216"/>
            <a:ext cx="2880320" cy="523220"/>
          </a:xfrm>
          <a:prstGeom prst="rect">
            <a:avLst/>
          </a:prstGeom>
          <a:noFill/>
        </p:spPr>
        <p:txBody>
          <a:bodyPr wrap="square" rtlCol="0">
            <a:spAutoFit/>
          </a:bodyPr>
          <a:lstStyle/>
          <a:p>
            <a:pPr algn="ctr"/>
            <a:r>
              <a:rPr lang="fr-FR" sz="2800" b="1" dirty="0">
                <a:solidFill>
                  <a:srgbClr val="0070C0"/>
                </a:solidFill>
              </a:rPr>
              <a:t>L’</a:t>
            </a:r>
            <a:r>
              <a:rPr lang="fr-FR" sz="2800" b="1" u="sng" dirty="0">
                <a:solidFill>
                  <a:srgbClr val="0070C0"/>
                </a:solidFill>
              </a:rPr>
              <a:t>erreur</a:t>
            </a:r>
            <a:r>
              <a:rPr lang="fr-FR" sz="2800" b="1" dirty="0">
                <a:solidFill>
                  <a:srgbClr val="0070C0"/>
                </a:solidFill>
              </a:rPr>
              <a:t> et le </a:t>
            </a:r>
            <a:r>
              <a:rPr lang="fr-FR" sz="2800" b="1" u="sng" dirty="0">
                <a:solidFill>
                  <a:srgbClr val="0070C0"/>
                </a:solidFill>
              </a:rPr>
              <a:t>faux </a:t>
            </a:r>
          </a:p>
        </p:txBody>
      </p:sp>
      <p:cxnSp>
        <p:nvCxnSpPr>
          <p:cNvPr id="28" name="Connecteur droit avec flèche 27"/>
          <p:cNvCxnSpPr>
            <a:stCxn id="6" idx="2"/>
            <a:endCxn id="7" idx="0"/>
          </p:cNvCxnSpPr>
          <p:nvPr/>
        </p:nvCxnSpPr>
        <p:spPr>
          <a:xfrm flipH="1">
            <a:off x="1547528" y="1935996"/>
            <a:ext cx="3024472" cy="556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6" idx="2"/>
            <a:endCxn id="8" idx="0"/>
          </p:cNvCxnSpPr>
          <p:nvPr/>
        </p:nvCxnSpPr>
        <p:spPr>
          <a:xfrm>
            <a:off x="4572000" y="1935996"/>
            <a:ext cx="0" cy="556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6" idx="2"/>
            <a:endCxn id="9" idx="0"/>
          </p:cNvCxnSpPr>
          <p:nvPr/>
        </p:nvCxnSpPr>
        <p:spPr>
          <a:xfrm>
            <a:off x="4572000" y="1935996"/>
            <a:ext cx="3024336" cy="556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5868144" y="5301208"/>
            <a:ext cx="2952328" cy="954107"/>
          </a:xfrm>
          <a:prstGeom prst="rect">
            <a:avLst/>
          </a:prstGeom>
          <a:noFill/>
        </p:spPr>
        <p:txBody>
          <a:bodyPr wrap="square" rtlCol="0">
            <a:spAutoFit/>
          </a:bodyPr>
          <a:lstStyle/>
          <a:p>
            <a:pPr algn="ctr"/>
            <a:r>
              <a:rPr lang="fr-FR" sz="2800" b="1" dirty="0">
                <a:solidFill>
                  <a:srgbClr val="FF0000"/>
                </a:solidFill>
              </a:rPr>
              <a:t>Le </a:t>
            </a:r>
            <a:r>
              <a:rPr lang="fr-FR" sz="2800" b="1" u="sng" dirty="0">
                <a:solidFill>
                  <a:srgbClr val="FF0000"/>
                </a:solidFill>
              </a:rPr>
              <a:t>vraisemblable</a:t>
            </a:r>
            <a:r>
              <a:rPr lang="fr-FR" sz="2800" b="1" dirty="0">
                <a:solidFill>
                  <a:srgbClr val="FF0000"/>
                </a:solidFill>
              </a:rPr>
              <a:t> et   </a:t>
            </a:r>
            <a:r>
              <a:rPr lang="fr-FR" sz="2800" b="1" u="sng" dirty="0">
                <a:solidFill>
                  <a:srgbClr val="FF0000"/>
                </a:solidFill>
              </a:rPr>
              <a:t>l’illusion</a:t>
            </a:r>
          </a:p>
        </p:txBody>
      </p:sp>
      <p:sp>
        <p:nvSpPr>
          <p:cNvPr id="17" name="ZoneTexte 16"/>
          <p:cNvSpPr txBox="1"/>
          <p:nvPr/>
        </p:nvSpPr>
        <p:spPr>
          <a:xfrm>
            <a:off x="827584" y="4102333"/>
            <a:ext cx="7488832" cy="954107"/>
          </a:xfrm>
          <a:prstGeom prst="rect">
            <a:avLst/>
          </a:prstGeom>
          <a:noFill/>
        </p:spPr>
        <p:txBody>
          <a:bodyPr wrap="square" rtlCol="0">
            <a:spAutoFit/>
          </a:bodyPr>
          <a:lstStyle/>
          <a:p>
            <a:pPr algn="ctr"/>
            <a:r>
              <a:rPr lang="fr-FR" sz="2800" dirty="0"/>
              <a:t>Dans tous les cas, la vérité est une </a:t>
            </a:r>
            <a:r>
              <a:rPr lang="fr-FR" sz="2800" b="1" dirty="0"/>
              <a:t>norme</a:t>
            </a:r>
            <a:r>
              <a:rPr lang="fr-FR" sz="2800" dirty="0"/>
              <a:t> ou une </a:t>
            </a:r>
            <a:r>
              <a:rPr lang="fr-FR" sz="2800" b="1" dirty="0"/>
              <a:t>valeur</a:t>
            </a:r>
            <a:r>
              <a:rPr lang="fr-FR" sz="2800" dirty="0"/>
              <a:t> en fonction de laquelle on peut identifier… </a:t>
            </a:r>
          </a:p>
        </p:txBody>
      </p:sp>
      <p:sp>
        <p:nvSpPr>
          <p:cNvPr id="3" name="Rectangle 2"/>
          <p:cNvSpPr/>
          <p:nvPr/>
        </p:nvSpPr>
        <p:spPr>
          <a:xfrm>
            <a:off x="1835696" y="3139227"/>
            <a:ext cx="490840" cy="830997"/>
          </a:xfrm>
          <a:prstGeom prst="rect">
            <a:avLst/>
          </a:prstGeom>
        </p:spPr>
        <p:txBody>
          <a:bodyPr wrap="none">
            <a:spAutoFit/>
          </a:bodyPr>
          <a:lstStyle/>
          <a:p>
            <a:r>
              <a:rPr lang="fr-FR" sz="4800" b="1" i="1" dirty="0">
                <a:solidFill>
                  <a:srgbClr val="FF0000"/>
                </a:solidFill>
              </a:rPr>
              <a:t>*</a:t>
            </a:r>
            <a:endParaRPr lang="fr-FR" sz="4800" dirty="0">
              <a:solidFill>
                <a:srgbClr val="FF0000"/>
              </a:solidFill>
            </a:endParaRPr>
          </a:p>
        </p:txBody>
      </p:sp>
    </p:spTree>
    <p:extLst>
      <p:ext uri="{BB962C8B-B14F-4D97-AF65-F5344CB8AC3E}">
        <p14:creationId xmlns:p14="http://schemas.microsoft.com/office/powerpoint/2010/main" val="9619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heckerboard(across)">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heckerboard(across)">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heckerboard(across)">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amond(in)">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checkerboard(across)">
                                      <p:cBhvr>
                                        <p:cTn id="6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0" grpId="0"/>
      <p:bldP spid="26" grpId="0"/>
      <p:bldP spid="50" grpId="0"/>
      <p:bldP spid="1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p:nvPr/>
        </p:nvSpPr>
        <p:spPr>
          <a:xfrm>
            <a:off x="323528" y="315144"/>
            <a:ext cx="6349121" cy="131365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BE5D6"/>
          </a:solidFill>
          <a:ln w="25557" cap="flat">
            <a:solidFill>
              <a:srgbClr val="3A5F8B"/>
            </a:solidFill>
            <a:prstDash val="solid"/>
            <a:miter/>
          </a:ln>
        </p:spPr>
        <p:txBody>
          <a:bodyPr vert="horz" wrap="square" lIns="67506" tIns="33753" rIns="67506" bIns="33753" anchor="ctr" anchorCtr="0" compatLnSpc="0">
            <a:noAutofit/>
          </a:bodyPr>
          <a:lstStyle/>
          <a:p>
            <a:pPr algn="just" defTabSz="829544">
              <a:defRPr sz="1800" b="0" i="0" u="none" strike="noStrike" kern="0" cap="none" spc="0" baseline="0">
                <a:solidFill>
                  <a:srgbClr val="000000"/>
                </a:solidFill>
                <a:uFillTx/>
              </a:defRPr>
            </a:pPr>
            <a:r>
              <a:rPr lang="fr-FR" sz="3600" b="1" dirty="0">
                <a:solidFill>
                  <a:srgbClr val="000000"/>
                </a:solidFill>
                <a:latin typeface="Calibri"/>
                <a:ea typeface="Microsoft YaHei" pitchFamily="2"/>
                <a:cs typeface="Mangal" pitchFamily="2"/>
              </a:rPr>
              <a:t> </a:t>
            </a:r>
            <a:r>
              <a:rPr lang="fr-FR" sz="3600" b="1" i="1" dirty="0">
                <a:solidFill>
                  <a:srgbClr val="FF0000"/>
                </a:solidFill>
              </a:rPr>
              <a:t>*</a:t>
            </a:r>
            <a:r>
              <a:rPr lang="fr-FR" sz="3600" b="1" dirty="0">
                <a:solidFill>
                  <a:srgbClr val="000000"/>
                </a:solidFill>
                <a:latin typeface="Calibri"/>
                <a:ea typeface="Microsoft YaHei" pitchFamily="2"/>
                <a:cs typeface="Mangal" pitchFamily="2"/>
              </a:rPr>
              <a:t>  </a:t>
            </a:r>
            <a:r>
              <a:rPr lang="fr-FR" sz="2400" b="1" dirty="0">
                <a:solidFill>
                  <a:srgbClr val="000000"/>
                </a:solidFill>
                <a:latin typeface="Calibri"/>
                <a:ea typeface="Microsoft YaHei" pitchFamily="2"/>
                <a:cs typeface="Mangal" pitchFamily="2"/>
              </a:rPr>
              <a:t>Définit° de St Thomas d’Aquin : « </a:t>
            </a:r>
            <a:r>
              <a:rPr lang="fr-FR" sz="2400" b="1" dirty="0">
                <a:solidFill>
                  <a:srgbClr val="000000"/>
                </a:solidFill>
                <a:latin typeface="Calibri"/>
              </a:rPr>
              <a:t>la vérité est la </a:t>
            </a:r>
            <a:r>
              <a:rPr lang="fr-FR" sz="2400" b="1" i="1" dirty="0">
                <a:solidFill>
                  <a:srgbClr val="000000"/>
                </a:solidFill>
                <a:latin typeface="Calibri"/>
                <a:ea typeface="Microsoft YaHei" pitchFamily="2"/>
                <a:cs typeface="Mangal" pitchFamily="2"/>
              </a:rPr>
              <a:t>correspondance</a:t>
            </a:r>
            <a:r>
              <a:rPr lang="fr-FR" sz="2400" b="1" dirty="0">
                <a:solidFill>
                  <a:srgbClr val="000000"/>
                </a:solidFill>
                <a:latin typeface="Calibri"/>
                <a:ea typeface="Microsoft YaHei" pitchFamily="2"/>
                <a:cs typeface="Mangal" pitchFamily="2"/>
              </a:rPr>
              <a:t> entre l’intellect et la réalité »</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697" y="315144"/>
            <a:ext cx="1981200" cy="2979420"/>
          </a:xfrm>
          <a:prstGeom prst="rect">
            <a:avLst/>
          </a:prstGeom>
        </p:spPr>
      </p:pic>
      <p:sp>
        <p:nvSpPr>
          <p:cNvPr id="7" name="ZoneTexte 4"/>
          <p:cNvSpPr txBox="1"/>
          <p:nvPr/>
        </p:nvSpPr>
        <p:spPr>
          <a:xfrm>
            <a:off x="529757" y="1818214"/>
            <a:ext cx="5936661" cy="2853751"/>
          </a:xfrm>
          <a:prstGeom prst="rect">
            <a:avLst/>
          </a:prstGeom>
          <a:noFill/>
          <a:ln cap="flat">
            <a:noFill/>
          </a:ln>
        </p:spPr>
        <p:txBody>
          <a:bodyPr vert="horz" wrap="square" lIns="82953" tIns="41476" rIns="82953" bIns="41476" anchor="t" anchorCtr="0" compatLnSpc="1">
            <a:spAutoFit/>
          </a:bodyPr>
          <a:lstStyle/>
          <a:p>
            <a:pPr algn="just" defTabSz="829544">
              <a:defRPr sz="1800" b="0" i="0" u="none" strike="noStrike" kern="0" cap="none" spc="0" baseline="0">
                <a:solidFill>
                  <a:srgbClr val="000000"/>
                </a:solidFill>
                <a:uFillTx/>
              </a:defRPr>
            </a:pPr>
            <a:r>
              <a:rPr lang="fr-FR" sz="2000" b="1" dirty="0">
                <a:solidFill>
                  <a:srgbClr val="000000"/>
                </a:solidFill>
                <a:latin typeface="Calibri"/>
              </a:rPr>
              <a:t>Intellect, intelligence = capacité de manier des symboles (linguistiques ou picturaux) de manière à produire un sens</a:t>
            </a:r>
          </a:p>
          <a:p>
            <a:pPr algn="just" defTabSz="829544">
              <a:defRPr sz="1800" b="0" i="0" u="none" strike="noStrike" kern="0" cap="none" spc="0" baseline="0">
                <a:solidFill>
                  <a:srgbClr val="000000"/>
                </a:solidFill>
                <a:uFillTx/>
              </a:defRPr>
            </a:pPr>
            <a:r>
              <a:rPr lang="fr-FR" sz="2000" b="1" dirty="0">
                <a:solidFill>
                  <a:srgbClr val="000000"/>
                </a:solidFill>
                <a:latin typeface="Calibri"/>
              </a:rPr>
              <a:t> </a:t>
            </a:r>
          </a:p>
          <a:p>
            <a:pPr algn="just" defTabSz="829544">
              <a:defRPr sz="1800" b="0" i="0" u="none" strike="noStrike" kern="0" cap="none" spc="0" baseline="0">
                <a:solidFill>
                  <a:srgbClr val="000000"/>
                </a:solidFill>
                <a:uFillTx/>
              </a:defRPr>
            </a:pPr>
            <a:endParaRPr lang="fr-FR" sz="2000" b="1" dirty="0">
              <a:solidFill>
                <a:srgbClr val="000000"/>
              </a:solidFill>
              <a:latin typeface="Calibri"/>
            </a:endParaRPr>
          </a:p>
          <a:p>
            <a:pPr defTabSz="829544">
              <a:defRPr sz="1800" b="0" i="0" u="none" strike="noStrike" kern="0" cap="none" spc="0" baseline="0">
                <a:solidFill>
                  <a:srgbClr val="000000"/>
                </a:solidFill>
                <a:uFillTx/>
              </a:defRPr>
            </a:pPr>
            <a:r>
              <a:rPr lang="fr-FR" sz="2000" b="1" dirty="0">
                <a:solidFill>
                  <a:srgbClr val="000000"/>
                </a:solidFill>
                <a:ea typeface="Microsoft YaHei" pitchFamily="2"/>
                <a:cs typeface="Mangal" pitchFamily="2"/>
              </a:rPr>
              <a:t>La réalité ou le réel :</a:t>
            </a:r>
          </a:p>
          <a:p>
            <a:pPr defTabSz="829544">
              <a:defRPr sz="1800" b="0" i="0" u="none" strike="noStrike" kern="0" cap="none" spc="0" baseline="0">
                <a:solidFill>
                  <a:srgbClr val="000000"/>
                </a:solidFill>
                <a:uFillTx/>
              </a:defRPr>
            </a:pPr>
            <a:r>
              <a:rPr lang="fr-FR" sz="2000" b="1" dirty="0">
                <a:solidFill>
                  <a:srgbClr val="000000"/>
                </a:solidFill>
                <a:ea typeface="Microsoft YaHei" pitchFamily="2"/>
                <a:cs typeface="Mangal" pitchFamily="2"/>
              </a:rPr>
              <a:t>Ce qui existe indépendamment du sujet (de ses désirs, idées, perceptions…)</a:t>
            </a:r>
          </a:p>
          <a:p>
            <a:pPr defTabSz="829544">
              <a:defRPr sz="1800" b="0" i="0" u="none" strike="noStrike" kern="0" cap="none" spc="0" baseline="0">
                <a:solidFill>
                  <a:srgbClr val="000000"/>
                </a:solidFill>
                <a:uFillTx/>
              </a:defRPr>
            </a:pPr>
            <a:r>
              <a:rPr lang="fr-FR" sz="2000" b="1" dirty="0">
                <a:solidFill>
                  <a:srgbClr val="000000"/>
                </a:solidFill>
                <a:ea typeface="Microsoft YaHei" pitchFamily="2"/>
                <a:cs typeface="Mangal" pitchFamily="2"/>
              </a:rPr>
              <a:t>L’ensemble des faits et des ‘objets’</a:t>
            </a:r>
            <a:endParaRPr lang="fr-FR" sz="2000" b="1" dirty="0">
              <a:solidFill>
                <a:srgbClr val="000000"/>
              </a:solidFill>
            </a:endParaRPr>
          </a:p>
        </p:txBody>
      </p:sp>
    </p:spTree>
    <p:extLst>
      <p:ext uri="{BB962C8B-B14F-4D97-AF65-F5344CB8AC3E}">
        <p14:creationId xmlns:p14="http://schemas.microsoft.com/office/powerpoint/2010/main" val="116276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ylfried_1115145928_shema_accident"/>
          <p:cNvPicPr>
            <a:picLocks noChangeAspect="1"/>
          </p:cNvPicPr>
          <p:nvPr/>
        </p:nvPicPr>
        <p:blipFill>
          <a:blip r:embed="rId2"/>
          <a:srcRect/>
          <a:stretch>
            <a:fillRect/>
          </a:stretch>
        </p:blipFill>
        <p:spPr>
          <a:xfrm>
            <a:off x="313347" y="349609"/>
            <a:ext cx="4311696" cy="3233766"/>
          </a:xfrm>
          <a:prstGeom prst="rect">
            <a:avLst/>
          </a:prstGeom>
          <a:noFill/>
          <a:ln cap="flat">
            <a:noFill/>
          </a:ln>
        </p:spPr>
      </p:pic>
      <p:sp>
        <p:nvSpPr>
          <p:cNvPr id="3" name="Rectangle 4"/>
          <p:cNvSpPr/>
          <p:nvPr/>
        </p:nvSpPr>
        <p:spPr>
          <a:xfrm>
            <a:off x="4996651" y="124118"/>
            <a:ext cx="3168485" cy="3684748"/>
          </a:xfrm>
          <a:prstGeom prst="rect">
            <a:avLst/>
          </a:prstGeom>
          <a:noFill/>
          <a:ln cap="flat">
            <a:noFill/>
            <a:prstDash val="solid"/>
          </a:ln>
        </p:spPr>
        <p:txBody>
          <a:bodyPr vert="horz" wrap="square" lIns="82953" tIns="41476" rIns="82953" bIns="41476" anchor="t" anchorCtr="0" compatLnSpc="1">
            <a:spAutoFit/>
          </a:bodyPr>
          <a:lstStyle/>
          <a:p>
            <a:pPr algn="just" defTabSz="829544">
              <a:defRPr sz="1800" b="0" i="0" u="none" strike="noStrike" kern="0" cap="none" spc="0" baseline="0">
                <a:solidFill>
                  <a:srgbClr val="000000"/>
                </a:solidFill>
                <a:uFillTx/>
              </a:defRPr>
            </a:pPr>
            <a:r>
              <a:rPr lang="fr-FR" dirty="0">
                <a:solidFill>
                  <a:srgbClr val="000000"/>
                </a:solidFill>
                <a:latin typeface="Calibri"/>
              </a:rPr>
              <a:t>« Nous avancions parallèlement.</a:t>
            </a:r>
          </a:p>
          <a:p>
            <a:pPr algn="just" defTabSz="829544">
              <a:defRPr sz="1800" b="0" i="0" u="none" strike="noStrike" kern="0" cap="none" spc="0" baseline="0">
                <a:solidFill>
                  <a:srgbClr val="000000"/>
                </a:solidFill>
                <a:uFillTx/>
              </a:defRPr>
            </a:pPr>
            <a:br>
              <a:rPr lang="fr-FR" dirty="0">
                <a:solidFill>
                  <a:srgbClr val="000000"/>
                </a:solidFill>
                <a:latin typeface="Calibri"/>
              </a:rPr>
            </a:br>
            <a:r>
              <a:rPr lang="fr-FR" dirty="0">
                <a:solidFill>
                  <a:srgbClr val="000000"/>
                </a:solidFill>
                <a:latin typeface="Calibri"/>
              </a:rPr>
              <a:t>Puis elle a braqué sur sa gauche  et moi j'ai continué tout droit en marche avant. Elle ne m’a pas vu car j’étais dans son angle mort. </a:t>
            </a:r>
          </a:p>
          <a:p>
            <a:pPr algn="just" defTabSz="829544">
              <a:defRPr sz="1800" b="0" i="0" u="none" strike="noStrike" kern="0" cap="none" spc="0" baseline="0">
                <a:solidFill>
                  <a:srgbClr val="000000"/>
                </a:solidFill>
                <a:uFillTx/>
              </a:defRPr>
            </a:pPr>
            <a:endParaRPr lang="fr-FR" dirty="0">
              <a:solidFill>
                <a:srgbClr val="000000"/>
              </a:solidFill>
              <a:latin typeface="Calibri"/>
            </a:endParaRPr>
          </a:p>
          <a:p>
            <a:pPr algn="just" defTabSz="829544">
              <a:defRPr sz="1800" b="0" i="0" u="none" strike="noStrike" kern="0" cap="none" spc="0" baseline="0">
                <a:solidFill>
                  <a:srgbClr val="000000"/>
                </a:solidFill>
                <a:uFillTx/>
              </a:defRPr>
            </a:pPr>
            <a:r>
              <a:rPr lang="fr-FR" dirty="0">
                <a:solidFill>
                  <a:srgbClr val="000000"/>
                </a:solidFill>
                <a:latin typeface="Calibri"/>
              </a:rPr>
              <a:t>J'ai freiné très fort (je roulais à peine à 40Km/H) mais c'était malheureusement trop tard, je l'ai percutée sur l'aile gauche. »</a:t>
            </a:r>
          </a:p>
        </p:txBody>
      </p:sp>
      <p:graphicFrame>
        <p:nvGraphicFramePr>
          <p:cNvPr id="4" name="Tableau 6"/>
          <p:cNvGraphicFramePr>
            <a:graphicFrameLocks noGrp="1"/>
          </p:cNvGraphicFramePr>
          <p:nvPr>
            <p:extLst>
              <p:ext uri="{D42A27DB-BD31-4B8C-83A1-F6EECF244321}">
                <p14:modId xmlns:p14="http://schemas.microsoft.com/office/powerpoint/2010/main" val="1882457335"/>
              </p:ext>
            </p:extLst>
          </p:nvPr>
        </p:nvGraphicFramePr>
        <p:xfrm>
          <a:off x="808619" y="3826378"/>
          <a:ext cx="7632848" cy="1163256"/>
        </p:xfrm>
        <a:graphic>
          <a:graphicData uri="http://schemas.openxmlformats.org/drawingml/2006/table">
            <a:tbl>
              <a:tblPr firstRow="1" bandRow="1">
                <a:effectLst/>
                <a:tableStyleId>{5C22544A-7EE6-4342-B048-85BDC9FD1C3A}</a:tableStyleId>
              </a:tblPr>
              <a:tblGrid>
                <a:gridCol w="3816424">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336423">
                <a:tc>
                  <a:txBody>
                    <a:bodyPr/>
                    <a:lstStyle/>
                    <a:p>
                      <a:pPr lvl="0" algn="ctr"/>
                      <a:r>
                        <a:rPr lang="fr-FR" sz="2000">
                          <a:solidFill>
                            <a:srgbClr val="000000"/>
                          </a:solidFill>
                        </a:rPr>
                        <a:t> production intellectuelle</a:t>
                      </a:r>
                    </a:p>
                  </a:txBody>
                  <a:tcPr marL="82953" marR="82953" marT="41476" marB="41476">
                    <a:solidFill>
                      <a:srgbClr val="BFBFBF"/>
                    </a:solidFill>
                  </a:tcPr>
                </a:tc>
                <a:tc>
                  <a:txBody>
                    <a:bodyPr/>
                    <a:lstStyle/>
                    <a:p>
                      <a:pPr lvl="0" algn="ctr"/>
                      <a:r>
                        <a:rPr lang="fr-FR" sz="2000">
                          <a:solidFill>
                            <a:srgbClr val="000000"/>
                          </a:solidFill>
                        </a:rPr>
                        <a:t>réalité</a:t>
                      </a:r>
                    </a:p>
                  </a:txBody>
                  <a:tcPr marL="82953" marR="82953" marT="41476" marB="41476">
                    <a:solidFill>
                      <a:srgbClr val="BFBFBF"/>
                    </a:solidFill>
                  </a:tcPr>
                </a:tc>
                <a:extLst>
                  <a:ext uri="{0D108BD9-81ED-4DB2-BD59-A6C34878D82A}">
                    <a16:rowId xmlns:a16="http://schemas.microsoft.com/office/drawing/2014/main" val="10000"/>
                  </a:ext>
                </a:extLst>
              </a:tr>
              <a:tr h="336423">
                <a:tc>
                  <a:txBody>
                    <a:bodyPr/>
                    <a:lstStyle/>
                    <a:p>
                      <a:pPr lvl="0" algn="ctr"/>
                      <a:r>
                        <a:rPr lang="fr-FR" sz="2000" dirty="0"/>
                        <a:t>représentation </a:t>
                      </a:r>
                      <a:r>
                        <a:rPr lang="fr-FR" sz="2000" dirty="0" err="1"/>
                        <a:t>shématique</a:t>
                      </a:r>
                      <a:endParaRPr lang="fr-FR" sz="2000" dirty="0"/>
                    </a:p>
                  </a:txBody>
                  <a:tcPr marL="82953" marR="82953" marT="41476" marB="41476">
                    <a:solidFill>
                      <a:srgbClr val="AFABAB"/>
                    </a:solidFill>
                  </a:tcPr>
                </a:tc>
                <a:tc>
                  <a:txBody>
                    <a:bodyPr/>
                    <a:lstStyle/>
                    <a:p>
                      <a:pPr lvl="0" algn="ctr"/>
                      <a:r>
                        <a:rPr lang="fr-FR" sz="2000"/>
                        <a:t>Le fait</a:t>
                      </a:r>
                      <a:r>
                        <a:rPr lang="fr-FR" sz="2000" baseline="0"/>
                        <a:t> de l’accident</a:t>
                      </a:r>
                      <a:endParaRPr lang="fr-FR" sz="2000"/>
                    </a:p>
                  </a:txBody>
                  <a:tcPr marL="82953" marR="82953" marT="41476" marB="41476">
                    <a:solidFill>
                      <a:srgbClr val="AFABAB"/>
                    </a:solidFill>
                  </a:tcPr>
                </a:tc>
                <a:extLst>
                  <a:ext uri="{0D108BD9-81ED-4DB2-BD59-A6C34878D82A}">
                    <a16:rowId xmlns:a16="http://schemas.microsoft.com/office/drawing/2014/main" val="10001"/>
                  </a:ext>
                </a:extLst>
              </a:tr>
              <a:tr h="336423">
                <a:tc>
                  <a:txBody>
                    <a:bodyPr/>
                    <a:lstStyle/>
                    <a:p>
                      <a:pPr lvl="0" algn="ctr"/>
                      <a:r>
                        <a:rPr lang="fr-FR" sz="2000" dirty="0"/>
                        <a:t>texte</a:t>
                      </a:r>
                    </a:p>
                  </a:txBody>
                  <a:tcPr marL="82953" marR="82953" marT="41476" marB="41476">
                    <a:solidFill>
                      <a:srgbClr val="AFABAB"/>
                    </a:solidFill>
                  </a:tcPr>
                </a:tc>
                <a:tc>
                  <a:txBody>
                    <a:bodyPr/>
                    <a:lstStyle/>
                    <a:p>
                      <a:pPr lvl="0" algn="ctr"/>
                      <a:r>
                        <a:rPr lang="fr-FR" sz="2000" dirty="0"/>
                        <a:t>Le fait de l’accident</a:t>
                      </a:r>
                    </a:p>
                  </a:txBody>
                  <a:tcPr marL="82953" marR="82953" marT="41476" marB="41476">
                    <a:solidFill>
                      <a:srgbClr val="AFABAB"/>
                    </a:solidFill>
                  </a:tcPr>
                </a:tc>
                <a:extLst>
                  <a:ext uri="{0D108BD9-81ED-4DB2-BD59-A6C34878D82A}">
                    <a16:rowId xmlns:a16="http://schemas.microsoft.com/office/drawing/2014/main" val="10002"/>
                  </a:ext>
                </a:extLst>
              </a:tr>
            </a:tbl>
          </a:graphicData>
        </a:graphic>
      </p:graphicFrame>
      <p:sp>
        <p:nvSpPr>
          <p:cNvPr id="5" name="ZoneTexte 4"/>
          <p:cNvSpPr txBox="1"/>
          <p:nvPr/>
        </p:nvSpPr>
        <p:spPr>
          <a:xfrm rot="20746372">
            <a:off x="124081" y="91379"/>
            <a:ext cx="2453039" cy="1107996"/>
          </a:xfrm>
          <a:prstGeom prst="rect">
            <a:avLst/>
          </a:prstGeom>
          <a:solidFill>
            <a:schemeClr val="bg1"/>
          </a:solidFill>
        </p:spPr>
        <p:txBody>
          <a:bodyPr wrap="square" rtlCol="0">
            <a:spAutoFit/>
          </a:bodyPr>
          <a:lstStyle/>
          <a:p>
            <a:r>
              <a:rPr lang="fr-FR" sz="6600" dirty="0">
                <a:solidFill>
                  <a:srgbClr val="00B050"/>
                </a:solidFill>
                <a:latin typeface="Freestyle Script" panose="030804020302050B0404" pitchFamily="66" charset="0"/>
              </a:rPr>
              <a:t>Exemple : </a:t>
            </a:r>
          </a:p>
        </p:txBody>
      </p:sp>
      <p:sp>
        <p:nvSpPr>
          <p:cNvPr id="6" name="Rectangle 7"/>
          <p:cNvSpPr/>
          <p:nvPr/>
        </p:nvSpPr>
        <p:spPr>
          <a:xfrm>
            <a:off x="313347" y="5232637"/>
            <a:ext cx="8301901" cy="2053532"/>
          </a:xfrm>
          <a:prstGeom prst="rect">
            <a:avLst/>
          </a:prstGeom>
          <a:noFill/>
          <a:ln cap="flat">
            <a:noFill/>
            <a:prstDash val="solid"/>
          </a:ln>
        </p:spPr>
        <p:txBody>
          <a:bodyPr vert="horz" wrap="square" lIns="82953" tIns="41476" rIns="82953" bIns="41476" anchor="t" anchorCtr="0" compatLnSpc="1">
            <a:spAutoFit/>
          </a:bodyPr>
          <a:lstStyle/>
          <a:p>
            <a:pPr algn="ctr" defTabSz="829544">
              <a:defRPr sz="1800" b="0" i="0" u="none" strike="noStrike" kern="0" cap="none" spc="0" baseline="0">
                <a:solidFill>
                  <a:srgbClr val="000000"/>
                </a:solidFill>
                <a:uFillTx/>
              </a:defRPr>
            </a:pPr>
            <a:r>
              <a:rPr lang="fr-FR" sz="3200" b="1" kern="0" dirty="0">
                <a:solidFill>
                  <a:srgbClr val="C00000"/>
                </a:solidFill>
                <a:latin typeface="Calibri" pitchFamily="34"/>
              </a:rPr>
              <a:t>→ Il y a donc « vérité » SI les productions de l’intellect REPRESENTENT la réalité</a:t>
            </a:r>
            <a:endParaRPr lang="fr-FR" sz="3200" b="1" kern="0" dirty="0">
              <a:solidFill>
                <a:srgbClr val="C00000"/>
              </a:solidFill>
              <a:latin typeface="Calibri"/>
            </a:endParaRPr>
          </a:p>
          <a:p>
            <a:pPr algn="ctr" defTabSz="829544">
              <a:defRPr sz="1800" b="0" i="0" u="none" strike="noStrike" kern="0" cap="none" spc="0" baseline="0">
                <a:solidFill>
                  <a:srgbClr val="000000"/>
                </a:solidFill>
                <a:uFillTx/>
              </a:defRPr>
            </a:pPr>
            <a:r>
              <a:rPr lang="fr-FR" sz="3200" b="1" kern="0" dirty="0">
                <a:solidFill>
                  <a:srgbClr val="000000"/>
                </a:solidFill>
                <a:latin typeface="Calibri"/>
              </a:rPr>
              <a:t> </a:t>
            </a:r>
            <a:r>
              <a:rPr lang="fr-FR" sz="3200" b="1" kern="0" dirty="0">
                <a:solidFill>
                  <a:srgbClr val="C00000"/>
                </a:solidFill>
                <a:latin typeface="Calibri" pitchFamily="34"/>
              </a:rPr>
              <a:t>→ la vérité est un fait de langage (logos)</a:t>
            </a:r>
            <a:endParaRPr lang="fr-FR" sz="3200" b="1" kern="0" dirty="0">
              <a:solidFill>
                <a:srgbClr val="C00000"/>
              </a:solidFill>
              <a:latin typeface="Calibri"/>
            </a:endParaRPr>
          </a:p>
          <a:p>
            <a:pPr algn="ctr" defTabSz="829544">
              <a:defRPr sz="1800" b="0" i="0" u="none" strike="noStrike" kern="0" cap="none" spc="0" baseline="0">
                <a:solidFill>
                  <a:srgbClr val="000000"/>
                </a:solidFill>
                <a:uFillTx/>
              </a:defRPr>
            </a:pPr>
            <a:endParaRPr lang="fr-FR" sz="3200" b="1" kern="0" dirty="0">
              <a:solidFill>
                <a:srgbClr val="000000"/>
              </a:solidFill>
              <a:latin typeface="Calibri"/>
            </a:endParaRPr>
          </a:p>
        </p:txBody>
      </p:sp>
    </p:spTree>
    <p:extLst>
      <p:ext uri="{BB962C8B-B14F-4D97-AF65-F5344CB8AC3E}">
        <p14:creationId xmlns:p14="http://schemas.microsoft.com/office/powerpoint/2010/main" val="164462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002" y="989980"/>
            <a:ext cx="5942044" cy="461665"/>
          </a:xfrm>
          <a:prstGeom prst="rect">
            <a:avLst/>
          </a:prstGeom>
        </p:spPr>
        <p:txBody>
          <a:bodyPr wrap="square">
            <a:spAutoFit/>
          </a:bodyPr>
          <a:lstStyle/>
          <a:p>
            <a:r>
              <a:rPr lang="fr-FR" sz="2400" dirty="0">
                <a:latin typeface="Times New Roman" panose="02020603050405020304" pitchFamily="18" charset="0"/>
                <a:ea typeface="Calibri" panose="020F0502020204030204" pitchFamily="34" charset="0"/>
              </a:rPr>
              <a:t> </a:t>
            </a:r>
            <a:r>
              <a:rPr lang="fr-FR" sz="2400" u="sng" dirty="0">
                <a:solidFill>
                  <a:srgbClr val="000000"/>
                </a:solidFill>
                <a:latin typeface="Arial" panose="020B0604020202020204" pitchFamily="34" charset="0"/>
                <a:ea typeface="Calibri" panose="020F0502020204030204" pitchFamily="34" charset="0"/>
                <a:hlinkClick r:id="rId2"/>
              </a:rPr>
              <a:t>http://ophtasurf.free.fr/illusions.htm</a:t>
            </a:r>
            <a:endParaRPr lang="fr-FR" sz="2400" dirty="0"/>
          </a:p>
        </p:txBody>
      </p:sp>
      <p:sp>
        <p:nvSpPr>
          <p:cNvPr id="3" name="ZoneTexte 2"/>
          <p:cNvSpPr txBox="1"/>
          <p:nvPr/>
        </p:nvSpPr>
        <p:spPr>
          <a:xfrm>
            <a:off x="179512" y="58613"/>
            <a:ext cx="8208912" cy="923330"/>
          </a:xfrm>
          <a:prstGeom prst="rect">
            <a:avLst/>
          </a:prstGeom>
          <a:solidFill>
            <a:schemeClr val="bg1"/>
          </a:solidFill>
        </p:spPr>
        <p:txBody>
          <a:bodyPr wrap="square" rtlCol="0">
            <a:spAutoFit/>
          </a:bodyPr>
          <a:lstStyle/>
          <a:p>
            <a:r>
              <a:rPr lang="fr-FR" sz="5400" dirty="0">
                <a:latin typeface="Freestyle Script" panose="030804020302050B0404" pitchFamily="66" charset="0"/>
              </a:rPr>
              <a:t>Quelques exemples d’illusions perceptives : </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80" y="1711245"/>
            <a:ext cx="3053402" cy="3550469"/>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9960" y="1402236"/>
            <a:ext cx="2687086" cy="1807676"/>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48712">
            <a:off x="6198404" y="1443134"/>
            <a:ext cx="2565495" cy="1725878"/>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566628"/>
            <a:ext cx="3349408" cy="2303664"/>
          </a:xfrm>
          <a:prstGeom prst="rect">
            <a:avLst/>
          </a:prstGeom>
        </p:spPr>
      </p:pic>
      <p:sp>
        <p:nvSpPr>
          <p:cNvPr id="8" name="ZoneTexte 7"/>
          <p:cNvSpPr txBox="1"/>
          <p:nvPr/>
        </p:nvSpPr>
        <p:spPr>
          <a:xfrm>
            <a:off x="4753503" y="5373216"/>
            <a:ext cx="3634921" cy="523220"/>
          </a:xfrm>
          <a:prstGeom prst="rect">
            <a:avLst/>
          </a:prstGeom>
          <a:solidFill>
            <a:schemeClr val="bg1"/>
          </a:solidFill>
        </p:spPr>
        <p:txBody>
          <a:bodyPr wrap="square" rtlCol="0">
            <a:spAutoFit/>
          </a:bodyPr>
          <a:lstStyle/>
          <a:p>
            <a:pPr algn="ctr"/>
            <a:r>
              <a:rPr lang="fr-FR" sz="2800" b="1" dirty="0"/>
              <a:t>4 pattes</a:t>
            </a:r>
          </a:p>
        </p:txBody>
      </p:sp>
      <p:sp>
        <p:nvSpPr>
          <p:cNvPr id="9" name="ZoneTexte 8"/>
          <p:cNvSpPr txBox="1"/>
          <p:nvPr/>
        </p:nvSpPr>
        <p:spPr>
          <a:xfrm>
            <a:off x="4586533" y="3481134"/>
            <a:ext cx="3634921" cy="1815882"/>
          </a:xfrm>
          <a:prstGeom prst="rect">
            <a:avLst/>
          </a:prstGeom>
          <a:solidFill>
            <a:schemeClr val="bg1"/>
          </a:solidFill>
        </p:spPr>
        <p:txBody>
          <a:bodyPr wrap="square" rtlCol="0">
            <a:spAutoFit/>
          </a:bodyPr>
          <a:lstStyle/>
          <a:p>
            <a:pPr algn="ctr"/>
            <a:endParaRPr lang="fr-FR" sz="2800" b="1" dirty="0"/>
          </a:p>
          <a:p>
            <a:pPr algn="ctr"/>
            <a:r>
              <a:rPr lang="fr-FR" sz="2800" b="1" dirty="0"/>
              <a:t>5 pattes</a:t>
            </a:r>
          </a:p>
          <a:p>
            <a:pPr algn="ctr"/>
            <a:endParaRPr lang="fr-FR" sz="2800" b="1" dirty="0"/>
          </a:p>
          <a:p>
            <a:pPr algn="ctr"/>
            <a:endParaRPr lang="fr-FR" sz="2800" b="1" dirty="0"/>
          </a:p>
        </p:txBody>
      </p:sp>
      <p:sp>
        <p:nvSpPr>
          <p:cNvPr id="10" name="ZoneTexte 9"/>
          <p:cNvSpPr txBox="1"/>
          <p:nvPr/>
        </p:nvSpPr>
        <p:spPr>
          <a:xfrm>
            <a:off x="282799" y="5327108"/>
            <a:ext cx="2566190" cy="830997"/>
          </a:xfrm>
          <a:prstGeom prst="rect">
            <a:avLst/>
          </a:prstGeom>
          <a:noFill/>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Jeune fille ou vieille sorcière ? </a:t>
            </a:r>
          </a:p>
        </p:txBody>
      </p:sp>
      <p:sp>
        <p:nvSpPr>
          <p:cNvPr id="11" name="ZoneTexte 10"/>
          <p:cNvSpPr txBox="1"/>
          <p:nvPr/>
        </p:nvSpPr>
        <p:spPr>
          <a:xfrm>
            <a:off x="4905903" y="5525616"/>
            <a:ext cx="3634921" cy="523220"/>
          </a:xfrm>
          <a:prstGeom prst="rect">
            <a:avLst/>
          </a:prstGeom>
          <a:solidFill>
            <a:schemeClr val="bg1"/>
          </a:solidFill>
        </p:spPr>
        <p:txBody>
          <a:bodyPr wrap="square" rtlCol="0">
            <a:spAutoFit/>
          </a:bodyPr>
          <a:lstStyle/>
          <a:p>
            <a:pPr algn="ctr"/>
            <a:r>
              <a:rPr lang="fr-FR" sz="2800" b="1" dirty="0"/>
              <a:t>4 pattes</a:t>
            </a:r>
          </a:p>
        </p:txBody>
      </p:sp>
      <p:sp>
        <p:nvSpPr>
          <p:cNvPr id="14" name="ZoneTexte 13"/>
          <p:cNvSpPr txBox="1"/>
          <p:nvPr/>
        </p:nvSpPr>
        <p:spPr>
          <a:xfrm>
            <a:off x="3873153" y="2993461"/>
            <a:ext cx="2566190" cy="461665"/>
          </a:xfrm>
          <a:prstGeom prst="rect">
            <a:avLst/>
          </a:prstGeom>
          <a:noFill/>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Canard ou lapin ? </a:t>
            </a:r>
          </a:p>
        </p:txBody>
      </p:sp>
      <p:sp>
        <p:nvSpPr>
          <p:cNvPr id="15" name="ZoneTexte 14"/>
          <p:cNvSpPr txBox="1"/>
          <p:nvPr/>
        </p:nvSpPr>
        <p:spPr>
          <a:xfrm>
            <a:off x="3595493" y="6309449"/>
            <a:ext cx="5687700" cy="461665"/>
          </a:xfrm>
          <a:prstGeom prst="rect">
            <a:avLst/>
          </a:prstGeom>
          <a:noFill/>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Combien de pattes pour cet éléphant ? </a:t>
            </a:r>
          </a:p>
        </p:txBody>
      </p:sp>
    </p:spTree>
    <p:extLst>
      <p:ext uri="{BB962C8B-B14F-4D97-AF65-F5344CB8AC3E}">
        <p14:creationId xmlns:p14="http://schemas.microsoft.com/office/powerpoint/2010/main" val="10125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grpId="1" nodeType="clickEffect">
                                  <p:stCondLst>
                                    <p:cond delay="0"/>
                                  </p:stCondLst>
                                  <p:childTnLst>
                                    <p:animEffect transition="out" filter="wipe(down)">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p:bldP spid="11" grpId="0" animBg="1"/>
      <p:bldP spid="11" grpId="1"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72" y="2268096"/>
            <a:ext cx="3319226" cy="288032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392" y="1692032"/>
            <a:ext cx="5472608" cy="4032448"/>
          </a:xfrm>
          <a:prstGeom prst="rect">
            <a:avLst/>
          </a:prstGeom>
        </p:spPr>
      </p:pic>
      <p:sp>
        <p:nvSpPr>
          <p:cNvPr id="4" name="ZoneTexte 3"/>
          <p:cNvSpPr txBox="1"/>
          <p:nvPr/>
        </p:nvSpPr>
        <p:spPr>
          <a:xfrm>
            <a:off x="188680" y="260648"/>
            <a:ext cx="8496944" cy="954107"/>
          </a:xfrm>
          <a:prstGeom prst="rect">
            <a:avLst/>
          </a:prstGeom>
          <a:noFill/>
        </p:spPr>
        <p:txBody>
          <a:bodyPr wrap="square" rtlCol="0">
            <a:spAutoFit/>
          </a:bodyPr>
          <a:lstStyle/>
          <a:p>
            <a:pPr algn="just"/>
            <a:r>
              <a:rPr lang="fr-FR" sz="2800" dirty="0">
                <a:latin typeface="Arial Black" panose="020B0A04020102020204" pitchFamily="34" charset="0"/>
              </a:rPr>
              <a:t>Même si on en connaît les causes, l’illusion demeure…</a:t>
            </a:r>
          </a:p>
        </p:txBody>
      </p:sp>
    </p:spTree>
    <p:extLst>
      <p:ext uri="{BB962C8B-B14F-4D97-AF65-F5344CB8AC3E}">
        <p14:creationId xmlns:p14="http://schemas.microsoft.com/office/powerpoint/2010/main" val="209842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2504</TotalTime>
  <Words>1273</Words>
  <Application>Microsoft Office PowerPoint</Application>
  <PresentationFormat>Affichage à l'écran (4:3)</PresentationFormat>
  <Paragraphs>221</Paragraphs>
  <Slides>37</Slides>
  <Notes>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37</vt:i4>
      </vt:variant>
    </vt:vector>
  </HeadingPairs>
  <TitlesOfParts>
    <vt:vector size="49" baseType="lpstr">
      <vt:lpstr>Microsoft YaHei</vt:lpstr>
      <vt:lpstr>Aharoni</vt:lpstr>
      <vt:lpstr>Andale Sans UI</vt:lpstr>
      <vt:lpstr>Arial</vt:lpstr>
      <vt:lpstr>Arial Black</vt:lpstr>
      <vt:lpstr>Calibri</vt:lpstr>
      <vt:lpstr>Freestyle Script</vt:lpstr>
      <vt:lpstr>Mangal</vt:lpstr>
      <vt:lpstr>Tahoma</vt:lpstr>
      <vt:lpstr>Times New Roman</vt:lpstr>
      <vt:lpstr>Wingdings</vt:lpstr>
      <vt:lpstr>Thème Office</vt:lpstr>
      <vt:lpstr>Séquence 4 : la raison et le réel</vt:lpstr>
      <vt:lpstr>A. « Dire la vérité » </vt:lpstr>
      <vt:lpstr>Présentation PowerPoint</vt:lpstr>
      <vt:lpstr>Présentation PowerPoint</vt:lpstr>
      <vt:lpstr>Les différents sens du mot « vérité »</vt:lpstr>
      <vt:lpstr>Présentation PowerPoint</vt:lpstr>
      <vt:lpstr>Présentation PowerPoint</vt:lpstr>
      <vt:lpstr>Présentation PowerPoint</vt:lpstr>
      <vt:lpstr>Présentation PowerPoint</vt:lpstr>
      <vt:lpstr>Problématisation</vt:lpstr>
      <vt:lpstr>B. La vérité existe-t-elle et est-elle connaissable ? </vt:lpstr>
      <vt:lpstr>1) Le relativisme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 Comment peut-on parvenir à la connaissance de la vérité ? </vt:lpstr>
      <vt:lpstr>Présentation PowerPoint</vt:lpstr>
      <vt:lpstr>Présentation PowerPoint</vt:lpstr>
      <vt:lpstr> c. Inférence, déduction et démonstration</vt:lpstr>
      <vt:lpstr> ARISTOTE, Organon (Premiers Analytiques): définition du syllogisme.   </vt:lpstr>
      <vt:lpstr>ARISTOTE, Organon (Seconds analytiques, I, 2):</vt:lpstr>
      <vt:lpstr>Présentation PowerPoint</vt:lpstr>
      <vt:lpstr>Présentation PowerPoint</vt:lpstr>
      <vt:lpstr>d. Problèmes posés par ces définitions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MPERRE</dc:creator>
  <cp:lastModifiedBy>Mickael Perre</cp:lastModifiedBy>
  <cp:revision>82</cp:revision>
  <dcterms:created xsi:type="dcterms:W3CDTF">2014-09-23T08:25:13Z</dcterms:created>
  <dcterms:modified xsi:type="dcterms:W3CDTF">2016-04-19T08:37:42Z</dcterms:modified>
</cp:coreProperties>
</file>