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256" r:id="rId2"/>
    <p:sldId id="259" r:id="rId3"/>
    <p:sldId id="261" r:id="rId4"/>
    <p:sldId id="260" r:id="rId5"/>
    <p:sldId id="264" r:id="rId6"/>
    <p:sldId id="266" r:id="rId7"/>
    <p:sldId id="267" r:id="rId8"/>
    <p:sldId id="273" r:id="rId9"/>
    <p:sldId id="269" r:id="rId10"/>
    <p:sldId id="270" r:id="rId11"/>
    <p:sldId id="271" r:id="rId12"/>
    <p:sldId id="268" r:id="rId13"/>
    <p:sldId id="274" r:id="rId14"/>
    <p:sldId id="278" r:id="rId15"/>
    <p:sldId id="275" r:id="rId16"/>
    <p:sldId id="272" r:id="rId17"/>
    <p:sldId id="279" r:id="rId18"/>
    <p:sldId id="280" r:id="rId19"/>
    <p:sldId id="281" r:id="rId20"/>
    <p:sldId id="283" r:id="rId21"/>
    <p:sldId id="289" r:id="rId22"/>
    <p:sldId id="284" r:id="rId23"/>
    <p:sldId id="285" r:id="rId24"/>
    <p:sldId id="286" r:id="rId25"/>
    <p:sldId id="288" r:id="rId26"/>
    <p:sldId id="287" r:id="rId27"/>
    <p:sldId id="291" r:id="rId28"/>
    <p:sldId id="292" r:id="rId29"/>
    <p:sldId id="290" r:id="rId30"/>
    <p:sldId id="295" r:id="rId31"/>
    <p:sldId id="294" r:id="rId32"/>
    <p:sldId id="296" r:id="rId33"/>
    <p:sldId id="324" r:id="rId34"/>
    <p:sldId id="293" r:id="rId35"/>
    <p:sldId id="299" r:id="rId36"/>
    <p:sldId id="300" r:id="rId37"/>
    <p:sldId id="302" r:id="rId38"/>
    <p:sldId id="303" r:id="rId39"/>
    <p:sldId id="304" r:id="rId40"/>
    <p:sldId id="301" r:id="rId41"/>
    <p:sldId id="298" r:id="rId42"/>
    <p:sldId id="305" r:id="rId43"/>
    <p:sldId id="307" r:id="rId44"/>
    <p:sldId id="306" r:id="rId45"/>
    <p:sldId id="308" r:id="rId46"/>
    <p:sldId id="313" r:id="rId47"/>
    <p:sldId id="310" r:id="rId48"/>
    <p:sldId id="311" r:id="rId49"/>
    <p:sldId id="314" r:id="rId50"/>
    <p:sldId id="315" r:id="rId51"/>
    <p:sldId id="316" r:id="rId52"/>
    <p:sldId id="317" r:id="rId53"/>
    <p:sldId id="318" r:id="rId54"/>
    <p:sldId id="319" r:id="rId55"/>
    <p:sldId id="320" r:id="rId56"/>
    <p:sldId id="321" r:id="rId57"/>
    <p:sldId id="322" r:id="rId58"/>
    <p:sldId id="323"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837" autoAdjust="0"/>
  </p:normalViewPr>
  <p:slideViewPr>
    <p:cSldViewPr snapToGrid="0">
      <p:cViewPr varScale="1">
        <p:scale>
          <a:sx n="61" d="100"/>
          <a:sy n="61" d="100"/>
        </p:scale>
        <p:origin x="109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D2FBD-5AD6-4A4F-ACCD-5AD440ADE7FA}" type="datetimeFigureOut">
              <a:rPr lang="fr-FR" smtClean="0"/>
              <a:pPr/>
              <a:t>29/03/2016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4849B-E757-4A7D-9566-E228DAED7896}" type="slidenum">
              <a:rPr lang="fr-FR" smtClean="0"/>
              <a:pPr/>
              <a:t>‹N°›</a:t>
            </a:fld>
            <a:endParaRPr lang="fr-FR"/>
          </a:p>
        </p:txBody>
      </p:sp>
    </p:spTree>
    <p:extLst>
      <p:ext uri="{BB962C8B-B14F-4D97-AF65-F5344CB8AC3E}">
        <p14:creationId xmlns:p14="http://schemas.microsoft.com/office/powerpoint/2010/main" val="184438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monde nous semble d’emblée divisé entre des objets et des sujets : cette table devant moi, ce stylo que j’utilise sont autant de choses qui me sont données comme des objets ; il ne viendrait pas à l’esprit de les appeler des « sujets ». En revanche, moi, je m’apparais comme un sujet, avec la même évidence que tout ce qui m’environne (cette table, ce stylo…) m’apparaît comme un ensemble d’objets.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Mais qu’est-ce qu’un objet ? Etymologiquement, un objet, c’est simplement ce qui est jeté ou placé (</a:t>
            </a:r>
            <a:r>
              <a:rPr lang="fr-FR" sz="1200" kern="1200" dirty="0" err="1">
                <a:solidFill>
                  <a:schemeClr val="tx1"/>
                </a:solidFill>
                <a:effectLst/>
                <a:latin typeface="+mn-lt"/>
                <a:ea typeface="+mn-ea"/>
                <a:cs typeface="+mn-cs"/>
              </a:rPr>
              <a:t>jectus</a:t>
            </a:r>
            <a:r>
              <a:rPr lang="fr-FR" sz="1200" kern="1200" dirty="0">
                <a:solidFill>
                  <a:schemeClr val="tx1"/>
                </a:solidFill>
                <a:effectLst/>
                <a:latin typeface="+mn-lt"/>
                <a:ea typeface="+mn-ea"/>
                <a:cs typeface="+mn-cs"/>
              </a:rPr>
              <a:t>) devant (</a:t>
            </a:r>
            <a:r>
              <a:rPr lang="fr-FR" sz="1200" kern="1200" dirty="0" err="1">
                <a:solidFill>
                  <a:schemeClr val="tx1"/>
                </a:solidFill>
                <a:effectLst/>
                <a:latin typeface="+mn-lt"/>
                <a:ea typeface="+mn-ea"/>
                <a:cs typeface="+mn-cs"/>
              </a:rPr>
              <a:t>ob</a:t>
            </a:r>
            <a:r>
              <a:rPr lang="fr-FR" sz="1200" kern="1200" dirty="0">
                <a:solidFill>
                  <a:schemeClr val="tx1"/>
                </a:solidFill>
                <a:effectLst/>
                <a:latin typeface="+mn-lt"/>
                <a:ea typeface="+mn-ea"/>
                <a:cs typeface="+mn-cs"/>
              </a:rPr>
              <a:t>) moi. Si la page est un objet, c’est parce qu’elle est placée devant moi que je peux l’utiliser ou la manipuler à ma guise. En revanche, moi, je ne suis jamais placé devant moi : je peux certes me saisir de l’extérieur, comme lorsque je regarde dans un miroir ; mais ce que je vois, ce n’est pas moi : c’est une image de moi. Et encore pas n’importe quelle image : c’est moi en train de me regarder. De manière générale, c’est toujours depuis moi-même que je saisis cette image de moi ; mais ce « moi-même », lui, n’est pas un objet, c’est le point de vue depuis lequel je saisis tous les objets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Comment définir alors un sujet ? C’est tout d’abord celui qui n’est pas un objet ou en tous cas ne se saisit pas lui-même comme objet. </a:t>
            </a:r>
            <a:r>
              <a:rPr lang="fr-FR" sz="1200" b="1" kern="1200" dirty="0">
                <a:solidFill>
                  <a:schemeClr val="tx1"/>
                </a:solidFill>
                <a:effectLst/>
                <a:latin typeface="+mn-lt"/>
                <a:ea typeface="+mn-ea"/>
                <a:cs typeface="+mn-cs"/>
              </a:rPr>
              <a:t>Le sujet, c’est en second lieu, celui qui a un « moi » ou mieux, celui qui est un moi</a:t>
            </a:r>
            <a:r>
              <a:rPr lang="fr-FR" sz="1200" kern="1200" dirty="0">
                <a:solidFill>
                  <a:schemeClr val="tx1"/>
                </a:solidFill>
                <a:effectLst/>
                <a:latin typeface="+mn-lt"/>
                <a:ea typeface="+mn-ea"/>
                <a:cs typeface="+mn-cs"/>
              </a:rPr>
              <a:t>. Ce qui semble irréductiblement constituer le sujet, c’est qu’il est capable de dire « je » ou « moi », bref qu’il existe à la première personne du singulier. Ce stylo, cette page, cette table ne sont que des réalités en troisième personne : on ne peut les saisir que de l’extérieur ; elles ne semblent avoir aucune intériorité, aucun « dedans », par lequel elles pourraient se percevoir elles-mêmes. En revanche, moi, en tant que sujet, j’ai une intériorité ou, comme on dit souvent, « un monde intérieur » : je rêve, je pense, j’ai des sentiments, autant de choses qu’un objet n’éprouvera jamais. Une table n’a pas d’états d’âme ; et pour cause : il semble bien qu’elle n’ait pas d’âme du tout. Autre notion liée à la notion de sujet : la conscience de soi. A revoir, faire la relation immédiatement entre être un sujet et avoir une conscience de soi.</a:t>
            </a:r>
          </a:p>
          <a:p>
            <a:endParaRPr lang="fr-FR" dirty="0"/>
          </a:p>
        </p:txBody>
      </p:sp>
      <p:sp>
        <p:nvSpPr>
          <p:cNvPr id="4" name="Espace réservé du numéro de diapositive 3"/>
          <p:cNvSpPr>
            <a:spLocks noGrp="1"/>
          </p:cNvSpPr>
          <p:nvPr>
            <p:ph type="sldNum" sz="quarter" idx="10"/>
          </p:nvPr>
        </p:nvSpPr>
        <p:spPr/>
        <p:txBody>
          <a:bodyPr/>
          <a:lstStyle/>
          <a:p>
            <a:fld id="{950D61D2-2CBA-4B8C-8F3F-23A564BC867F}" type="slidenum">
              <a:rPr lang="fr-FR" smtClean="0"/>
              <a:pPr/>
              <a:t>3</a:t>
            </a:fld>
            <a:endParaRPr lang="fr-FR"/>
          </a:p>
        </p:txBody>
      </p:sp>
    </p:spTree>
    <p:extLst>
      <p:ext uri="{BB962C8B-B14F-4D97-AF65-F5344CB8AC3E}">
        <p14:creationId xmlns:p14="http://schemas.microsoft.com/office/powerpoint/2010/main" val="397775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7B5F58-7BBA-4391-B2C0-DE759EEF115D}"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9</a:t>
            </a:fld>
            <a:endParaRPr lang="fr-FR" sz="1400" b="0" i="0" u="none" strike="noStrike" kern="1200" cap="none" spc="0" baseline="0">
              <a:solidFill>
                <a:srgbClr val="000000"/>
              </a:solidFill>
              <a:uFillTx/>
              <a:latin typeface="Times New Roman" pitchFamily="18"/>
              <a:ea typeface="Andale Sans UI" pitchFamily="2"/>
              <a:cs typeface="Tahoma" pitchFamily="2"/>
            </a:endParaRPr>
          </a:p>
        </p:txBody>
      </p:sp>
    </p:spTree>
    <p:extLst>
      <p:ext uri="{BB962C8B-B14F-4D97-AF65-F5344CB8AC3E}">
        <p14:creationId xmlns:p14="http://schemas.microsoft.com/office/powerpoint/2010/main" val="172511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3112" cy="4008438"/>
          </a:xfrm>
        </p:spPr>
      </p:sp>
      <p:sp>
        <p:nvSpPr>
          <p:cNvPr id="3" name="Espace réservé des commentaires 2"/>
          <p:cNvSpPr txBox="1">
            <a:spLocks noGrp="1"/>
          </p:cNvSpPr>
          <p:nvPr>
            <p:ph type="body" sz="quarter" idx="1"/>
          </p:nvPr>
        </p:nvSpPr>
        <p:spPr/>
        <p:txBody>
          <a:bodyPr/>
          <a:lstStyle/>
          <a:p>
            <a:pPr lvl="0"/>
            <a:endParaRPr lang="fr-FR" dirty="0"/>
          </a:p>
        </p:txBody>
      </p:sp>
      <p:sp>
        <p:nvSpPr>
          <p:cNvPr id="4" name="Espace réservé du numéro de diapositive 3"/>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8240AD9-8D77-46DC-BFAB-A44B3D7784F5}" type="slidenum">
              <a:rPr/>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t>10</a:t>
            </a:fld>
            <a:endParaRPr lang="fr-FR" sz="1400" b="0" i="0" u="none" strike="noStrike" kern="1200" cap="none" spc="0" baseline="0">
              <a:solidFill>
                <a:srgbClr val="000000"/>
              </a:solidFill>
              <a:uFillTx/>
              <a:latin typeface="Times New Roman" pitchFamily="18"/>
              <a:ea typeface="Andale Sans UI" pitchFamily="2"/>
              <a:cs typeface="Tahoma" pitchFamily="2"/>
            </a:endParaRPr>
          </a:p>
        </p:txBody>
      </p:sp>
    </p:spTree>
    <p:extLst>
      <p:ext uri="{BB962C8B-B14F-4D97-AF65-F5344CB8AC3E}">
        <p14:creationId xmlns:p14="http://schemas.microsoft.com/office/powerpoint/2010/main" val="219879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4849B-E757-4A7D-9566-E228DAED7896}" type="slidenum">
              <a:rPr lang="fr-FR" smtClean="0"/>
              <a:pPr/>
              <a:t>11</a:t>
            </a:fld>
            <a:endParaRPr lang="fr-FR"/>
          </a:p>
        </p:txBody>
      </p:sp>
    </p:spTree>
    <p:extLst>
      <p:ext uri="{BB962C8B-B14F-4D97-AF65-F5344CB8AC3E}">
        <p14:creationId xmlns:p14="http://schemas.microsoft.com/office/powerpoint/2010/main" val="2525102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D94849B-E757-4A7D-9566-E228DAED7896}" type="slidenum">
              <a:rPr lang="fr-FR" smtClean="0"/>
              <a:pPr/>
              <a:t>37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D94849B-E757-4A7D-9566-E228DAED7896}" type="slidenum">
              <a:rPr lang="fr-FR" smtClean="0"/>
              <a:pPr/>
              <a:t>41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D94849B-E757-4A7D-9566-E228DAED7896}" type="slidenum">
              <a:rPr lang="fr-FR" smtClean="0"/>
              <a:pPr/>
              <a:t>42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142994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38426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402986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26694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32604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322253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39187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7759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396553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298133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1581C3D-EB01-46D5-AC9B-FD7DBA0073AA}" type="datetimeFigureOut">
              <a:rPr lang="fr-FR" smtClean="0"/>
              <a:pPr/>
              <a:t>29/03/2016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A0D539-2422-4D30-9BDF-4254D8A3097B}" type="slidenum">
              <a:rPr lang="fr-FR" smtClean="0"/>
              <a:pPr/>
              <a:t>‹N°›</a:t>
            </a:fld>
            <a:endParaRPr lang="fr-FR"/>
          </a:p>
        </p:txBody>
      </p:sp>
    </p:spTree>
    <p:extLst>
      <p:ext uri="{BB962C8B-B14F-4D97-AF65-F5344CB8AC3E}">
        <p14:creationId xmlns:p14="http://schemas.microsoft.com/office/powerpoint/2010/main" val="108552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81C3D-EB01-46D5-AC9B-FD7DBA0073AA}" type="datetimeFigureOut">
              <a:rPr lang="fr-FR" smtClean="0"/>
              <a:pPr/>
              <a:t>29/03/2016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A0D539-2422-4D30-9BDF-4254D8A3097B}" type="slidenum">
              <a:rPr lang="fr-FR" smtClean="0"/>
              <a:pPr/>
              <a:t>‹N°›</a:t>
            </a:fld>
            <a:endParaRPr lang="fr-FR"/>
          </a:p>
        </p:txBody>
      </p:sp>
    </p:spTree>
    <p:extLst>
      <p:ext uri="{BB962C8B-B14F-4D97-AF65-F5344CB8AC3E}">
        <p14:creationId xmlns:p14="http://schemas.microsoft.com/office/powerpoint/2010/main" val="2606157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8.gif"/><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8182" y="188641"/>
            <a:ext cx="10815637" cy="1008111"/>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dirty="0">
                <a:solidFill>
                  <a:sysClr val="windowText" lastClr="000000"/>
                </a:solidFill>
                <a:latin typeface="Arial Black" pitchFamily="34" charset="0"/>
              </a:rPr>
              <a:t>Le sujet </a:t>
            </a:r>
            <a:r>
              <a:rPr lang="fr-FR" sz="3600" dirty="0">
                <a:solidFill>
                  <a:sysClr val="windowText" lastClr="000000"/>
                </a:solidFill>
                <a:latin typeface="Arial Black" pitchFamily="34" charset="0"/>
              </a:rPr>
              <a:t>(séquence 3) </a:t>
            </a:r>
            <a:endParaRPr lang="fr-FR" sz="4800" dirty="0">
              <a:solidFill>
                <a:sysClr val="windowText" lastClr="000000"/>
              </a:solidFill>
              <a:latin typeface="Arial Black" pitchFamily="34" charset="0"/>
            </a:endParaRPr>
          </a:p>
        </p:txBody>
      </p:sp>
      <p:sp>
        <p:nvSpPr>
          <p:cNvPr id="5" name="ZoneTexte 4"/>
          <p:cNvSpPr txBox="1"/>
          <p:nvPr/>
        </p:nvSpPr>
        <p:spPr>
          <a:xfrm>
            <a:off x="1166812" y="1385888"/>
            <a:ext cx="9858375" cy="523220"/>
          </a:xfrm>
          <a:prstGeom prst="rect">
            <a:avLst/>
          </a:prstGeom>
          <a:noFill/>
        </p:spPr>
        <p:txBody>
          <a:bodyPr wrap="square" rtlCol="0">
            <a:spAutoFit/>
          </a:bodyPr>
          <a:lstStyle/>
          <a:p>
            <a:pPr algn="ctr"/>
            <a:r>
              <a:rPr lang="fr-FR" sz="2800" b="1" i="1" dirty="0"/>
              <a:t>Le langage </a:t>
            </a:r>
            <a:r>
              <a:rPr lang="fr-FR" sz="2800" b="1" i="1" dirty="0">
                <a:solidFill>
                  <a:srgbClr val="FF0000"/>
                </a:solidFill>
              </a:rPr>
              <a:t>(sauf en TS !)</a:t>
            </a:r>
            <a:r>
              <a:rPr lang="fr-FR" sz="2800" b="1" i="1" dirty="0"/>
              <a:t>, la conscience et l’inconscient </a:t>
            </a:r>
          </a:p>
        </p:txBody>
      </p:sp>
      <p:sp>
        <p:nvSpPr>
          <p:cNvPr id="6" name="Flèche à angle droit 5"/>
          <p:cNvSpPr/>
          <p:nvPr/>
        </p:nvSpPr>
        <p:spPr>
          <a:xfrm rot="5400000">
            <a:off x="1259680" y="1243013"/>
            <a:ext cx="471488" cy="6572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191" y="2098244"/>
            <a:ext cx="2923996" cy="3714166"/>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2214561" y="2505862"/>
            <a:ext cx="4572000" cy="1077218"/>
          </a:xfrm>
          <a:prstGeom prst="rect">
            <a:avLst/>
          </a:prstGeom>
          <a:noFill/>
        </p:spPr>
        <p:txBody>
          <a:bodyPr wrap="square" rtlCol="0">
            <a:spAutoFit/>
          </a:bodyPr>
          <a:lstStyle/>
          <a:p>
            <a:pPr algn="ctr"/>
            <a:r>
              <a:rPr lang="fr-FR" sz="3200" b="1" dirty="0">
                <a:solidFill>
                  <a:srgbClr val="FF0000"/>
                </a:solidFill>
                <a:latin typeface="Arial Black" panose="020B0A04020102020204" pitchFamily="34" charset="0"/>
              </a:rPr>
              <a:t>Qu’est-ce qu’être un « sujet » ?</a:t>
            </a:r>
          </a:p>
        </p:txBody>
      </p:sp>
      <p:sp>
        <p:nvSpPr>
          <p:cNvPr id="9" name="ZoneTexte 8"/>
          <p:cNvSpPr txBox="1"/>
          <p:nvPr/>
        </p:nvSpPr>
        <p:spPr>
          <a:xfrm>
            <a:off x="1057274" y="3953944"/>
            <a:ext cx="5886450" cy="1015663"/>
          </a:xfrm>
          <a:prstGeom prst="rect">
            <a:avLst/>
          </a:prstGeom>
          <a:noFill/>
        </p:spPr>
        <p:txBody>
          <a:bodyPr wrap="square" rtlCol="0">
            <a:spAutoFit/>
          </a:bodyPr>
          <a:lstStyle/>
          <a:p>
            <a:r>
              <a:rPr lang="fr-FR" sz="6000" dirty="0">
                <a:solidFill>
                  <a:srgbClr val="C00000"/>
                </a:solidFill>
                <a:latin typeface="Freestyle Script" panose="030804020302050B0404" pitchFamily="66" charset="0"/>
              </a:rPr>
              <a:t>Là encore, notion équivoque… </a:t>
            </a:r>
          </a:p>
        </p:txBody>
      </p:sp>
      <p:sp>
        <p:nvSpPr>
          <p:cNvPr id="10" name="Rectangle 9"/>
          <p:cNvSpPr/>
          <p:nvPr/>
        </p:nvSpPr>
        <p:spPr>
          <a:xfrm>
            <a:off x="7211070" y="6001546"/>
            <a:ext cx="4704238" cy="523220"/>
          </a:xfrm>
          <a:prstGeom prst="rect">
            <a:avLst/>
          </a:prstGeom>
        </p:spPr>
        <p:txBody>
          <a:bodyPr wrap="none">
            <a:spAutoFit/>
          </a:bodyPr>
          <a:lstStyle/>
          <a:p>
            <a:pPr algn="ctr"/>
            <a:r>
              <a:rPr lang="fr-FR" sz="2800" i="1" dirty="0">
                <a:latin typeface="Garamond" panose="02020404030301010803" pitchFamily="18" charset="0"/>
              </a:rPr>
              <a:t>Narcisse </a:t>
            </a:r>
            <a:r>
              <a:rPr lang="fr-FR" sz="2800" dirty="0">
                <a:latin typeface="Garamond" panose="02020404030301010803" pitchFamily="18" charset="0"/>
              </a:rPr>
              <a:t>par </a:t>
            </a:r>
            <a:r>
              <a:rPr lang="fr-FR" sz="2800" b="1" dirty="0">
                <a:latin typeface="Garamond" panose="02020404030301010803" pitchFamily="18" charset="0"/>
              </a:rPr>
              <a:t>Le Caravage </a:t>
            </a:r>
            <a:r>
              <a:rPr lang="fr-FR" sz="2800" dirty="0">
                <a:latin typeface="Garamond" panose="02020404030301010803" pitchFamily="18" charset="0"/>
              </a:rPr>
              <a:t>(1595)</a:t>
            </a:r>
          </a:p>
        </p:txBody>
      </p:sp>
      <p:sp>
        <p:nvSpPr>
          <p:cNvPr id="11" name="ZoneTexte 10"/>
          <p:cNvSpPr txBox="1"/>
          <p:nvPr/>
        </p:nvSpPr>
        <p:spPr>
          <a:xfrm>
            <a:off x="2214561" y="5003108"/>
            <a:ext cx="4572000" cy="1200329"/>
          </a:xfrm>
          <a:prstGeom prst="rect">
            <a:avLst/>
          </a:prstGeom>
          <a:noFill/>
        </p:spPr>
        <p:txBody>
          <a:bodyPr wrap="square" rtlCol="0">
            <a:spAutoFit/>
          </a:bodyPr>
          <a:lstStyle/>
          <a:p>
            <a:pPr algn="ctr"/>
            <a:r>
              <a:rPr lang="fr-FR" sz="2400" b="1" dirty="0">
                <a:solidFill>
                  <a:srgbClr val="FF0000"/>
                </a:solidFill>
                <a:latin typeface="Arial Black" panose="020B0A04020102020204" pitchFamily="34" charset="0"/>
              </a:rPr>
              <a:t>Quel concept de « sujet » doit-on retenir pour définir l’être humain</a:t>
            </a:r>
            <a:r>
              <a:rPr lang="fr-FR" sz="1600" b="1" dirty="0">
                <a:solidFill>
                  <a:srgbClr val="FF0000"/>
                </a:solidFill>
                <a:latin typeface="Arial Black" panose="020B0A04020102020204" pitchFamily="34" charset="0"/>
              </a:rPr>
              <a:t> </a:t>
            </a:r>
            <a:r>
              <a:rPr lang="fr-FR" sz="2400" b="1" dirty="0">
                <a:solidFill>
                  <a:srgbClr val="FF0000"/>
                </a:solidFill>
                <a:latin typeface="Arial Black" panose="020B0A04020102020204" pitchFamily="34" charset="0"/>
              </a:rPr>
              <a:t>?</a:t>
            </a:r>
          </a:p>
        </p:txBody>
      </p:sp>
      <p:sp>
        <p:nvSpPr>
          <p:cNvPr id="12" name="Ellipse 11"/>
          <p:cNvSpPr/>
          <p:nvPr/>
        </p:nvSpPr>
        <p:spPr>
          <a:xfrm>
            <a:off x="2100263" y="2189744"/>
            <a:ext cx="4686298" cy="16093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227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par>
                          <p:cTn id="19" fill="hold">
                            <p:stCondLst>
                              <p:cond delay="500"/>
                            </p:stCondLst>
                            <p:childTnLst>
                              <p:par>
                                <p:cTn id="20" presetID="4" presetClass="entr" presetSubtype="16" fill="hold" grpId="0" nodeType="afterEffect">
                                  <p:stCondLst>
                                    <p:cond delay="300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grpId="0" nodeType="withEffect">
                                  <p:stCondLst>
                                    <p:cond delay="300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3"/>
          <p:cNvSpPr/>
          <p:nvPr/>
        </p:nvSpPr>
        <p:spPr>
          <a:xfrm>
            <a:off x="1569593" y="5169072"/>
            <a:ext cx="3036273" cy="14295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Je ne suis pas conscient de ce qui m’arrive</a:t>
            </a:r>
          </a:p>
        </p:txBody>
      </p:sp>
      <p:sp>
        <p:nvSpPr>
          <p:cNvPr id="3" name="Ellipse 5"/>
          <p:cNvSpPr/>
          <p:nvPr/>
        </p:nvSpPr>
        <p:spPr>
          <a:xfrm>
            <a:off x="9617697" y="525449"/>
            <a:ext cx="2144318" cy="10870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AD47"/>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reprendre conscience</a:t>
            </a:r>
          </a:p>
        </p:txBody>
      </p:sp>
      <p:sp>
        <p:nvSpPr>
          <p:cNvPr id="4" name="Ellipse 6"/>
          <p:cNvSpPr/>
          <p:nvPr/>
        </p:nvSpPr>
        <p:spPr>
          <a:xfrm>
            <a:off x="8394832" y="5093358"/>
            <a:ext cx="3674319" cy="155963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être inconscient des conséquences de ses actes</a:t>
            </a:r>
          </a:p>
        </p:txBody>
      </p:sp>
      <p:sp>
        <p:nvSpPr>
          <p:cNvPr id="5" name="Ellipse 7"/>
          <p:cNvSpPr/>
          <p:nvPr/>
        </p:nvSpPr>
        <p:spPr>
          <a:xfrm>
            <a:off x="1091781" y="4075217"/>
            <a:ext cx="2760428" cy="8877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4B183"/>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la conscience professionnelle </a:t>
            </a:r>
            <a:endParaRPr lang="fr-FR" sz="2000">
              <a:solidFill>
                <a:srgbClr val="FFFFFF"/>
              </a:solidFill>
              <a:latin typeface="Calibri"/>
              <a:ea typeface=""/>
              <a:cs typeface=""/>
            </a:endParaRPr>
          </a:p>
        </p:txBody>
      </p:sp>
      <p:sp>
        <p:nvSpPr>
          <p:cNvPr id="6" name="Ellipse 8"/>
          <p:cNvSpPr/>
          <p:nvPr/>
        </p:nvSpPr>
        <p:spPr>
          <a:xfrm>
            <a:off x="4055773" y="3761423"/>
            <a:ext cx="2339128" cy="106604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soulager sa conscience</a:t>
            </a:r>
            <a:endParaRPr lang="fr-FR" sz="2000">
              <a:solidFill>
                <a:srgbClr val="FFFFFF"/>
              </a:solidFill>
              <a:latin typeface="Calibri"/>
              <a:ea typeface=""/>
              <a:cs typeface=""/>
            </a:endParaRPr>
          </a:p>
        </p:txBody>
      </p:sp>
      <p:sp>
        <p:nvSpPr>
          <p:cNvPr id="7" name="Ellipse 9"/>
          <p:cNvSpPr/>
          <p:nvPr/>
        </p:nvSpPr>
        <p:spPr>
          <a:xfrm>
            <a:off x="4846479" y="219146"/>
            <a:ext cx="2187922" cy="14651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o</a:t>
            </a:r>
            <a:r>
              <a:rPr lang="fr-FR" sz="2000">
                <a:solidFill>
                  <a:srgbClr val="FFFFFF"/>
                </a:solidFill>
                <a:latin typeface="Eras Medium ITC" pitchFamily="34"/>
                <a:ea typeface=""/>
                <a:cs typeface=""/>
              </a:rPr>
              <a:t>bjecteur de conscience</a:t>
            </a:r>
          </a:p>
        </p:txBody>
      </p:sp>
      <p:sp>
        <p:nvSpPr>
          <p:cNvPr id="8" name="Ellipse 10"/>
          <p:cNvSpPr/>
          <p:nvPr/>
        </p:nvSpPr>
        <p:spPr>
          <a:xfrm>
            <a:off x="1646179" y="2698957"/>
            <a:ext cx="2319674" cy="112200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dirty="0">
                <a:solidFill>
                  <a:srgbClr val="FFFFFF"/>
                </a:solidFill>
                <a:latin typeface="Eras Medium ITC" pitchFamily="34"/>
                <a:ea typeface=""/>
                <a:cs typeface=""/>
              </a:rPr>
              <a:t>avoir mauvaise conscience </a:t>
            </a:r>
            <a:endParaRPr lang="fr-FR" sz="2000" dirty="0">
              <a:solidFill>
                <a:srgbClr val="FFFFFF"/>
              </a:solidFill>
              <a:latin typeface="Calibri"/>
              <a:ea typeface=""/>
              <a:cs typeface=""/>
            </a:endParaRPr>
          </a:p>
        </p:txBody>
      </p:sp>
      <p:sp>
        <p:nvSpPr>
          <p:cNvPr id="9" name="Ellipse 11"/>
          <p:cNvSpPr/>
          <p:nvPr/>
        </p:nvSpPr>
        <p:spPr>
          <a:xfrm>
            <a:off x="2520600" y="1460133"/>
            <a:ext cx="2346849" cy="8820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dirty="0">
                <a:solidFill>
                  <a:srgbClr val="FFFFFF"/>
                </a:solidFill>
                <a:latin typeface="Eras Medium ITC" pitchFamily="34"/>
                <a:ea typeface=""/>
                <a:cs typeface=""/>
              </a:rPr>
              <a:t>avoir bonne conscience </a:t>
            </a:r>
            <a:endParaRPr lang="fr-FR" sz="2000" dirty="0">
              <a:solidFill>
                <a:srgbClr val="FFFFFF"/>
              </a:solidFill>
              <a:latin typeface="Calibri"/>
              <a:ea typeface=""/>
              <a:cs typeface=""/>
            </a:endParaRPr>
          </a:p>
        </p:txBody>
      </p:sp>
      <p:sp>
        <p:nvSpPr>
          <p:cNvPr id="10" name="Ellipse 12"/>
          <p:cNvSpPr/>
          <p:nvPr/>
        </p:nvSpPr>
        <p:spPr>
          <a:xfrm>
            <a:off x="6808693" y="155165"/>
            <a:ext cx="2649630" cy="12652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avoir quelque chose sur la conscience</a:t>
            </a:r>
            <a:endParaRPr lang="fr-FR" sz="2000">
              <a:solidFill>
                <a:srgbClr val="FFFFFF"/>
              </a:solidFill>
              <a:latin typeface="Calibri"/>
              <a:ea typeface=""/>
              <a:cs typeface=""/>
            </a:endParaRPr>
          </a:p>
        </p:txBody>
      </p:sp>
      <p:sp>
        <p:nvSpPr>
          <p:cNvPr id="11" name="Ellipse 13"/>
          <p:cNvSpPr/>
          <p:nvPr/>
        </p:nvSpPr>
        <p:spPr>
          <a:xfrm>
            <a:off x="8750563" y="1842791"/>
            <a:ext cx="2464921" cy="12429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AD47"/>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Perdre conscience</a:t>
            </a:r>
          </a:p>
        </p:txBody>
      </p:sp>
      <p:sp>
        <p:nvSpPr>
          <p:cNvPr id="12" name="Ellipse 14"/>
          <p:cNvSpPr/>
          <p:nvPr/>
        </p:nvSpPr>
        <p:spPr>
          <a:xfrm>
            <a:off x="6875258" y="2825617"/>
            <a:ext cx="2471942" cy="10888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0AD47"/>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Tomber inconscient</a:t>
            </a:r>
          </a:p>
        </p:txBody>
      </p:sp>
      <p:sp>
        <p:nvSpPr>
          <p:cNvPr id="13" name="Ellipse 15"/>
          <p:cNvSpPr/>
          <p:nvPr/>
        </p:nvSpPr>
        <p:spPr>
          <a:xfrm>
            <a:off x="6571728" y="4029042"/>
            <a:ext cx="2178835" cy="14250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Prendre conscience de quelque chose  </a:t>
            </a:r>
          </a:p>
        </p:txBody>
      </p:sp>
      <p:sp>
        <p:nvSpPr>
          <p:cNvPr id="14" name="Ellipse 16"/>
          <p:cNvSpPr/>
          <p:nvPr/>
        </p:nvSpPr>
        <p:spPr>
          <a:xfrm>
            <a:off x="3956365" y="2466507"/>
            <a:ext cx="2537944" cy="90367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examen de conscience</a:t>
            </a:r>
            <a:endParaRPr lang="fr-FR" sz="2000">
              <a:solidFill>
                <a:srgbClr val="FFFFFF"/>
              </a:solidFill>
              <a:latin typeface="Calibri"/>
              <a:ea typeface=""/>
              <a:cs typeface=""/>
            </a:endParaRPr>
          </a:p>
        </p:txBody>
      </p:sp>
      <p:sp>
        <p:nvSpPr>
          <p:cNvPr id="15" name="Ellipse 17"/>
          <p:cNvSpPr/>
          <p:nvPr/>
        </p:nvSpPr>
        <p:spPr>
          <a:xfrm>
            <a:off x="5999050" y="1477727"/>
            <a:ext cx="2207434" cy="126007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écouter la voix de sa conscience </a:t>
            </a:r>
            <a:endParaRPr lang="fr-FR" sz="2000">
              <a:solidFill>
                <a:srgbClr val="FFFFFF"/>
              </a:solidFill>
              <a:latin typeface="Calibri"/>
              <a:ea typeface=""/>
              <a:cs typeface=""/>
            </a:endParaRPr>
          </a:p>
        </p:txBody>
      </p:sp>
      <p:sp>
        <p:nvSpPr>
          <p:cNvPr id="16" name="Ellipse 18"/>
          <p:cNvSpPr/>
          <p:nvPr/>
        </p:nvSpPr>
        <p:spPr>
          <a:xfrm>
            <a:off x="9472385" y="3291882"/>
            <a:ext cx="2289630" cy="15666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Être conscient de quelque chose</a:t>
            </a:r>
          </a:p>
        </p:txBody>
      </p:sp>
      <p:sp>
        <p:nvSpPr>
          <p:cNvPr id="17" name="Ellipse 19"/>
          <p:cNvSpPr/>
          <p:nvPr/>
        </p:nvSpPr>
        <p:spPr>
          <a:xfrm>
            <a:off x="4938209" y="5527255"/>
            <a:ext cx="2955596" cy="10525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être inconscient du danger</a:t>
            </a:r>
          </a:p>
        </p:txBody>
      </p:sp>
      <p:sp>
        <p:nvSpPr>
          <p:cNvPr id="18" name="ZoneTexte 17"/>
          <p:cNvSpPr txBox="1"/>
          <p:nvPr/>
        </p:nvSpPr>
        <p:spPr>
          <a:xfrm>
            <a:off x="338261" y="135904"/>
            <a:ext cx="4854788" cy="954107"/>
          </a:xfrm>
          <a:prstGeom prst="rect">
            <a:avLst/>
          </a:prstGeom>
          <a:noFill/>
        </p:spPr>
        <p:txBody>
          <a:bodyPr wrap="square" rtlCol="0">
            <a:spAutoFit/>
          </a:bodyPr>
          <a:lstStyle/>
          <a:p>
            <a:r>
              <a:rPr lang="fr-FR" sz="2800" dirty="0">
                <a:latin typeface="Rockwell Extra Bold" panose="02060903040505020403" pitchFamily="18" charset="0"/>
              </a:rPr>
              <a:t>On peut distinguer  3 usages du terme…</a:t>
            </a:r>
          </a:p>
        </p:txBody>
      </p:sp>
    </p:spTree>
    <p:extLst>
      <p:ext uri="{BB962C8B-B14F-4D97-AF65-F5344CB8AC3E}">
        <p14:creationId xmlns:p14="http://schemas.microsoft.com/office/powerpoint/2010/main" val="143774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2"/>
          <p:cNvSpPr/>
          <p:nvPr/>
        </p:nvSpPr>
        <p:spPr>
          <a:xfrm>
            <a:off x="4427041" y="748341"/>
            <a:ext cx="3140019" cy="15552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bg1"/>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903" b="1">
                <a:latin typeface="Eras Medium ITC" pitchFamily="34"/>
                <a:ea typeface=""/>
                <a:cs typeface=""/>
              </a:rPr>
              <a:t>conscience</a:t>
            </a:r>
          </a:p>
        </p:txBody>
      </p:sp>
      <p:sp>
        <p:nvSpPr>
          <p:cNvPr id="3" name="Ellipse 3"/>
          <p:cNvSpPr/>
          <p:nvPr/>
        </p:nvSpPr>
        <p:spPr>
          <a:xfrm>
            <a:off x="1557200" y="2816942"/>
            <a:ext cx="2509255" cy="165345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2">
              <a:lumMod val="60000"/>
              <a:lumOff val="40000"/>
            </a:schemeClr>
          </a:solidFill>
          <a:ln w="12701" cap="flat">
            <a:solidFill>
              <a:schemeClr val="accent2">
                <a:lumMod val="60000"/>
                <a:lumOff val="40000"/>
              </a:schemeClr>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conscience</a:t>
            </a:r>
          </a:p>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morale</a:t>
            </a:r>
          </a:p>
        </p:txBody>
      </p:sp>
      <p:sp>
        <p:nvSpPr>
          <p:cNvPr id="4" name="Ellipse 4"/>
          <p:cNvSpPr/>
          <p:nvPr/>
        </p:nvSpPr>
        <p:spPr>
          <a:xfrm>
            <a:off x="4780390" y="2907735"/>
            <a:ext cx="2452474" cy="156266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92D050"/>
          </a:solidFill>
          <a:ln w="12701" cap="flat">
            <a:solidFill>
              <a:srgbClr val="92D050"/>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conscience</a:t>
            </a:r>
          </a:p>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sensible</a:t>
            </a:r>
          </a:p>
        </p:txBody>
      </p:sp>
      <p:sp>
        <p:nvSpPr>
          <p:cNvPr id="5" name="Ellipse 6"/>
          <p:cNvSpPr/>
          <p:nvPr/>
        </p:nvSpPr>
        <p:spPr>
          <a:xfrm>
            <a:off x="7946799" y="2709074"/>
            <a:ext cx="3246133" cy="17613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chemeClr val="accent1">
              <a:lumMod val="75000"/>
            </a:schemeClr>
          </a:solidFill>
          <a:ln w="12701" cap="flat">
            <a:solidFill>
              <a:srgbClr val="0070C0"/>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conscience</a:t>
            </a:r>
          </a:p>
          <a:p>
            <a:pPr algn="ctr" defTabSz="829452">
              <a:defRPr sz="1800" b="0" i="0" u="none" strike="noStrike" kern="0" cap="none" spc="0" baseline="0">
                <a:solidFill>
                  <a:srgbClr val="000000"/>
                </a:solidFill>
                <a:uFillTx/>
              </a:defRPr>
            </a:pPr>
            <a:r>
              <a:rPr lang="fr-FR" sz="2400" b="1">
                <a:solidFill>
                  <a:srgbClr val="FFFFFF"/>
                </a:solidFill>
                <a:latin typeface="Eras Medium ITC" pitchFamily="34"/>
                <a:ea typeface=""/>
                <a:cs typeface=""/>
              </a:rPr>
              <a:t>de quelque chose </a:t>
            </a:r>
            <a:r>
              <a:rPr lang="fr-FR" sz="2400" b="1" kern="0">
                <a:solidFill>
                  <a:srgbClr val="FFFFFF"/>
                </a:solidFill>
                <a:latin typeface="Eras Medium ITC" pitchFamily="34"/>
                <a:ea typeface=""/>
                <a:cs typeface=""/>
              </a:rPr>
              <a:t>= la pensée</a:t>
            </a:r>
            <a:endParaRPr lang="fr-FR" sz="2400" b="1">
              <a:solidFill>
                <a:srgbClr val="FFFFFF"/>
              </a:solidFill>
              <a:latin typeface="Eras Medium ITC" pitchFamily="34"/>
              <a:ea typeface=""/>
              <a:cs typeface=""/>
            </a:endParaRPr>
          </a:p>
        </p:txBody>
      </p:sp>
      <p:cxnSp>
        <p:nvCxnSpPr>
          <p:cNvPr id="6" name="Connecteur droit avec flèche 10"/>
          <p:cNvCxnSpPr>
            <a:endCxn id="3" idx="7"/>
          </p:cNvCxnSpPr>
          <p:nvPr/>
        </p:nvCxnSpPr>
        <p:spPr>
          <a:xfrm flipH="1">
            <a:off x="3698983" y="2059147"/>
            <a:ext cx="1141620" cy="999938"/>
          </a:xfrm>
          <a:prstGeom prst="straightConnector1">
            <a:avLst/>
          </a:prstGeom>
          <a:noFill/>
          <a:ln w="85725" cap="flat">
            <a:solidFill>
              <a:srgbClr val="5B9BD5"/>
            </a:solidFill>
            <a:prstDash val="solid"/>
            <a:miter/>
            <a:tailEnd type="arrow"/>
          </a:ln>
        </p:spPr>
      </p:cxnSp>
      <p:cxnSp>
        <p:nvCxnSpPr>
          <p:cNvPr id="7" name="Connecteur droit avec flèche 11"/>
          <p:cNvCxnSpPr>
            <a:stCxn id="2" idx="2"/>
            <a:endCxn id="4" idx="0"/>
          </p:cNvCxnSpPr>
          <p:nvPr/>
        </p:nvCxnSpPr>
        <p:spPr>
          <a:xfrm>
            <a:off x="5997051" y="2303541"/>
            <a:ext cx="9576" cy="604194"/>
          </a:xfrm>
          <a:prstGeom prst="straightConnector1">
            <a:avLst/>
          </a:prstGeom>
          <a:noFill/>
          <a:ln w="85725" cap="flat">
            <a:solidFill>
              <a:srgbClr val="5B9BD5"/>
            </a:solidFill>
            <a:prstDash val="solid"/>
            <a:miter/>
            <a:tailEnd type="arrow"/>
          </a:ln>
        </p:spPr>
      </p:cxnSp>
      <p:cxnSp>
        <p:nvCxnSpPr>
          <p:cNvPr id="8" name="Connecteur droit avec flèche 12"/>
          <p:cNvCxnSpPr>
            <a:stCxn id="2" idx="6"/>
            <a:endCxn id="5" idx="4"/>
          </p:cNvCxnSpPr>
          <p:nvPr/>
        </p:nvCxnSpPr>
        <p:spPr>
          <a:xfrm>
            <a:off x="7107215" y="2075787"/>
            <a:ext cx="1314969" cy="891227"/>
          </a:xfrm>
          <a:prstGeom prst="straightConnector1">
            <a:avLst/>
          </a:prstGeom>
          <a:noFill/>
          <a:ln w="85725" cap="flat">
            <a:solidFill>
              <a:srgbClr val="5B9BD5"/>
            </a:solidFill>
            <a:prstDash val="solid"/>
            <a:miter/>
            <a:tailEnd type="arrow"/>
          </a:ln>
        </p:spPr>
      </p:cxnSp>
      <p:cxnSp>
        <p:nvCxnSpPr>
          <p:cNvPr id="9" name="Connecteur droit avec flèche 13"/>
          <p:cNvCxnSpPr>
            <a:stCxn id="5" idx="5"/>
            <a:endCxn id="11" idx="0"/>
          </p:cNvCxnSpPr>
          <p:nvPr/>
        </p:nvCxnSpPr>
        <p:spPr>
          <a:xfrm flipH="1">
            <a:off x="7709380" y="4212460"/>
            <a:ext cx="712804" cy="810495"/>
          </a:xfrm>
          <a:prstGeom prst="straightConnector1">
            <a:avLst/>
          </a:prstGeom>
          <a:noFill/>
          <a:ln w="85725" cap="flat">
            <a:solidFill>
              <a:srgbClr val="5B9BD5"/>
            </a:solidFill>
            <a:prstDash val="solid"/>
            <a:miter/>
            <a:tailEnd type="arrow"/>
          </a:ln>
        </p:spPr>
      </p:cxnSp>
      <p:cxnSp>
        <p:nvCxnSpPr>
          <p:cNvPr id="10" name="Connecteur droit avec flèche 13"/>
          <p:cNvCxnSpPr>
            <a:endCxn id="12" idx="0"/>
          </p:cNvCxnSpPr>
          <p:nvPr/>
        </p:nvCxnSpPr>
        <p:spPr>
          <a:xfrm>
            <a:off x="10283366" y="4405627"/>
            <a:ext cx="384635" cy="640380"/>
          </a:xfrm>
          <a:prstGeom prst="straightConnector1">
            <a:avLst/>
          </a:prstGeom>
          <a:noFill/>
          <a:ln w="85725" cap="flat">
            <a:solidFill>
              <a:srgbClr val="5B9BD5"/>
            </a:solidFill>
            <a:prstDash val="solid"/>
            <a:miter/>
            <a:tailEnd type="arrow"/>
          </a:ln>
        </p:spPr>
      </p:cxnSp>
      <p:sp>
        <p:nvSpPr>
          <p:cNvPr id="11" name="Ellipse 6"/>
          <p:cNvSpPr/>
          <p:nvPr/>
        </p:nvSpPr>
        <p:spPr>
          <a:xfrm>
            <a:off x="6366932" y="5022955"/>
            <a:ext cx="2684895" cy="11577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FAADC"/>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400" b="1" dirty="0">
                <a:solidFill>
                  <a:srgbClr val="FFFFFF"/>
                </a:solidFill>
                <a:latin typeface="Eras Medium ITC" pitchFamily="34"/>
                <a:ea typeface=""/>
                <a:cs typeface=""/>
              </a:rPr>
              <a:t>Point de vue subjectif</a:t>
            </a:r>
          </a:p>
        </p:txBody>
      </p:sp>
      <p:sp>
        <p:nvSpPr>
          <p:cNvPr id="12" name="Ellipse 6"/>
          <p:cNvSpPr/>
          <p:nvPr/>
        </p:nvSpPr>
        <p:spPr>
          <a:xfrm>
            <a:off x="9262535" y="5046007"/>
            <a:ext cx="2810932" cy="1111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8FAADC"/>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400" b="1" kern="0" dirty="0">
                <a:solidFill>
                  <a:srgbClr val="FFFFFF"/>
                </a:solidFill>
                <a:latin typeface="Eras Medium ITC" pitchFamily="34"/>
                <a:ea typeface=""/>
                <a:cs typeface=""/>
              </a:rPr>
              <a:t>Savoir réel</a:t>
            </a:r>
            <a:endParaRPr lang="fr-FR" sz="2400" b="1" dirty="0">
              <a:solidFill>
                <a:srgbClr val="FFFFFF"/>
              </a:solidFill>
              <a:latin typeface="Eras Medium ITC" pitchFamily="34"/>
              <a:ea typeface=""/>
              <a:cs typeface=""/>
            </a:endParaRPr>
          </a:p>
        </p:txBody>
      </p:sp>
      <p:sp>
        <p:nvSpPr>
          <p:cNvPr id="23" name="ZoneTexte 22"/>
          <p:cNvSpPr txBox="1"/>
          <p:nvPr/>
        </p:nvSpPr>
        <p:spPr>
          <a:xfrm>
            <a:off x="600183" y="494341"/>
            <a:ext cx="3456855" cy="1384995"/>
          </a:xfrm>
          <a:prstGeom prst="rect">
            <a:avLst/>
          </a:prstGeom>
          <a:noFill/>
        </p:spPr>
        <p:txBody>
          <a:bodyPr wrap="square" rtlCol="0">
            <a:spAutoFit/>
          </a:bodyPr>
          <a:lstStyle/>
          <a:p>
            <a:r>
              <a:rPr lang="fr-FR" sz="2800" dirty="0">
                <a:latin typeface="Rockwell Extra Bold" panose="02060903040505020403" pitchFamily="18" charset="0"/>
              </a:rPr>
              <a:t>BILAN (suite à cette analyse lexicale) : </a:t>
            </a:r>
          </a:p>
        </p:txBody>
      </p:sp>
      <p:sp>
        <p:nvSpPr>
          <p:cNvPr id="31" name="ZoneTexte 30"/>
          <p:cNvSpPr txBox="1"/>
          <p:nvPr/>
        </p:nvSpPr>
        <p:spPr>
          <a:xfrm>
            <a:off x="248436" y="4470400"/>
            <a:ext cx="4767684" cy="923330"/>
          </a:xfrm>
          <a:prstGeom prst="rect">
            <a:avLst/>
          </a:prstGeom>
          <a:noFill/>
        </p:spPr>
        <p:txBody>
          <a:bodyPr wrap="square" rtlCol="0">
            <a:spAutoFit/>
          </a:bodyPr>
          <a:lstStyle/>
          <a:p>
            <a:r>
              <a:rPr lang="fr-FR" sz="5400" b="1" dirty="0">
                <a:solidFill>
                  <a:srgbClr val="FF0000"/>
                </a:solidFill>
                <a:latin typeface="Freestyle Script" panose="030804020302050B0404" pitchFamily="66" charset="0"/>
              </a:rPr>
              <a:t>Conscience = connaissance</a:t>
            </a:r>
          </a:p>
        </p:txBody>
      </p:sp>
      <p:sp>
        <p:nvSpPr>
          <p:cNvPr id="32" name="ZoneTexte 31"/>
          <p:cNvSpPr txBox="1"/>
          <p:nvPr/>
        </p:nvSpPr>
        <p:spPr>
          <a:xfrm>
            <a:off x="859836" y="5625094"/>
            <a:ext cx="5868350" cy="461665"/>
          </a:xfrm>
          <a:prstGeom prst="rect">
            <a:avLst/>
          </a:prstGeom>
          <a:noFill/>
        </p:spPr>
        <p:txBody>
          <a:bodyPr wrap="square" rtlCol="0">
            <a:spAutoFit/>
          </a:bodyPr>
          <a:lstStyle/>
          <a:p>
            <a:r>
              <a:rPr lang="fr-FR" sz="2400" dirty="0">
                <a:latin typeface="Arial Black" panose="020B0A04020102020204" pitchFamily="34" charset="0"/>
              </a:rPr>
              <a:t>Vient du latin « cum-</a:t>
            </a:r>
            <a:r>
              <a:rPr lang="fr-FR" sz="2400" dirty="0" err="1">
                <a:latin typeface="Arial Black" panose="020B0A04020102020204" pitchFamily="34" charset="0"/>
              </a:rPr>
              <a:t>scientia</a:t>
            </a:r>
            <a:r>
              <a:rPr lang="fr-FR" sz="2400" dirty="0">
                <a:latin typeface="Arial Black" panose="020B0A04020102020204" pitchFamily="34" charset="0"/>
              </a:rPr>
              <a:t> »</a:t>
            </a:r>
          </a:p>
        </p:txBody>
      </p:sp>
      <p:sp>
        <p:nvSpPr>
          <p:cNvPr id="33" name="Flèche à angle droit 32"/>
          <p:cNvSpPr/>
          <p:nvPr/>
        </p:nvSpPr>
        <p:spPr>
          <a:xfrm rot="5400000">
            <a:off x="236753" y="5434132"/>
            <a:ext cx="711200" cy="4247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21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P spid="12" grpId="0" animBg="1"/>
      <p:bldP spid="31" grpId="0"/>
      <p:bldP spid="32" grpId="0"/>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2802" y="161967"/>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effectLst>
                  <a:outerShdw blurRad="38100" dist="38100" dir="2700000" algn="tl">
                    <a:srgbClr val="000000">
                      <a:alpha val="43137"/>
                    </a:srgbClr>
                  </a:outerShdw>
                </a:effectLst>
                <a:latin typeface="Elephant" panose="02020904090505020303" pitchFamily="18" charset="0"/>
              </a:rPr>
              <a:t>b. La conscience « sensible » ou immédiate</a:t>
            </a:r>
            <a:endParaRPr lang="fr-FR" sz="2800" dirty="0">
              <a:effectLst>
                <a:outerShdw blurRad="38100" dist="38100" dir="2700000" algn="tl">
                  <a:srgbClr val="000000">
                    <a:alpha val="43137"/>
                  </a:srgbClr>
                </a:outerShdw>
              </a:effectLst>
              <a:latin typeface="Elephant" panose="02020904090505020303" pitchFamily="18"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1467" y="3301607"/>
            <a:ext cx="3241525" cy="34513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12801" y="1246395"/>
            <a:ext cx="10827656" cy="461665"/>
          </a:xfrm>
          <a:prstGeom prst="rect">
            <a:avLst/>
          </a:prstGeom>
          <a:noFill/>
        </p:spPr>
        <p:txBody>
          <a:bodyPr wrap="square" rtlCol="0">
            <a:spAutoFit/>
          </a:bodyPr>
          <a:lstStyle/>
          <a:p>
            <a:r>
              <a:rPr lang="fr-FR" sz="2400" dirty="0">
                <a:latin typeface="Arial Black" panose="020B0A04020102020204" pitchFamily="34" charset="0"/>
              </a:rPr>
              <a:t>Toute perception sensorielle est consciente.</a:t>
            </a:r>
          </a:p>
        </p:txBody>
      </p:sp>
      <p:sp>
        <p:nvSpPr>
          <p:cNvPr id="5" name="ZoneTexte 4"/>
          <p:cNvSpPr txBox="1"/>
          <p:nvPr/>
        </p:nvSpPr>
        <p:spPr>
          <a:xfrm>
            <a:off x="1061962" y="1760666"/>
            <a:ext cx="11536438" cy="954107"/>
          </a:xfrm>
          <a:prstGeom prst="rect">
            <a:avLst/>
          </a:prstGeom>
          <a:noFill/>
        </p:spPr>
        <p:txBody>
          <a:bodyPr wrap="square" rtlCol="0">
            <a:spAutoFit/>
          </a:bodyPr>
          <a:lstStyle/>
          <a:p>
            <a:r>
              <a:rPr lang="fr-FR" sz="2800" dirty="0">
                <a:latin typeface="Bodoni MT" panose="02070603080606020203" pitchFamily="18" charset="0"/>
              </a:rPr>
              <a:t>« être conscient » = avoir les sens en éveil (≠ coma ou état d’inconscience)</a:t>
            </a:r>
          </a:p>
          <a:p>
            <a:r>
              <a:rPr lang="fr-FR" sz="2800" dirty="0">
                <a:latin typeface="Bodoni MT" panose="02070603080606020203" pitchFamily="18" charset="0"/>
              </a:rPr>
              <a:t>Cs = capacité à </a:t>
            </a:r>
            <a:r>
              <a:rPr lang="fr-FR" sz="2800" i="1" dirty="0">
                <a:latin typeface="Bodoni MT" panose="02070603080606020203" pitchFamily="18" charset="0"/>
              </a:rPr>
              <a:t>percevoir</a:t>
            </a:r>
            <a:r>
              <a:rPr lang="fr-FR" sz="2800" dirty="0">
                <a:latin typeface="Bodoni MT" panose="02070603080606020203" pitchFamily="18" charset="0"/>
              </a:rPr>
              <a:t> le monde et à </a:t>
            </a:r>
            <a:r>
              <a:rPr lang="fr-FR" sz="2800" i="1" dirty="0">
                <a:latin typeface="Bodoni MT" panose="02070603080606020203" pitchFamily="18" charset="0"/>
              </a:rPr>
              <a:t>interagir</a:t>
            </a:r>
            <a:r>
              <a:rPr lang="fr-FR" sz="2800" dirty="0">
                <a:latin typeface="Bodoni MT" panose="02070603080606020203" pitchFamily="18" charset="0"/>
              </a:rPr>
              <a:t> avec lui</a:t>
            </a:r>
          </a:p>
        </p:txBody>
      </p:sp>
      <p:sp>
        <p:nvSpPr>
          <p:cNvPr id="6" name="ZoneTexte 5"/>
          <p:cNvSpPr txBox="1"/>
          <p:nvPr/>
        </p:nvSpPr>
        <p:spPr>
          <a:xfrm>
            <a:off x="812801" y="2793402"/>
            <a:ext cx="6637866" cy="1200329"/>
          </a:xfrm>
          <a:prstGeom prst="rect">
            <a:avLst/>
          </a:prstGeom>
          <a:noFill/>
        </p:spPr>
        <p:txBody>
          <a:bodyPr wrap="square" rtlCol="0">
            <a:spAutoFit/>
          </a:bodyPr>
          <a:lstStyle/>
          <a:p>
            <a:pPr algn="just"/>
            <a:r>
              <a:rPr lang="fr-FR" sz="2400" dirty="0">
                <a:solidFill>
                  <a:srgbClr val="00B050"/>
                </a:solidFill>
                <a:latin typeface="Arial Black" panose="020B0A04020102020204" pitchFamily="34" charset="0"/>
              </a:rPr>
              <a:t>CSQ : définition de la conscience </a:t>
            </a:r>
          </a:p>
          <a:p>
            <a:pPr algn="just"/>
            <a:r>
              <a:rPr lang="fr-FR" sz="2400" dirty="0">
                <a:solidFill>
                  <a:srgbClr val="00B050"/>
                </a:solidFill>
                <a:latin typeface="Arial Black" panose="020B0A04020102020204" pitchFamily="34" charset="0"/>
              </a:rPr>
              <a:t>qui peut être appliquée </a:t>
            </a:r>
          </a:p>
          <a:p>
            <a:pPr algn="just"/>
            <a:r>
              <a:rPr lang="fr-FR" sz="2400" dirty="0">
                <a:solidFill>
                  <a:srgbClr val="00B050"/>
                </a:solidFill>
                <a:latin typeface="Arial Black" panose="020B0A04020102020204" pitchFamily="34" charset="0"/>
              </a:rPr>
              <a:t>à l’animal ! </a:t>
            </a:r>
          </a:p>
        </p:txBody>
      </p:sp>
      <p:sp>
        <p:nvSpPr>
          <p:cNvPr id="7" name="Rectangle 6"/>
          <p:cNvSpPr/>
          <p:nvPr/>
        </p:nvSpPr>
        <p:spPr>
          <a:xfrm>
            <a:off x="812801" y="4219438"/>
            <a:ext cx="5096933" cy="2308324"/>
          </a:xfrm>
          <a:prstGeom prst="rect">
            <a:avLst/>
          </a:prstGeom>
          <a:solidFill>
            <a:schemeClr val="bg1"/>
          </a:solidFill>
        </p:spPr>
        <p:txBody>
          <a:bodyPr wrap="square">
            <a:spAutoFit/>
          </a:bodyPr>
          <a:lstStyle/>
          <a:p>
            <a:pPr algn="just" defTabSz="829452">
              <a:defRPr sz="1800" b="0" i="0" u="none" strike="noStrike" kern="0" cap="none" spc="0" baseline="0">
                <a:solidFill>
                  <a:srgbClr val="000000"/>
                </a:solidFill>
                <a:uFillTx/>
              </a:defRPr>
            </a:pPr>
            <a:r>
              <a:rPr lang="fr-FR" sz="3600" dirty="0">
                <a:latin typeface="Agency FB" panose="020B0503020202020204" pitchFamily="34" charset="0"/>
                <a:ea typeface=""/>
                <a:cs typeface=""/>
              </a:rPr>
              <a:t>Exemple de la </a:t>
            </a:r>
            <a:r>
              <a:rPr lang="fr-FR" sz="3600" b="1" dirty="0">
                <a:latin typeface="Agency FB" panose="020B0503020202020204" pitchFamily="34" charset="0"/>
                <a:ea typeface=""/>
                <a:cs typeface=""/>
              </a:rPr>
              <a:t>tique</a:t>
            </a:r>
            <a:r>
              <a:rPr lang="fr-FR" sz="3600" dirty="0">
                <a:latin typeface="Agency FB" panose="020B0503020202020204" pitchFamily="34" charset="0"/>
                <a:ea typeface=""/>
                <a:cs typeface=""/>
              </a:rPr>
              <a:t> développé par l’éthologue </a:t>
            </a:r>
            <a:r>
              <a:rPr lang="fr-FR" sz="3600" b="1" dirty="0">
                <a:latin typeface="Agency FB" panose="020B0503020202020204" pitchFamily="34" charset="0"/>
                <a:ea typeface=""/>
                <a:cs typeface=""/>
              </a:rPr>
              <a:t>Jacob </a:t>
            </a:r>
            <a:r>
              <a:rPr lang="fr-FR" sz="3600" b="1" dirty="0" err="1">
                <a:latin typeface="Agency FB" panose="020B0503020202020204" pitchFamily="34" charset="0"/>
                <a:ea typeface=""/>
                <a:cs typeface=""/>
              </a:rPr>
              <a:t>von</a:t>
            </a:r>
            <a:r>
              <a:rPr lang="fr-FR" sz="3600" b="1" dirty="0">
                <a:latin typeface="Agency FB" panose="020B0503020202020204" pitchFamily="34" charset="0"/>
                <a:ea typeface=""/>
                <a:cs typeface=""/>
              </a:rPr>
              <a:t> </a:t>
            </a:r>
            <a:r>
              <a:rPr lang="fr-FR" sz="3600" b="1" dirty="0" err="1">
                <a:latin typeface="Agency FB" panose="020B0503020202020204" pitchFamily="34" charset="0"/>
                <a:ea typeface=""/>
                <a:cs typeface=""/>
              </a:rPr>
              <a:t>Uexküll</a:t>
            </a:r>
            <a:r>
              <a:rPr lang="fr-FR" sz="3600" b="1" dirty="0">
                <a:latin typeface="Agency FB" panose="020B0503020202020204" pitchFamily="34" charset="0"/>
                <a:ea typeface=""/>
                <a:cs typeface=""/>
              </a:rPr>
              <a:t> </a:t>
            </a:r>
            <a:r>
              <a:rPr lang="fr-FR" sz="3600" dirty="0">
                <a:latin typeface="Agency FB" panose="020B0503020202020204" pitchFamily="34" charset="0"/>
                <a:ea typeface=""/>
                <a:cs typeface=""/>
              </a:rPr>
              <a:t>(1864-1944) dans </a:t>
            </a:r>
            <a:r>
              <a:rPr lang="fr-FR" sz="3600" i="1" dirty="0">
                <a:latin typeface="Agency FB" panose="020B0503020202020204" pitchFamily="34" charset="0"/>
                <a:ea typeface=""/>
                <a:cs typeface=""/>
              </a:rPr>
              <a:t>Mondes animaux et milieu humain</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879" y="3302138"/>
            <a:ext cx="2630588" cy="3451331"/>
          </a:xfrm>
          <a:prstGeom prst="rect">
            <a:avLst/>
          </a:prstGeom>
        </p:spPr>
      </p:pic>
    </p:spTree>
    <p:extLst>
      <p:ext uri="{BB962C8B-B14F-4D97-AF65-F5344CB8AC3E}">
        <p14:creationId xmlns:p14="http://schemas.microsoft.com/office/powerpoint/2010/main" val="10224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12802" y="161967"/>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effectLst>
                  <a:outerShdw blurRad="38100" dist="38100" dir="2700000" algn="tl">
                    <a:srgbClr val="000000">
                      <a:alpha val="43137"/>
                    </a:srgbClr>
                  </a:outerShdw>
                </a:effectLst>
                <a:latin typeface="Elephant" panose="02020904090505020303" pitchFamily="18" charset="0"/>
              </a:rPr>
              <a:t>c. La conscience morale</a:t>
            </a:r>
            <a:endParaRPr lang="fr-FR" sz="2800" dirty="0">
              <a:effectLst>
                <a:outerShdw blurRad="38100" dist="38100" dir="2700000" algn="tl">
                  <a:srgbClr val="000000">
                    <a:alpha val="43137"/>
                  </a:srgbClr>
                </a:outerShdw>
              </a:effectLst>
              <a:latin typeface="Elephant" panose="02020904090505020303" pitchFamily="18"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0136" y="3227879"/>
            <a:ext cx="2878664" cy="3452392"/>
          </a:xfrm>
          <a:prstGeom prst="rect">
            <a:avLst/>
          </a:prstGeom>
          <a:ln>
            <a:noFill/>
          </a:ln>
          <a:effectLst>
            <a:outerShdw blurRad="292100" dist="139700" dir="2700000" algn="tl" rotWithShape="0">
              <a:srgbClr val="333333">
                <a:alpha val="65000"/>
              </a:srgbClr>
            </a:outerShdw>
          </a:effectLst>
        </p:spPr>
      </p:pic>
      <p:pic>
        <p:nvPicPr>
          <p:cNvPr id="5" name="Image 4" descr="Milou ange et démon.jpg"/>
          <p:cNvPicPr>
            <a:picLocks noChangeAspect="1"/>
          </p:cNvPicPr>
          <p:nvPr/>
        </p:nvPicPr>
        <p:blipFill rotWithShape="1">
          <a:blip r:embed="rId3" cstate="print"/>
          <a:srcRect l="22909" t="20896" r="24136" b="21807"/>
          <a:stretch/>
        </p:blipFill>
        <p:spPr>
          <a:xfrm>
            <a:off x="5638799" y="3227879"/>
            <a:ext cx="4572001" cy="3452392"/>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812802" y="1139258"/>
            <a:ext cx="10827656" cy="954107"/>
          </a:xfrm>
          <a:prstGeom prst="rect">
            <a:avLst/>
          </a:prstGeom>
          <a:solidFill>
            <a:srgbClr val="FFFF00">
              <a:alpha val="55000"/>
            </a:srgbClr>
          </a:solidFill>
        </p:spPr>
        <p:txBody>
          <a:bodyPr wrap="square" rtlCol="0">
            <a:spAutoFit/>
          </a:bodyPr>
          <a:lstStyle/>
          <a:p>
            <a:pPr algn="just">
              <a:spcBef>
                <a:spcPct val="50000"/>
              </a:spcBef>
            </a:pPr>
            <a:r>
              <a:rPr lang="fr-FR" sz="2800" b="1" dirty="0">
                <a:solidFill>
                  <a:srgbClr val="FF0000"/>
                </a:solidFill>
                <a:latin typeface="Bodoni MT" panose="02070603080606020203" pitchFamily="18" charset="0"/>
              </a:rPr>
              <a:t>La conscience morale </a:t>
            </a:r>
            <a:r>
              <a:rPr lang="fr-FR" sz="2800" dirty="0">
                <a:latin typeface="Bodoni MT" panose="02070603080606020203" pitchFamily="18" charset="0"/>
              </a:rPr>
              <a:t>: la capacité de distinguer le bien du mal et de porter des jugements à valeur morale sur ses actes et sur ceux d’autrui. </a:t>
            </a:r>
          </a:p>
        </p:txBody>
      </p:sp>
      <p:sp>
        <p:nvSpPr>
          <p:cNvPr id="9" name="ZoneTexte 8"/>
          <p:cNvSpPr txBox="1"/>
          <p:nvPr/>
        </p:nvSpPr>
        <p:spPr>
          <a:xfrm>
            <a:off x="1845733" y="2540000"/>
            <a:ext cx="8703734" cy="523220"/>
          </a:xfrm>
          <a:prstGeom prst="rect">
            <a:avLst/>
          </a:prstGeom>
          <a:noFill/>
        </p:spPr>
        <p:txBody>
          <a:bodyPr wrap="square" rtlCol="0">
            <a:spAutoFit/>
          </a:bodyPr>
          <a:lstStyle/>
          <a:p>
            <a:pPr algn="ctr"/>
            <a:r>
              <a:rPr lang="fr-FR" sz="2800" dirty="0">
                <a:latin typeface="Rockwell Extra Bold" panose="02060903040505020403" pitchFamily="18" charset="0"/>
              </a:rPr>
              <a:t>Le dilemme moral d’Homer et de Milou </a:t>
            </a:r>
          </a:p>
        </p:txBody>
      </p:sp>
      <p:sp>
        <p:nvSpPr>
          <p:cNvPr id="2" name="ZoneTexte 1"/>
          <p:cNvSpPr txBox="1"/>
          <p:nvPr/>
        </p:nvSpPr>
        <p:spPr>
          <a:xfrm>
            <a:off x="10329333" y="5849274"/>
            <a:ext cx="1862667" cy="830997"/>
          </a:xfrm>
          <a:prstGeom prst="rect">
            <a:avLst/>
          </a:prstGeom>
          <a:noFill/>
        </p:spPr>
        <p:txBody>
          <a:bodyPr wrap="square" rtlCol="0">
            <a:spAutoFit/>
          </a:bodyPr>
          <a:lstStyle/>
          <a:p>
            <a:r>
              <a:rPr lang="fr-FR" sz="2400" dirty="0">
                <a:latin typeface="Arial Narrow" panose="020B0606020202030204" pitchFamily="34" charset="0"/>
              </a:rPr>
              <a:t>Hergé, </a:t>
            </a:r>
          </a:p>
          <a:p>
            <a:r>
              <a:rPr lang="fr-FR" sz="2400" i="1" dirty="0">
                <a:latin typeface="Arial Narrow" panose="020B0606020202030204" pitchFamily="34" charset="0"/>
              </a:rPr>
              <a:t>Tintin au Tibet</a:t>
            </a:r>
          </a:p>
        </p:txBody>
      </p:sp>
    </p:spTree>
    <p:extLst>
      <p:ext uri="{BB962C8B-B14F-4D97-AF65-F5344CB8AC3E}">
        <p14:creationId xmlns:p14="http://schemas.microsoft.com/office/powerpoint/2010/main" val="32135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par>
                                <p:cTn id="20" presetID="6" presetClass="emph" presetSubtype="0" fill="hold" grpId="1" nodeType="withEffect">
                                  <p:stCondLst>
                                    <p:cond delay="0"/>
                                  </p:stCondLst>
                                  <p:childTnLst>
                                    <p:animScale>
                                      <p:cBhvr>
                                        <p:cTn id="21" dur="2000" fill="hold"/>
                                        <p:tgtEl>
                                          <p:spTgt spid="9"/>
                                        </p:tgtEl>
                                      </p:cBhvr>
                                      <p:by x="150000" y="150000"/>
                                    </p:animScale>
                                  </p:childTnLst>
                                </p:cTn>
                              </p:par>
                              <p:par>
                                <p:cTn id="22" presetID="4"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0" y="1350308"/>
            <a:ext cx="8128000" cy="1938992"/>
          </a:xfrm>
          <a:prstGeom prst="rect">
            <a:avLst/>
          </a:prstGeom>
        </p:spPr>
        <p:txBody>
          <a:bodyPr wrap="square">
            <a:spAutoFit/>
          </a:bodyPr>
          <a:lstStyle/>
          <a:p>
            <a:pPr algn="ctr"/>
            <a:r>
              <a:rPr lang="fr-FR" sz="4000" b="1" dirty="0">
                <a:solidFill>
                  <a:srgbClr val="FF0000"/>
                </a:solidFill>
                <a:latin typeface="Aharoni" panose="02010803020104030203" pitchFamily="2" charset="-79"/>
                <a:cs typeface="Aharoni" panose="02010803020104030203" pitchFamily="2" charset="-79"/>
              </a:rPr>
              <a:t>(Problème) D’où provient cette conscience morale, sur quoi repose son autorité?</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9300"/>
            <a:ext cx="5435600" cy="3568700"/>
          </a:xfrm>
          <a:prstGeom prst="rect">
            <a:avLst/>
          </a:prstGeom>
        </p:spPr>
      </p:pic>
      <p:sp>
        <p:nvSpPr>
          <p:cNvPr id="4" name="ZoneTexte 3"/>
          <p:cNvSpPr txBox="1"/>
          <p:nvPr/>
        </p:nvSpPr>
        <p:spPr>
          <a:xfrm rot="20865064">
            <a:off x="5943600" y="4051872"/>
            <a:ext cx="5435600" cy="1107996"/>
          </a:xfrm>
          <a:prstGeom prst="rect">
            <a:avLst/>
          </a:prstGeom>
          <a:noFill/>
        </p:spPr>
        <p:txBody>
          <a:bodyPr wrap="square" rtlCol="0">
            <a:spAutoFit/>
          </a:bodyPr>
          <a:lstStyle/>
          <a:p>
            <a:r>
              <a:rPr lang="fr-FR" sz="6600" dirty="0">
                <a:solidFill>
                  <a:srgbClr val="002060"/>
                </a:solidFill>
                <a:latin typeface="Freestyle Script" panose="030804020302050B0404" pitchFamily="66" charset="0"/>
              </a:rPr>
              <a:t>2 réponses possibles !</a:t>
            </a:r>
          </a:p>
        </p:txBody>
      </p:sp>
    </p:spTree>
    <p:extLst>
      <p:ext uri="{BB962C8B-B14F-4D97-AF65-F5344CB8AC3E}">
        <p14:creationId xmlns:p14="http://schemas.microsoft.com/office/powerpoint/2010/main" val="110429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5415" y="276259"/>
            <a:ext cx="3650985" cy="1292662"/>
          </a:xfrm>
          <a:prstGeom prst="rect">
            <a:avLst/>
          </a:prstGeom>
          <a:noFill/>
        </p:spPr>
        <p:txBody>
          <a:bodyPr wrap="square" rtlCol="0">
            <a:spAutoFit/>
          </a:bodyPr>
          <a:lstStyle/>
          <a:p>
            <a:pPr algn="ctr"/>
            <a:r>
              <a:rPr lang="fr-FR" sz="2600" b="1" dirty="0">
                <a:latin typeface="Agency FB" panose="020B0503020202020204" pitchFamily="34" charset="0"/>
              </a:rPr>
              <a:t>(1) </a:t>
            </a:r>
            <a:r>
              <a:rPr lang="fr-FR" sz="2600" dirty="0">
                <a:latin typeface="Agency FB" panose="020B0503020202020204" pitchFamily="34" charset="0"/>
              </a:rPr>
              <a:t>La conscience morale aurait </a:t>
            </a:r>
            <a:r>
              <a:rPr lang="fr-FR" sz="2600" b="1" dirty="0">
                <a:latin typeface="Agency FB" panose="020B0503020202020204" pitchFamily="34" charset="0"/>
              </a:rPr>
              <a:t>une origine naturelle </a:t>
            </a:r>
            <a:r>
              <a:rPr lang="fr-FR" sz="2600" dirty="0">
                <a:latin typeface="Agency FB" panose="020B0503020202020204" pitchFamily="34" charset="0"/>
              </a:rPr>
              <a:t>: la voix de la nature qui parle en nous.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618" y="1701370"/>
            <a:ext cx="3236582" cy="428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ulle ronde 5"/>
          <p:cNvSpPr/>
          <p:nvPr/>
        </p:nvSpPr>
        <p:spPr>
          <a:xfrm>
            <a:off x="2920172" y="169223"/>
            <a:ext cx="7239828" cy="5452644"/>
          </a:xfrm>
          <a:prstGeom prst="wedgeEllipseCallout">
            <a:avLst>
              <a:gd name="adj1" fmla="val -52948"/>
              <a:gd name="adj2" fmla="val 19216"/>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Eras Medium ITC" pitchFamily="34" charset="0"/>
              </a:rPr>
              <a:t>« Conscience! Conscience! Instinct divin, immortelle et céleste voix; guide assuré d’un être ignorant et borné, mais intelligent et libre; juge infaillible du bien et du mal, qui rends l’homme semblable à Dieu, c’est toi qui fais l’excellence de sa nature et la moralité de ses actions; sans toi je ne sens rien en moi qui m’élève au-dessus des bêtes, que le triste privilège de m’égarer d’erreurs en erreurs à l’aide d’un entendement sans règle et d’une raison sans principe ». </a:t>
            </a:r>
          </a:p>
          <a:p>
            <a:pPr algn="ctr"/>
            <a:r>
              <a:rPr lang="fr-FR" sz="2000" dirty="0">
                <a:solidFill>
                  <a:schemeClr val="tx1"/>
                </a:solidFill>
                <a:latin typeface="Eras Medium ITC" pitchFamily="34" charset="0"/>
              </a:rPr>
              <a:t>“La profession de foi du vicaire savoyard”</a:t>
            </a:r>
          </a:p>
          <a:p>
            <a:pPr algn="ctr"/>
            <a:r>
              <a:rPr lang="fr-FR" sz="2000" dirty="0">
                <a:solidFill>
                  <a:schemeClr val="tx1"/>
                </a:solidFill>
                <a:latin typeface="Eras Medium ITC" pitchFamily="34" charset="0"/>
              </a:rPr>
              <a:t> in </a:t>
            </a:r>
            <a:r>
              <a:rPr lang="fr-FR" sz="2000" b="1" i="1" dirty="0">
                <a:solidFill>
                  <a:schemeClr val="tx1"/>
                </a:solidFill>
                <a:latin typeface="Eras Medium ITC" pitchFamily="34" charset="0"/>
              </a:rPr>
              <a:t>L’Emile</a:t>
            </a:r>
          </a:p>
        </p:txBody>
      </p:sp>
      <p:sp>
        <p:nvSpPr>
          <p:cNvPr id="2" name="ZoneTexte 1"/>
          <p:cNvSpPr txBox="1"/>
          <p:nvPr/>
        </p:nvSpPr>
        <p:spPr>
          <a:xfrm>
            <a:off x="438546" y="6041796"/>
            <a:ext cx="3404725" cy="584775"/>
          </a:xfrm>
          <a:prstGeom prst="rect">
            <a:avLst/>
          </a:prstGeom>
          <a:noFill/>
        </p:spPr>
        <p:txBody>
          <a:bodyPr wrap="square" rtlCol="0">
            <a:spAutoFit/>
          </a:bodyPr>
          <a:lstStyle/>
          <a:p>
            <a:pPr algn="ctr"/>
            <a:r>
              <a:rPr lang="fr-FR" sz="3200" dirty="0">
                <a:latin typeface="Impact" panose="020B0806030902050204" pitchFamily="34" charset="0"/>
              </a:rPr>
              <a:t>ROUSSEAU</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2599" y="1706878"/>
            <a:ext cx="2445734" cy="433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8593103" y="6041796"/>
            <a:ext cx="3404725" cy="584775"/>
          </a:xfrm>
          <a:prstGeom prst="rect">
            <a:avLst/>
          </a:prstGeom>
          <a:noFill/>
        </p:spPr>
        <p:txBody>
          <a:bodyPr wrap="square" rtlCol="0">
            <a:spAutoFit/>
          </a:bodyPr>
          <a:lstStyle/>
          <a:p>
            <a:pPr algn="ctr"/>
            <a:r>
              <a:rPr lang="fr-FR" sz="3200" dirty="0">
                <a:latin typeface="Impact" panose="020B0806030902050204" pitchFamily="34" charset="0"/>
              </a:rPr>
              <a:t>DURKHEIM </a:t>
            </a:r>
          </a:p>
        </p:txBody>
      </p:sp>
      <p:sp>
        <p:nvSpPr>
          <p:cNvPr id="9" name="ZoneTexte 8"/>
          <p:cNvSpPr txBox="1"/>
          <p:nvPr/>
        </p:nvSpPr>
        <p:spPr>
          <a:xfrm>
            <a:off x="7467600" y="174549"/>
            <a:ext cx="4530228" cy="1292662"/>
          </a:xfrm>
          <a:prstGeom prst="rect">
            <a:avLst/>
          </a:prstGeom>
          <a:noFill/>
        </p:spPr>
        <p:txBody>
          <a:bodyPr wrap="square" rtlCol="0">
            <a:spAutoFit/>
          </a:bodyPr>
          <a:lstStyle/>
          <a:p>
            <a:pPr algn="ctr"/>
            <a:r>
              <a:rPr lang="fr-FR" sz="2600" b="1" dirty="0">
                <a:latin typeface="Agency FB" panose="020B0503020202020204" pitchFamily="34" charset="0"/>
              </a:rPr>
              <a:t>(2) </a:t>
            </a:r>
            <a:r>
              <a:rPr lang="fr-FR" sz="2600" dirty="0">
                <a:latin typeface="Agency FB" panose="020B0503020202020204" pitchFamily="34" charset="0"/>
              </a:rPr>
              <a:t>La conscience morale aurait </a:t>
            </a:r>
            <a:r>
              <a:rPr lang="fr-FR" sz="2600" b="1" dirty="0">
                <a:latin typeface="Agency FB" panose="020B0503020202020204" pitchFamily="34" charset="0"/>
              </a:rPr>
              <a:t>une origine sociale </a:t>
            </a:r>
            <a:r>
              <a:rPr lang="fr-FR" sz="2600" dirty="0">
                <a:latin typeface="Agency FB" panose="020B0503020202020204" pitchFamily="34" charset="0"/>
              </a:rPr>
              <a:t>:  elle est l’intériorisation de la contrainte sociale.</a:t>
            </a:r>
          </a:p>
        </p:txBody>
      </p:sp>
      <p:sp>
        <p:nvSpPr>
          <p:cNvPr id="11" name="Bulle ronde 10"/>
          <p:cNvSpPr/>
          <p:nvPr/>
        </p:nvSpPr>
        <p:spPr>
          <a:xfrm>
            <a:off x="2844386" y="885265"/>
            <a:ext cx="7010814" cy="3839135"/>
          </a:xfrm>
          <a:prstGeom prst="wedgeEllipseCallout">
            <a:avLst>
              <a:gd name="adj1" fmla="val 52945"/>
              <a:gd name="adj2" fmla="val 32029"/>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latin typeface="Eras Medium ITC" pitchFamily="34" charset="0"/>
              </a:rPr>
              <a:t>« C’est la société qui, en nous formant moralement, a mis en nous ces sentiments qui nous dictent si impérativement notre conduite, ou qui réagissent avec cette énergie, quand nous refusons de déférer à leurs injonctions. Notre conscience morale est son œuvre et l’exprime ; quand notre conscience parle, c’est la société qui parle en nous. » </a:t>
            </a:r>
          </a:p>
          <a:p>
            <a:pPr algn="ctr"/>
            <a:r>
              <a:rPr lang="fr-FR" sz="2000" b="1" i="1" dirty="0">
                <a:solidFill>
                  <a:schemeClr val="tx1"/>
                </a:solidFill>
                <a:latin typeface="Eras Medium ITC" pitchFamily="34" charset="0"/>
              </a:rPr>
              <a:t>L’éducation morale</a:t>
            </a:r>
          </a:p>
        </p:txBody>
      </p:sp>
    </p:spTree>
    <p:extLst>
      <p:ext uri="{BB962C8B-B14F-4D97-AF65-F5344CB8AC3E}">
        <p14:creationId xmlns:p14="http://schemas.microsoft.com/office/powerpoint/2010/main" val="2615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812802" y="161967"/>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effectLst>
                  <a:outerShdw blurRad="38100" dist="38100" dir="2700000" algn="tl">
                    <a:srgbClr val="000000">
                      <a:alpha val="43137"/>
                    </a:srgbClr>
                  </a:outerShdw>
                </a:effectLst>
                <a:latin typeface="Elephant" panose="02020904090505020303" pitchFamily="18" charset="0"/>
              </a:rPr>
              <a:t>d. Conscience intentionnelle et conscience réfléchie</a:t>
            </a:r>
            <a:endParaRPr lang="fr-FR" sz="2400" dirty="0">
              <a:effectLst>
                <a:outerShdw blurRad="38100" dist="38100" dir="2700000" algn="tl">
                  <a:srgbClr val="000000">
                    <a:alpha val="43137"/>
                  </a:srgbClr>
                </a:outerShdw>
              </a:effectLst>
              <a:latin typeface="Elephant" panose="02020904090505020303" pitchFamily="18" charset="0"/>
            </a:endParaRPr>
          </a:p>
        </p:txBody>
      </p:sp>
      <p:pic>
        <p:nvPicPr>
          <p:cNvPr id="3" name="Picture 2" descr="IME20055"/>
          <p:cNvPicPr>
            <a:picLocks noChangeAspect="1"/>
          </p:cNvPicPr>
          <p:nvPr/>
        </p:nvPicPr>
        <p:blipFill>
          <a:blip r:embed="rId2" cstate="print"/>
          <a:srcRect/>
          <a:stretch>
            <a:fillRect/>
          </a:stretch>
        </p:blipFill>
        <p:spPr>
          <a:xfrm>
            <a:off x="4385733" y="4274153"/>
            <a:ext cx="7456647" cy="2290577"/>
          </a:xfrm>
          <a:prstGeom prst="rect">
            <a:avLst/>
          </a:prstGeom>
          <a:noFill/>
          <a:ln cap="flat">
            <a:noFill/>
          </a:ln>
        </p:spPr>
      </p:pic>
      <p:sp>
        <p:nvSpPr>
          <p:cNvPr id="2" name="ZoneTexte 1"/>
          <p:cNvSpPr txBox="1"/>
          <p:nvPr/>
        </p:nvSpPr>
        <p:spPr>
          <a:xfrm>
            <a:off x="812802" y="1179113"/>
            <a:ext cx="8161865" cy="461665"/>
          </a:xfrm>
          <a:prstGeom prst="rect">
            <a:avLst/>
          </a:prstGeom>
          <a:noFill/>
        </p:spPr>
        <p:txBody>
          <a:bodyPr wrap="square" rtlCol="0">
            <a:spAutoFit/>
          </a:bodyPr>
          <a:lstStyle/>
          <a:p>
            <a:r>
              <a:rPr lang="fr-FR" sz="2400" dirty="0">
                <a:latin typeface="Arial Black" panose="020B0A04020102020204" pitchFamily="34" charset="0"/>
              </a:rPr>
              <a:t>1) La conscience intentionnelle</a:t>
            </a:r>
          </a:p>
        </p:txBody>
      </p:sp>
      <p:pic>
        <p:nvPicPr>
          <p:cNvPr id="5" name="Image 4" descr="Edmund Husserl.jpg"/>
          <p:cNvPicPr>
            <a:picLocks noChangeAspect="1"/>
          </p:cNvPicPr>
          <p:nvPr/>
        </p:nvPicPr>
        <p:blipFill>
          <a:blip r:embed="rId3" cstate="print"/>
          <a:stretch>
            <a:fillRect/>
          </a:stretch>
        </p:blipFill>
        <p:spPr>
          <a:xfrm>
            <a:off x="812802" y="1842705"/>
            <a:ext cx="3199146" cy="4059893"/>
          </a:xfrm>
          <a:prstGeom prst="rect">
            <a:avLst/>
          </a:prstGeom>
        </p:spPr>
      </p:pic>
      <p:sp>
        <p:nvSpPr>
          <p:cNvPr id="6" name="ZoneTexte 5"/>
          <p:cNvSpPr txBox="1"/>
          <p:nvPr/>
        </p:nvSpPr>
        <p:spPr>
          <a:xfrm>
            <a:off x="879909" y="5902598"/>
            <a:ext cx="3064931" cy="707886"/>
          </a:xfrm>
          <a:prstGeom prst="rect">
            <a:avLst/>
          </a:prstGeom>
          <a:noFill/>
        </p:spPr>
        <p:txBody>
          <a:bodyPr wrap="square" rtlCol="0">
            <a:spAutoFit/>
          </a:bodyPr>
          <a:lstStyle/>
          <a:p>
            <a:pPr algn="ctr"/>
            <a:r>
              <a:rPr lang="fr-FR" sz="4000" dirty="0">
                <a:latin typeface="Impact" panose="020B0806030902050204" pitchFamily="34" charset="0"/>
              </a:rPr>
              <a:t>HUSSERL</a:t>
            </a:r>
          </a:p>
        </p:txBody>
      </p:sp>
      <p:sp>
        <p:nvSpPr>
          <p:cNvPr id="7" name="ZoneTexte 6"/>
          <p:cNvSpPr txBox="1"/>
          <p:nvPr/>
        </p:nvSpPr>
        <p:spPr>
          <a:xfrm>
            <a:off x="4385733" y="1839677"/>
            <a:ext cx="7456647" cy="1200329"/>
          </a:xfrm>
          <a:prstGeom prst="rect">
            <a:avLst/>
          </a:prstGeom>
          <a:noFill/>
        </p:spPr>
        <p:txBody>
          <a:bodyPr wrap="square" rtlCol="0">
            <a:spAutoFit/>
          </a:bodyPr>
          <a:lstStyle/>
          <a:p>
            <a:pPr algn="just"/>
            <a:r>
              <a:rPr lang="fr-FR" sz="3600" dirty="0">
                <a:latin typeface="Agency FB" panose="020B0503020202020204" pitchFamily="34" charset="0"/>
              </a:rPr>
              <a:t>La </a:t>
            </a:r>
            <a:r>
              <a:rPr lang="fr-FR" sz="3600" b="1" dirty="0">
                <a:latin typeface="Agency FB" panose="020B0503020202020204" pitchFamily="34" charset="0"/>
              </a:rPr>
              <a:t>phénoménologie</a:t>
            </a:r>
            <a:r>
              <a:rPr lang="fr-FR" sz="3600" dirty="0">
                <a:latin typeface="Agency FB" panose="020B0503020202020204" pitchFamily="34" charset="0"/>
              </a:rPr>
              <a:t> emploie le concept d’ « </a:t>
            </a:r>
            <a:r>
              <a:rPr lang="fr-FR" sz="3600" b="1" dirty="0">
                <a:solidFill>
                  <a:srgbClr val="0070C0"/>
                </a:solidFill>
                <a:latin typeface="Agency FB" panose="020B0503020202020204" pitchFamily="34" charset="0"/>
              </a:rPr>
              <a:t>intentionnalité</a:t>
            </a:r>
            <a:r>
              <a:rPr lang="fr-FR" sz="3600" dirty="0">
                <a:latin typeface="Agency FB" panose="020B0503020202020204" pitchFamily="34" charset="0"/>
              </a:rPr>
              <a:t> » pour définir la conscience. </a:t>
            </a:r>
          </a:p>
        </p:txBody>
      </p:sp>
      <p:sp>
        <p:nvSpPr>
          <p:cNvPr id="8" name="ZoneTexte 7"/>
          <p:cNvSpPr txBox="1"/>
          <p:nvPr/>
        </p:nvSpPr>
        <p:spPr>
          <a:xfrm>
            <a:off x="4886761" y="3238905"/>
            <a:ext cx="6454589" cy="523220"/>
          </a:xfrm>
          <a:prstGeom prst="rect">
            <a:avLst/>
          </a:prstGeom>
          <a:noFill/>
        </p:spPr>
        <p:txBody>
          <a:bodyPr wrap="square" rtlCol="0">
            <a:spAutoFit/>
          </a:bodyPr>
          <a:lstStyle/>
          <a:p>
            <a:r>
              <a:rPr lang="fr-FR" sz="2800" dirty="0">
                <a:latin typeface="Andalus" panose="02020603050405020304" pitchFamily="18" charset="-78"/>
                <a:ea typeface="Arial Unicode MS" panose="020B0604020202020204" pitchFamily="34" charset="-128"/>
                <a:cs typeface="Andalus" panose="02020603050405020304" pitchFamily="18" charset="-78"/>
              </a:rPr>
              <a:t>Du latin </a:t>
            </a:r>
            <a:r>
              <a:rPr lang="fr-FR" sz="2800" i="1" dirty="0" err="1">
                <a:latin typeface="Andalus" panose="02020603050405020304" pitchFamily="18" charset="-78"/>
                <a:ea typeface="Arial Unicode MS" panose="020B0604020202020204" pitchFamily="34" charset="-128"/>
                <a:cs typeface="Andalus" panose="02020603050405020304" pitchFamily="18" charset="-78"/>
              </a:rPr>
              <a:t>intentio</a:t>
            </a:r>
            <a:r>
              <a:rPr lang="fr-FR" sz="2800" dirty="0">
                <a:latin typeface="Andalus" panose="02020603050405020304" pitchFamily="18" charset="-78"/>
                <a:ea typeface="Arial Unicode MS" panose="020B0604020202020204" pitchFamily="34" charset="-128"/>
                <a:cs typeface="Andalus" panose="02020603050405020304" pitchFamily="18" charset="-78"/>
              </a:rPr>
              <a:t> = action de tendre vers</a:t>
            </a:r>
          </a:p>
        </p:txBody>
      </p:sp>
    </p:spTree>
    <p:extLst>
      <p:ext uri="{BB962C8B-B14F-4D97-AF65-F5344CB8AC3E}">
        <p14:creationId xmlns:p14="http://schemas.microsoft.com/office/powerpoint/2010/main" val="29839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3611" y="1591733"/>
            <a:ext cx="5025011" cy="4267200"/>
          </a:xfrm>
          <a:prstGeom prst="rect">
            <a:avLst/>
          </a:prstGeom>
        </p:spPr>
      </p:pic>
      <p:sp>
        <p:nvSpPr>
          <p:cNvPr id="3" name="ZoneTexte 2"/>
          <p:cNvSpPr txBox="1"/>
          <p:nvPr/>
        </p:nvSpPr>
        <p:spPr>
          <a:xfrm>
            <a:off x="508000" y="304800"/>
            <a:ext cx="10980622" cy="1200329"/>
          </a:xfrm>
          <a:prstGeom prst="rect">
            <a:avLst/>
          </a:prstGeom>
          <a:noFill/>
        </p:spPr>
        <p:txBody>
          <a:bodyPr wrap="square" rtlCol="0">
            <a:spAutoFit/>
          </a:bodyPr>
          <a:lstStyle/>
          <a:p>
            <a:pPr algn="just"/>
            <a:r>
              <a:rPr lang="fr-FR" sz="3600" u="sng" dirty="0">
                <a:latin typeface="Rockwell Condensed" panose="02060603050405020104" pitchFamily="18" charset="0"/>
              </a:rPr>
              <a:t>Remarque :</a:t>
            </a:r>
            <a:r>
              <a:rPr lang="fr-FR" sz="3600" dirty="0">
                <a:latin typeface="Rockwell Condensed" panose="02060603050405020104" pitchFamily="18" charset="0"/>
              </a:rPr>
              <a:t> il faut distinguer la conscience comme </a:t>
            </a:r>
            <a:r>
              <a:rPr lang="fr-FR" sz="3600" i="1" dirty="0">
                <a:latin typeface="Rockwell Condensed" panose="02060603050405020104" pitchFamily="18" charset="0"/>
              </a:rPr>
              <a:t>point de vue subjectif</a:t>
            </a:r>
            <a:r>
              <a:rPr lang="fr-FR" sz="3600" dirty="0">
                <a:latin typeface="Rockwell Condensed" panose="02060603050405020104" pitchFamily="18" charset="0"/>
              </a:rPr>
              <a:t> et la conscience comme </a:t>
            </a:r>
            <a:r>
              <a:rPr lang="fr-FR" sz="3600" i="1" dirty="0">
                <a:latin typeface="Rockwell Condensed" panose="02060603050405020104" pitchFamily="18" charset="0"/>
              </a:rPr>
              <a:t>savoir réel</a:t>
            </a:r>
            <a:r>
              <a:rPr lang="fr-FR" sz="3600" i="1" u="sng" dirty="0">
                <a:latin typeface="Rockwell Condensed" panose="02060603050405020104" pitchFamily="18" charset="0"/>
              </a:rPr>
              <a:t> </a:t>
            </a:r>
          </a:p>
        </p:txBody>
      </p:sp>
      <p:sp>
        <p:nvSpPr>
          <p:cNvPr id="4" name="ZoneTexte 3"/>
          <p:cNvSpPr txBox="1"/>
          <p:nvPr/>
        </p:nvSpPr>
        <p:spPr>
          <a:xfrm>
            <a:off x="579644" y="2601948"/>
            <a:ext cx="5418667" cy="2246769"/>
          </a:xfrm>
          <a:prstGeom prst="rect">
            <a:avLst/>
          </a:prstGeom>
          <a:noFill/>
        </p:spPr>
        <p:txBody>
          <a:bodyPr wrap="square" rtlCol="0">
            <a:spAutoFit/>
          </a:bodyPr>
          <a:lstStyle/>
          <a:p>
            <a:pPr algn="just"/>
            <a:r>
              <a:rPr lang="fr-FR" sz="2800" dirty="0">
                <a:latin typeface="Andalus" panose="02020603050405020304" pitchFamily="18" charset="-78"/>
                <a:cs typeface="Andalus" panose="02020603050405020304" pitchFamily="18" charset="-78"/>
              </a:rPr>
              <a:t>Ex. : « du point de vue de </a:t>
            </a:r>
            <a:r>
              <a:rPr lang="fr-FR" sz="2800" i="1" dirty="0">
                <a:latin typeface="Andalus" panose="02020603050405020304" pitchFamily="18" charset="-78"/>
                <a:cs typeface="Andalus" panose="02020603050405020304" pitchFamily="18" charset="-78"/>
              </a:rPr>
              <a:t>sa conscience</a:t>
            </a:r>
            <a:r>
              <a:rPr lang="fr-FR" sz="2800" dirty="0">
                <a:latin typeface="Andalus" panose="02020603050405020304" pitchFamily="18" charset="-78"/>
                <a:cs typeface="Andalus" panose="02020603050405020304" pitchFamily="18" charset="-78"/>
              </a:rPr>
              <a:t>, Don Quichotte est sûr d’avoir affaire à des géants aux longs bras ; il n’a pas </a:t>
            </a:r>
            <a:r>
              <a:rPr lang="fr-FR" sz="2800" i="1" dirty="0">
                <a:latin typeface="Andalus" panose="02020603050405020304" pitchFamily="18" charset="-78"/>
                <a:cs typeface="Andalus" panose="02020603050405020304" pitchFamily="18" charset="-78"/>
              </a:rPr>
              <a:t>conscience</a:t>
            </a:r>
            <a:r>
              <a:rPr lang="fr-FR" sz="2800" dirty="0">
                <a:latin typeface="Andalus" panose="02020603050405020304" pitchFamily="18" charset="-78"/>
                <a:cs typeface="Andalus" panose="02020603050405020304" pitchFamily="18" charset="-78"/>
              </a:rPr>
              <a:t> qu’il s’agit de moulins à vent »</a:t>
            </a:r>
          </a:p>
        </p:txBody>
      </p:sp>
      <p:sp>
        <p:nvSpPr>
          <p:cNvPr id="5" name="ZoneTexte 4"/>
          <p:cNvSpPr txBox="1"/>
          <p:nvPr/>
        </p:nvSpPr>
        <p:spPr>
          <a:xfrm>
            <a:off x="6190582" y="5945537"/>
            <a:ext cx="5571067" cy="461665"/>
          </a:xfrm>
          <a:prstGeom prst="rect">
            <a:avLst/>
          </a:prstGeom>
          <a:noFill/>
        </p:spPr>
        <p:txBody>
          <a:bodyPr wrap="square" rtlCol="0">
            <a:spAutoFit/>
          </a:bodyPr>
          <a:lstStyle/>
          <a:p>
            <a:pPr algn="ctr"/>
            <a:r>
              <a:rPr lang="fr-FR" sz="2400" dirty="0">
                <a:latin typeface="Garamond" panose="02020404030301010803" pitchFamily="18" charset="0"/>
              </a:rPr>
              <a:t>Don Quichotte dans le roman de Cervantès</a:t>
            </a:r>
          </a:p>
        </p:txBody>
      </p:sp>
    </p:spTree>
    <p:extLst>
      <p:ext uri="{BB962C8B-B14F-4D97-AF65-F5344CB8AC3E}">
        <p14:creationId xmlns:p14="http://schemas.microsoft.com/office/powerpoint/2010/main" val="873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12802" y="400180"/>
            <a:ext cx="9872131" cy="461665"/>
          </a:xfrm>
          <a:prstGeom prst="rect">
            <a:avLst/>
          </a:prstGeom>
          <a:noFill/>
        </p:spPr>
        <p:txBody>
          <a:bodyPr wrap="square" rtlCol="0">
            <a:spAutoFit/>
          </a:bodyPr>
          <a:lstStyle/>
          <a:p>
            <a:r>
              <a:rPr lang="fr-FR" sz="2400" dirty="0">
                <a:latin typeface="Arial Black" panose="020B0A04020102020204" pitchFamily="34" charset="0"/>
              </a:rPr>
              <a:t>2) La conscience de soi ou conscience réfléchie</a:t>
            </a:r>
          </a:p>
        </p:txBody>
      </p:sp>
      <p:sp>
        <p:nvSpPr>
          <p:cNvPr id="4" name="ZoneTexte 3"/>
          <p:cNvSpPr txBox="1"/>
          <p:nvPr/>
        </p:nvSpPr>
        <p:spPr>
          <a:xfrm>
            <a:off x="503883" y="1172062"/>
            <a:ext cx="5333998" cy="4832092"/>
          </a:xfrm>
          <a:prstGeom prst="rect">
            <a:avLst/>
          </a:prstGeom>
          <a:noFill/>
        </p:spPr>
        <p:txBody>
          <a:bodyPr wrap="square" rtlCol="0">
            <a:spAutoFit/>
          </a:bodyPr>
          <a:lstStyle/>
          <a:p>
            <a:pPr algn="just"/>
            <a:r>
              <a:rPr lang="fr-FR" sz="3600" dirty="0">
                <a:latin typeface="Bodoni MT Condensed" pitchFamily="18" charset="0"/>
              </a:rPr>
              <a:t>Ce qui permet au sujet de </a:t>
            </a:r>
            <a:r>
              <a:rPr lang="fr-FR" sz="3600" i="1" dirty="0">
                <a:latin typeface="Bodoni MT Condensed" pitchFamily="18" charset="0"/>
              </a:rPr>
              <a:t>se reconnaître </a:t>
            </a:r>
            <a:r>
              <a:rPr lang="fr-FR" sz="3600" dirty="0">
                <a:latin typeface="Bodoni MT Condensed" pitchFamily="18" charset="0"/>
              </a:rPr>
              <a:t>lui-même, de savoir </a:t>
            </a:r>
            <a:r>
              <a:rPr lang="fr-FR" sz="3600" i="1" dirty="0">
                <a:latin typeface="Bodoni MT Condensed" pitchFamily="18" charset="0"/>
              </a:rPr>
              <a:t>qui</a:t>
            </a:r>
            <a:r>
              <a:rPr lang="fr-FR" sz="3600" dirty="0">
                <a:latin typeface="Bodoni MT Condensed" pitchFamily="18" charset="0"/>
              </a:rPr>
              <a:t> il est, de </a:t>
            </a:r>
            <a:r>
              <a:rPr lang="fr-FR" sz="3600" i="1" dirty="0">
                <a:latin typeface="Bodoni MT Condensed" pitchFamily="18" charset="0"/>
              </a:rPr>
              <a:t>se voir </a:t>
            </a:r>
            <a:r>
              <a:rPr lang="fr-FR" sz="3600" dirty="0">
                <a:latin typeface="Bodoni MT Condensed" pitchFamily="18" charset="0"/>
              </a:rPr>
              <a:t>exister…</a:t>
            </a:r>
          </a:p>
          <a:p>
            <a:pPr algn="just"/>
            <a:endParaRPr lang="fr-FR" sz="3600" dirty="0">
              <a:latin typeface="Bodoni MT Condensed" pitchFamily="18" charset="0"/>
            </a:endParaRPr>
          </a:p>
          <a:p>
            <a:pPr marL="285750" indent="-285750" algn="just">
              <a:buFontTx/>
              <a:buChar char="-"/>
            </a:pPr>
            <a:r>
              <a:rPr lang="fr-FR" sz="3200" dirty="0">
                <a:latin typeface="Bodoni MT Condensed" pitchFamily="18" charset="0"/>
              </a:rPr>
              <a:t>Avoir accès à nos idées, sentiments, représentations… (</a:t>
            </a:r>
            <a:r>
              <a:rPr lang="fr-FR" sz="3200" b="1" dirty="0">
                <a:solidFill>
                  <a:srgbClr val="0070C0"/>
                </a:solidFill>
                <a:latin typeface="Bodoni MT Condensed" pitchFamily="18" charset="0"/>
              </a:rPr>
              <a:t>transparence à soi</a:t>
            </a:r>
            <a:r>
              <a:rPr lang="fr-FR" sz="3200" dirty="0">
                <a:latin typeface="Bodoni MT Condensed" pitchFamily="18" charset="0"/>
              </a:rPr>
              <a:t>)</a:t>
            </a:r>
          </a:p>
          <a:p>
            <a:pPr marL="285750" indent="-285750" algn="just">
              <a:buFontTx/>
              <a:buChar char="-"/>
            </a:pPr>
            <a:r>
              <a:rPr lang="fr-FR" sz="3200" dirty="0">
                <a:latin typeface="Bodoni MT Condensed" pitchFamily="18" charset="0"/>
              </a:rPr>
              <a:t>Implique un </a:t>
            </a:r>
            <a:r>
              <a:rPr lang="fr-FR" sz="3200" b="1" dirty="0">
                <a:solidFill>
                  <a:srgbClr val="0070C0"/>
                </a:solidFill>
                <a:latin typeface="Bodoni MT Condensed" pitchFamily="18" charset="0"/>
              </a:rPr>
              <a:t>dédoublement de soi-même </a:t>
            </a:r>
            <a:r>
              <a:rPr lang="fr-FR" sz="3200" dirty="0">
                <a:latin typeface="Bodoni MT Condensed" pitchFamily="18" charset="0"/>
              </a:rPr>
              <a:t>(je suis à la fois celui qui perçoit et celui qui est perçu</a:t>
            </a:r>
            <a:r>
              <a:rPr lang="fr-FR" sz="3600" dirty="0">
                <a:latin typeface="Bodoni MT Condensed" pitchFamily="18" charset="0"/>
              </a:rPr>
              <a:t>)</a:t>
            </a:r>
          </a:p>
        </p:txBody>
      </p:sp>
      <p:pic>
        <p:nvPicPr>
          <p:cNvPr id="17410" name="Picture 2" descr="Afficher l'image d'origine"/>
          <p:cNvPicPr>
            <a:picLocks noChangeAspect="1" noChangeArrowheads="1"/>
          </p:cNvPicPr>
          <p:nvPr/>
        </p:nvPicPr>
        <p:blipFill>
          <a:blip r:embed="rId2" cstate="print"/>
          <a:srcRect/>
          <a:stretch>
            <a:fillRect/>
          </a:stretch>
        </p:blipFill>
        <p:spPr bwMode="auto">
          <a:xfrm>
            <a:off x="6173315" y="1266568"/>
            <a:ext cx="5715000" cy="428625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7203989" y="5609967"/>
            <a:ext cx="3941805" cy="461665"/>
          </a:xfrm>
          <a:prstGeom prst="rect">
            <a:avLst/>
          </a:prstGeom>
          <a:noFill/>
        </p:spPr>
        <p:txBody>
          <a:bodyPr wrap="square" rtlCol="0">
            <a:spAutoFit/>
          </a:bodyPr>
          <a:lstStyle/>
          <a:p>
            <a:pPr algn="ctr"/>
            <a:r>
              <a:rPr lang="fr-FR" sz="2400" i="1" dirty="0">
                <a:latin typeface="Garamond" pitchFamily="18" charset="0"/>
              </a:rPr>
              <a:t>Le test du miroir</a:t>
            </a:r>
          </a:p>
        </p:txBody>
      </p:sp>
    </p:spTree>
    <p:extLst>
      <p:ext uri="{BB962C8B-B14F-4D97-AF65-F5344CB8AC3E}">
        <p14:creationId xmlns:p14="http://schemas.microsoft.com/office/powerpoint/2010/main" val="15416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heckerboard(across)">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505129"/>
            <a:ext cx="26098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3735" y="5315129"/>
            <a:ext cx="5930519" cy="954107"/>
          </a:xfrm>
          <a:prstGeom prst="rect">
            <a:avLst/>
          </a:prstGeom>
        </p:spPr>
        <p:txBody>
          <a:bodyPr wrap="square">
            <a:spAutoFit/>
          </a:bodyPr>
          <a:lstStyle/>
          <a:p>
            <a:pPr algn="ctr"/>
            <a:r>
              <a:rPr lang="fr-FR" sz="2800" b="1" i="1" dirty="0"/>
              <a:t>Problèmes de linguistique générale</a:t>
            </a:r>
            <a:r>
              <a:rPr lang="fr-FR" sz="2800" b="1" dirty="0"/>
              <a:t>,</a:t>
            </a:r>
            <a:r>
              <a:rPr lang="fr-FR" sz="2800" b="1" i="1" dirty="0"/>
              <a:t> </a:t>
            </a:r>
          </a:p>
          <a:p>
            <a:pPr algn="ctr"/>
            <a:r>
              <a:rPr lang="fr-FR" sz="2800" b="1" dirty="0"/>
              <a:t>« De la subjectivité dans le langage »</a:t>
            </a:r>
          </a:p>
        </p:txBody>
      </p:sp>
      <p:sp>
        <p:nvSpPr>
          <p:cNvPr id="5" name="Rectangle 4"/>
          <p:cNvSpPr/>
          <p:nvPr/>
        </p:nvSpPr>
        <p:spPr>
          <a:xfrm>
            <a:off x="-41743" y="5315129"/>
            <a:ext cx="3916458" cy="1323439"/>
          </a:xfrm>
          <a:prstGeom prst="rect">
            <a:avLst/>
          </a:prstGeom>
        </p:spPr>
        <p:txBody>
          <a:bodyPr wrap="none">
            <a:spAutoFit/>
          </a:bodyPr>
          <a:lstStyle/>
          <a:p>
            <a:pPr algn="ctr"/>
            <a:r>
              <a:rPr lang="fr-FR" sz="4000" dirty="0">
                <a:latin typeface="Impact" panose="020B0806030902050204" pitchFamily="34" charset="0"/>
              </a:rPr>
              <a:t>Emile </a:t>
            </a:r>
            <a:r>
              <a:rPr lang="fr-FR" sz="4000" b="1" dirty="0">
                <a:latin typeface="Impact" panose="020B0806030902050204" pitchFamily="34" charset="0"/>
              </a:rPr>
              <a:t>BENVENISTE</a:t>
            </a:r>
            <a:r>
              <a:rPr lang="fr-FR" sz="4000" dirty="0">
                <a:latin typeface="Impact" panose="020B0806030902050204" pitchFamily="34" charset="0"/>
              </a:rPr>
              <a:t> </a:t>
            </a:r>
          </a:p>
          <a:p>
            <a:pPr algn="ctr"/>
            <a:r>
              <a:rPr lang="fr-FR" sz="4000" dirty="0">
                <a:latin typeface="Impact" panose="020B0806030902050204" pitchFamily="34" charset="0"/>
              </a:rPr>
              <a:t>(1902-1976)</a:t>
            </a:r>
          </a:p>
        </p:txBody>
      </p:sp>
      <p:sp>
        <p:nvSpPr>
          <p:cNvPr id="6" name="ZoneTexte 5"/>
          <p:cNvSpPr txBox="1"/>
          <p:nvPr/>
        </p:nvSpPr>
        <p:spPr>
          <a:xfrm>
            <a:off x="474133" y="181690"/>
            <a:ext cx="10980622" cy="1200329"/>
          </a:xfrm>
          <a:prstGeom prst="rect">
            <a:avLst/>
          </a:prstGeom>
          <a:noFill/>
        </p:spPr>
        <p:txBody>
          <a:bodyPr wrap="square" rtlCol="0">
            <a:spAutoFit/>
          </a:bodyPr>
          <a:lstStyle/>
          <a:p>
            <a:pPr algn="just"/>
            <a:r>
              <a:rPr lang="fr-FR" sz="3600" dirty="0">
                <a:latin typeface="Rockwell Condensed" panose="02060603050405020104" pitchFamily="18" charset="0"/>
              </a:rPr>
              <a:t>a. C’est dans et par le langage que l’homme accède à la conscience de lui-même </a:t>
            </a:r>
            <a:r>
              <a:rPr lang="fr-FR" sz="2800" dirty="0">
                <a:latin typeface="Rockwell Condensed" panose="02060603050405020104" pitchFamily="18" charset="0"/>
              </a:rPr>
              <a:t>(« parler </a:t>
            </a:r>
            <a:r>
              <a:rPr lang="fr-FR" sz="2800" i="1" dirty="0">
                <a:latin typeface="Rockwell Condensed" panose="02060603050405020104" pitchFamily="18" charset="0"/>
              </a:rPr>
              <a:t>de soi</a:t>
            </a:r>
            <a:r>
              <a:rPr lang="fr-FR" sz="2800" dirty="0">
                <a:latin typeface="Rockwell Condensed" panose="02060603050405020104" pitchFamily="18" charset="0"/>
              </a:rPr>
              <a:t> », « </a:t>
            </a:r>
            <a:r>
              <a:rPr lang="fr-FR" sz="2800" i="1" dirty="0">
                <a:latin typeface="Rockwell Condensed" panose="02060603050405020104" pitchFamily="18" charset="0"/>
              </a:rPr>
              <a:t>se</a:t>
            </a:r>
            <a:r>
              <a:rPr lang="fr-FR" sz="2800" dirty="0">
                <a:latin typeface="Rockwell Condensed" panose="02060603050405020104" pitchFamily="18" charset="0"/>
              </a:rPr>
              <a:t> parler</a:t>
            </a:r>
            <a:r>
              <a:rPr lang="fr-FR" sz="2800" i="1" dirty="0">
                <a:latin typeface="Rockwell Condensed" panose="02060603050405020104" pitchFamily="18" charset="0"/>
              </a:rPr>
              <a:t> à soi-même</a:t>
            </a:r>
            <a:r>
              <a:rPr lang="fr-FR" sz="2800" dirty="0">
                <a:latin typeface="Rockwell Condensed" panose="02060603050405020104" pitchFamily="18" charset="0"/>
              </a:rPr>
              <a:t> »…)</a:t>
            </a:r>
            <a:endParaRPr lang="fr-FR" sz="3600" i="1" dirty="0">
              <a:latin typeface="Rockwell Condensed" panose="02060603050405020104" pitchFamily="18" charset="0"/>
            </a:endParaRPr>
          </a:p>
        </p:txBody>
      </p:sp>
      <p:sp>
        <p:nvSpPr>
          <p:cNvPr id="7" name="Bulle ronde 6"/>
          <p:cNvSpPr/>
          <p:nvPr/>
        </p:nvSpPr>
        <p:spPr>
          <a:xfrm>
            <a:off x="3386662" y="1398953"/>
            <a:ext cx="7704667" cy="3793066"/>
          </a:xfrm>
          <a:prstGeom prst="wedgeEllipseCallout">
            <a:avLst>
              <a:gd name="adj1" fmla="val -61749"/>
              <a:gd name="adj2" fmla="val 16603"/>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dirty="0"/>
          </a:p>
        </p:txBody>
      </p:sp>
      <p:sp>
        <p:nvSpPr>
          <p:cNvPr id="9" name="Rectangle 8"/>
          <p:cNvSpPr/>
          <p:nvPr/>
        </p:nvSpPr>
        <p:spPr>
          <a:xfrm>
            <a:off x="4408397" y="1794302"/>
            <a:ext cx="5661196" cy="3108543"/>
          </a:xfrm>
          <a:prstGeom prst="rect">
            <a:avLst/>
          </a:prstGeom>
        </p:spPr>
        <p:txBody>
          <a:bodyPr wrap="square">
            <a:spAutoFit/>
          </a:bodyPr>
          <a:lstStyle/>
          <a:p>
            <a:pPr algn="ctr"/>
            <a:r>
              <a:rPr lang="fr-FR" sz="2800" dirty="0">
                <a:solidFill>
                  <a:srgbClr val="000000"/>
                </a:solidFill>
                <a:latin typeface="Agency FB" panose="020B0503020202020204" pitchFamily="34" charset="0"/>
              </a:rPr>
              <a:t> « C’est dans et par le langage que l’homme se constitue comme </a:t>
            </a:r>
            <a:r>
              <a:rPr lang="fr-FR" sz="2800" i="1" dirty="0">
                <a:solidFill>
                  <a:srgbClr val="000000"/>
                </a:solidFill>
                <a:latin typeface="Agency FB" panose="020B0503020202020204" pitchFamily="34" charset="0"/>
              </a:rPr>
              <a:t>sujet </a:t>
            </a:r>
            <a:r>
              <a:rPr lang="fr-FR" sz="2800" dirty="0">
                <a:solidFill>
                  <a:srgbClr val="000000"/>
                </a:solidFill>
                <a:latin typeface="Agency FB" panose="020B0503020202020204" pitchFamily="34" charset="0"/>
              </a:rPr>
              <a:t>; parce que le langage seul fonde en réalité, dans </a:t>
            </a:r>
            <a:r>
              <a:rPr lang="fr-FR" sz="2800" i="1" dirty="0">
                <a:solidFill>
                  <a:srgbClr val="000000"/>
                </a:solidFill>
                <a:latin typeface="Agency FB" panose="020B0503020202020204" pitchFamily="34" charset="0"/>
              </a:rPr>
              <a:t>sa </a:t>
            </a:r>
            <a:r>
              <a:rPr lang="fr-FR" sz="2800" dirty="0">
                <a:solidFill>
                  <a:srgbClr val="000000"/>
                </a:solidFill>
                <a:latin typeface="Agency FB" panose="020B0503020202020204" pitchFamily="34" charset="0"/>
              </a:rPr>
              <a:t>réalité qui est celle de l’être, le concept d’“</a:t>
            </a:r>
            <a:r>
              <a:rPr lang="fr-FR" sz="2800" dirty="0" err="1">
                <a:solidFill>
                  <a:srgbClr val="000000"/>
                </a:solidFill>
                <a:latin typeface="Agency FB" panose="020B0503020202020204" pitchFamily="34" charset="0"/>
              </a:rPr>
              <a:t>egoˮ</a:t>
            </a:r>
            <a:r>
              <a:rPr lang="fr-FR" sz="2800" dirty="0">
                <a:solidFill>
                  <a:srgbClr val="000000"/>
                </a:solidFill>
                <a:latin typeface="Agency FB" panose="020B0503020202020204" pitchFamily="34" charset="0"/>
              </a:rPr>
              <a:t>. La “subjectivité” dont nous traitons ici est la capacité du locuteur à se poser comme “sujet”. (…) </a:t>
            </a:r>
            <a:r>
              <a:rPr lang="fr-FR" sz="2800" b="1" dirty="0">
                <a:solidFill>
                  <a:srgbClr val="000000"/>
                </a:solidFill>
                <a:latin typeface="Agency FB" panose="020B0503020202020204" pitchFamily="34" charset="0"/>
              </a:rPr>
              <a:t>Est “</a:t>
            </a:r>
            <a:r>
              <a:rPr lang="fr-FR" sz="2800" b="1" dirty="0" err="1">
                <a:solidFill>
                  <a:srgbClr val="000000"/>
                </a:solidFill>
                <a:latin typeface="Agency FB" panose="020B0503020202020204" pitchFamily="34" charset="0"/>
              </a:rPr>
              <a:t>egoˮ</a:t>
            </a:r>
            <a:r>
              <a:rPr lang="fr-FR" sz="2800" b="1" dirty="0">
                <a:solidFill>
                  <a:srgbClr val="000000"/>
                </a:solidFill>
                <a:latin typeface="Agency FB" panose="020B0503020202020204" pitchFamily="34" charset="0"/>
              </a:rPr>
              <a:t> qui </a:t>
            </a:r>
            <a:r>
              <a:rPr lang="fr-FR" sz="2800" b="1" i="1" dirty="0">
                <a:solidFill>
                  <a:srgbClr val="000000"/>
                </a:solidFill>
                <a:latin typeface="Agency FB" panose="020B0503020202020204" pitchFamily="34" charset="0"/>
              </a:rPr>
              <a:t>dit </a:t>
            </a:r>
            <a:r>
              <a:rPr lang="fr-FR" sz="2800" b="1" dirty="0">
                <a:solidFill>
                  <a:srgbClr val="000000"/>
                </a:solidFill>
                <a:latin typeface="Agency FB" panose="020B0503020202020204" pitchFamily="34" charset="0"/>
              </a:rPr>
              <a:t>“</a:t>
            </a:r>
            <a:r>
              <a:rPr lang="fr-FR" sz="2800" b="1" dirty="0" err="1">
                <a:solidFill>
                  <a:srgbClr val="000000"/>
                </a:solidFill>
                <a:latin typeface="Agency FB" panose="020B0503020202020204" pitchFamily="34" charset="0"/>
              </a:rPr>
              <a:t>egoˮ</a:t>
            </a:r>
            <a:r>
              <a:rPr lang="fr-FR" sz="2800" dirty="0">
                <a:solidFill>
                  <a:srgbClr val="000000"/>
                </a:solidFill>
                <a:latin typeface="Agency FB" panose="020B0503020202020204" pitchFamily="34" charset="0"/>
              </a:rPr>
              <a:t>. » </a:t>
            </a:r>
            <a:endParaRPr lang="fr-FR" sz="2800" dirty="0">
              <a:latin typeface="Agency FB" panose="020B0503020202020204" pitchFamily="34" charset="0"/>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r="12253" b="8665"/>
          <a:stretch>
            <a:fillRect/>
          </a:stretch>
        </p:blipFill>
        <p:spPr bwMode="auto">
          <a:xfrm>
            <a:off x="8863336" y="1406344"/>
            <a:ext cx="3011507" cy="3956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907086" y="5405744"/>
            <a:ext cx="1246495" cy="707886"/>
          </a:xfrm>
          <a:prstGeom prst="rect">
            <a:avLst/>
          </a:prstGeom>
        </p:spPr>
        <p:txBody>
          <a:bodyPr wrap="none">
            <a:spAutoFit/>
          </a:bodyPr>
          <a:lstStyle/>
          <a:p>
            <a:pPr algn="ctr"/>
            <a:r>
              <a:rPr lang="fr-FR" sz="4000" dirty="0">
                <a:latin typeface="Impact" panose="020B0806030902050204" pitchFamily="34" charset="0"/>
              </a:rPr>
              <a:t>KANT</a:t>
            </a:r>
          </a:p>
        </p:txBody>
      </p:sp>
      <p:sp>
        <p:nvSpPr>
          <p:cNvPr id="11" name="Bulle ronde 10"/>
          <p:cNvSpPr/>
          <p:nvPr/>
        </p:nvSpPr>
        <p:spPr>
          <a:xfrm>
            <a:off x="1161535" y="1210961"/>
            <a:ext cx="7722973" cy="4794423"/>
          </a:xfrm>
          <a:prstGeom prst="wedgeEllipseCallout">
            <a:avLst>
              <a:gd name="adj1" fmla="val 58593"/>
              <a:gd name="adj2" fmla="val 20387"/>
            </a:avLst>
          </a:prstGeom>
          <a:gradFill>
            <a:gsLst>
              <a:gs pos="0">
                <a:schemeClr val="accent5">
                  <a:tint val="60000"/>
                  <a:lumMod val="110000"/>
                  <a:alpha val="40000"/>
                </a:schemeClr>
              </a:gs>
              <a:gs pos="100000">
                <a:schemeClr val="accent5">
                  <a:tint val="88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ctr">
              <a:tabLst>
                <a:tab pos="2211388" algn="l"/>
                <a:tab pos="5372100" algn="l"/>
                <a:tab pos="6848475" algn="l"/>
              </a:tabLst>
            </a:pPr>
            <a:r>
              <a:rPr lang="fr-FR" sz="2800" dirty="0">
                <a:solidFill>
                  <a:schemeClr val="tx1"/>
                </a:solidFill>
                <a:latin typeface="Agency FB" pitchFamily="34" charset="0"/>
                <a:cs typeface="Times New Roman" pitchFamily="18" charset="0"/>
              </a:rPr>
              <a:t>« Il faut remarquer que l'enfant qui sait déjà parler assez correctement ne commence qu'assez tard à dire Je ; avant, il parle de soi à la troisième personne  ; et il semble que pour lui une lumière vienne de se lever quand il commence à dire Je ; à partir de ce jour, il ne revient jamais à l'autre manière de parler. </a:t>
            </a:r>
            <a:r>
              <a:rPr lang="fr-FR" sz="2800" b="1" dirty="0">
                <a:solidFill>
                  <a:schemeClr val="tx1"/>
                </a:solidFill>
                <a:latin typeface="Agency FB" pitchFamily="34" charset="0"/>
                <a:cs typeface="Times New Roman" pitchFamily="18" charset="0"/>
              </a:rPr>
              <a:t>Auparavant il ne faisait que se sentir ; maintenant il se pense</a:t>
            </a:r>
            <a:r>
              <a:rPr lang="fr-FR" sz="2800" dirty="0">
                <a:solidFill>
                  <a:schemeClr val="tx1"/>
                </a:solidFill>
                <a:latin typeface="Agency FB" pitchFamily="34" charset="0"/>
                <a:cs typeface="Times New Roman" pitchFamily="18" charset="0"/>
              </a:rPr>
              <a:t>. »</a:t>
            </a:r>
          </a:p>
        </p:txBody>
      </p:sp>
    </p:spTree>
    <p:extLst>
      <p:ext uri="{BB962C8B-B14F-4D97-AF65-F5344CB8AC3E}">
        <p14:creationId xmlns:p14="http://schemas.microsoft.com/office/powerpoint/2010/main" val="2956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2" presetClass="exit" presetSubtype="4" fill="hold" grpId="0" nodeType="with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par>
                                <p:cTn id="15" presetID="4" presetClass="exit" presetSubtype="16" fill="hold" nodeType="withEffect">
                                  <p:stCondLst>
                                    <p:cond delay="0"/>
                                  </p:stCondLst>
                                  <p:childTnLst>
                                    <p:animEffect transition="out" filter="box(in)">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4" presetClass="exit" presetSubtype="16" fill="hold" grpId="0" nodeType="with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900994" y="1936232"/>
            <a:ext cx="2016224" cy="18722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solidFill>
                  <a:prstClr val="black"/>
                </a:solidFill>
                <a:latin typeface="Arial Black" pitchFamily="34" charset="0"/>
              </a:rPr>
              <a:t>Un sujet</a:t>
            </a:r>
          </a:p>
        </p:txBody>
      </p:sp>
      <p:sp>
        <p:nvSpPr>
          <p:cNvPr id="6" name="Flèche droite 5"/>
          <p:cNvSpPr/>
          <p:nvPr/>
        </p:nvSpPr>
        <p:spPr>
          <a:xfrm rot="19179847">
            <a:off x="2695429" y="1425794"/>
            <a:ext cx="892124" cy="35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7" name="ZoneTexte 6"/>
          <p:cNvSpPr txBox="1"/>
          <p:nvPr/>
        </p:nvSpPr>
        <p:spPr>
          <a:xfrm>
            <a:off x="2678967" y="141514"/>
            <a:ext cx="6057900" cy="461665"/>
          </a:xfrm>
          <a:prstGeom prst="rect">
            <a:avLst/>
          </a:prstGeom>
          <a:noFill/>
        </p:spPr>
        <p:txBody>
          <a:bodyPr wrap="square" rtlCol="0">
            <a:spAutoFit/>
          </a:bodyPr>
          <a:lstStyle/>
          <a:p>
            <a:pPr algn="ctr"/>
            <a:r>
              <a:rPr lang="fr-FR" sz="2400" dirty="0">
                <a:solidFill>
                  <a:prstClr val="black"/>
                </a:solidFill>
                <a:latin typeface="Aharoni" pitchFamily="2" charset="-79"/>
                <a:cs typeface="Aharoni" pitchFamily="2" charset="-79"/>
              </a:rPr>
              <a:t>« </a:t>
            </a:r>
            <a:r>
              <a:rPr lang="fr-FR" sz="2400" i="1" dirty="0">
                <a:solidFill>
                  <a:prstClr val="black"/>
                </a:solidFill>
                <a:latin typeface="Aharoni" pitchFamily="2" charset="-79"/>
                <a:cs typeface="Aharoni" pitchFamily="2" charset="-79"/>
              </a:rPr>
              <a:t>Thomas</a:t>
            </a:r>
            <a:r>
              <a:rPr lang="fr-FR" sz="2400" dirty="0">
                <a:solidFill>
                  <a:prstClr val="black"/>
                </a:solidFill>
                <a:latin typeface="Aharoni" pitchFamily="2" charset="-79"/>
                <a:cs typeface="Aharoni" pitchFamily="2" charset="-79"/>
              </a:rPr>
              <a:t> ne m’a pas rendu son devoir »</a:t>
            </a:r>
          </a:p>
        </p:txBody>
      </p:sp>
      <p:sp>
        <p:nvSpPr>
          <p:cNvPr id="8" name="ZoneTexte 7"/>
          <p:cNvSpPr txBox="1"/>
          <p:nvPr/>
        </p:nvSpPr>
        <p:spPr>
          <a:xfrm>
            <a:off x="4033342" y="611429"/>
            <a:ext cx="4176464" cy="707886"/>
          </a:xfrm>
          <a:prstGeom prst="rect">
            <a:avLst/>
          </a:prstGeom>
          <a:noFill/>
        </p:spPr>
        <p:txBody>
          <a:bodyPr wrap="square" rtlCol="0">
            <a:spAutoFit/>
          </a:bodyPr>
          <a:lstStyle/>
          <a:p>
            <a:pPr algn="ctr"/>
            <a:r>
              <a:rPr lang="fr-FR" sz="2000" dirty="0">
                <a:solidFill>
                  <a:prstClr val="black"/>
                </a:solidFill>
                <a:latin typeface="Calibri"/>
              </a:rPr>
              <a:t>« Thomas » est le sujet du verbe « rendre » et « devoir », l’objet. </a:t>
            </a:r>
          </a:p>
        </p:txBody>
      </p:sp>
      <p:sp>
        <p:nvSpPr>
          <p:cNvPr id="9" name="Flèche droite 8"/>
          <p:cNvSpPr/>
          <p:nvPr/>
        </p:nvSpPr>
        <p:spPr>
          <a:xfrm>
            <a:off x="3142979" y="2692495"/>
            <a:ext cx="1031151" cy="35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11" name="ZoneTexte 10"/>
          <p:cNvSpPr txBox="1"/>
          <p:nvPr/>
        </p:nvSpPr>
        <p:spPr>
          <a:xfrm>
            <a:off x="4465163" y="2592333"/>
            <a:ext cx="3718303" cy="461665"/>
          </a:xfrm>
          <a:prstGeom prst="rect">
            <a:avLst/>
          </a:prstGeom>
          <a:noFill/>
        </p:spPr>
        <p:txBody>
          <a:bodyPr wrap="square" rtlCol="0">
            <a:spAutoFit/>
          </a:bodyPr>
          <a:lstStyle/>
          <a:p>
            <a:pPr algn="ctr"/>
            <a:r>
              <a:rPr lang="fr-FR" sz="2400" dirty="0">
                <a:solidFill>
                  <a:prstClr val="black"/>
                </a:solidFill>
                <a:latin typeface="Aharoni" pitchFamily="2" charset="-79"/>
                <a:cs typeface="Aharoni" pitchFamily="2" charset="-79"/>
              </a:rPr>
              <a:t>Ce dont on parle </a:t>
            </a:r>
          </a:p>
        </p:txBody>
      </p:sp>
      <p:sp>
        <p:nvSpPr>
          <p:cNvPr id="12" name="ZoneTexte 11"/>
          <p:cNvSpPr txBox="1"/>
          <p:nvPr/>
        </p:nvSpPr>
        <p:spPr>
          <a:xfrm>
            <a:off x="4323650" y="3042037"/>
            <a:ext cx="4369440" cy="707886"/>
          </a:xfrm>
          <a:prstGeom prst="rect">
            <a:avLst/>
          </a:prstGeom>
          <a:noFill/>
        </p:spPr>
        <p:txBody>
          <a:bodyPr wrap="square" rtlCol="0">
            <a:spAutoFit/>
          </a:bodyPr>
          <a:lstStyle/>
          <a:p>
            <a:pPr algn="ctr"/>
            <a:r>
              <a:rPr lang="fr-FR" sz="2000" dirty="0">
                <a:solidFill>
                  <a:prstClr val="black"/>
                </a:solidFill>
                <a:latin typeface="Calibri"/>
              </a:rPr>
              <a:t>Ex: le sujet d’une conversation, le sujet d’un film, le sujet d’une dissertation </a:t>
            </a:r>
          </a:p>
        </p:txBody>
      </p:sp>
      <p:sp>
        <p:nvSpPr>
          <p:cNvPr id="13" name="Flèche droite 12"/>
          <p:cNvSpPr/>
          <p:nvPr/>
        </p:nvSpPr>
        <p:spPr>
          <a:xfrm rot="1814936">
            <a:off x="2958591" y="3661452"/>
            <a:ext cx="966366" cy="35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20" name="Flèche droite 19"/>
          <p:cNvSpPr/>
          <p:nvPr/>
        </p:nvSpPr>
        <p:spPr>
          <a:xfrm rot="5400000">
            <a:off x="1624849" y="4155625"/>
            <a:ext cx="576065" cy="35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3" name="ZoneTexte 22"/>
          <p:cNvSpPr txBox="1"/>
          <p:nvPr/>
        </p:nvSpPr>
        <p:spPr>
          <a:xfrm>
            <a:off x="4371714" y="3788020"/>
            <a:ext cx="3600400" cy="461665"/>
          </a:xfrm>
          <a:prstGeom prst="rect">
            <a:avLst/>
          </a:prstGeom>
          <a:noFill/>
        </p:spPr>
        <p:txBody>
          <a:bodyPr wrap="square" rtlCol="0">
            <a:spAutoFit/>
          </a:bodyPr>
          <a:lstStyle/>
          <a:p>
            <a:pPr algn="ctr"/>
            <a:r>
              <a:rPr lang="fr-FR" sz="2400" dirty="0">
                <a:solidFill>
                  <a:prstClr val="black"/>
                </a:solidFill>
                <a:latin typeface="Aharoni" pitchFamily="2" charset="-79"/>
                <a:cs typeface="Aharoni" pitchFamily="2" charset="-79"/>
              </a:rPr>
              <a:t>« Le sujet d’un roi »</a:t>
            </a:r>
          </a:p>
        </p:txBody>
      </p:sp>
      <p:sp>
        <p:nvSpPr>
          <p:cNvPr id="24" name="ZoneTexte 23"/>
          <p:cNvSpPr txBox="1"/>
          <p:nvPr/>
        </p:nvSpPr>
        <p:spPr>
          <a:xfrm>
            <a:off x="4054153" y="4213987"/>
            <a:ext cx="4595394" cy="707886"/>
          </a:xfrm>
          <a:prstGeom prst="rect">
            <a:avLst/>
          </a:prstGeom>
          <a:noFill/>
        </p:spPr>
        <p:txBody>
          <a:bodyPr wrap="square" rtlCol="0">
            <a:spAutoFit/>
          </a:bodyPr>
          <a:lstStyle/>
          <a:p>
            <a:pPr algn="ctr"/>
            <a:r>
              <a:rPr lang="fr-FR" sz="2000" dirty="0">
                <a:solidFill>
                  <a:prstClr val="black"/>
                </a:solidFill>
                <a:latin typeface="Calibri"/>
              </a:rPr>
              <a:t>Celui qui est </a:t>
            </a:r>
            <a:r>
              <a:rPr lang="fr-FR" sz="2000" i="1" dirty="0">
                <a:solidFill>
                  <a:prstClr val="black"/>
                </a:solidFill>
                <a:latin typeface="Calibri"/>
              </a:rPr>
              <a:t>soumis</a:t>
            </a:r>
            <a:r>
              <a:rPr lang="fr-FR" sz="2000" dirty="0">
                <a:solidFill>
                  <a:prstClr val="black"/>
                </a:solidFill>
                <a:latin typeface="Calibri"/>
              </a:rPr>
              <a:t> à l’autorité d’un tiers  (le sujet </a:t>
            </a:r>
            <a:r>
              <a:rPr lang="fr-FR" sz="2000" dirty="0">
                <a:solidFill>
                  <a:prstClr val="black"/>
                </a:solidFill>
                <a:latin typeface="Calisto MT" panose="02040603050505030304" pitchFamily="18" charset="0"/>
              </a:rPr>
              <a:t>≠ le citoyen)</a:t>
            </a:r>
            <a:r>
              <a:rPr lang="fr-FR" sz="2000" dirty="0">
                <a:solidFill>
                  <a:prstClr val="black"/>
                </a:solidFill>
                <a:latin typeface="Calibri"/>
              </a:rPr>
              <a:t> </a:t>
            </a:r>
          </a:p>
        </p:txBody>
      </p:sp>
      <p:sp>
        <p:nvSpPr>
          <p:cNvPr id="3" name="ZoneTexte 2"/>
          <p:cNvSpPr txBox="1"/>
          <p:nvPr/>
        </p:nvSpPr>
        <p:spPr>
          <a:xfrm>
            <a:off x="8483150" y="261257"/>
            <a:ext cx="3512096" cy="1077218"/>
          </a:xfrm>
          <a:prstGeom prst="rect">
            <a:avLst/>
          </a:prstGeom>
          <a:noFill/>
        </p:spPr>
        <p:txBody>
          <a:bodyPr wrap="square" rtlCol="0">
            <a:spAutoFit/>
          </a:bodyPr>
          <a:lstStyle/>
          <a:p>
            <a:pPr algn="ctr"/>
            <a:r>
              <a:rPr lang="fr-FR" sz="3200" b="1" dirty="0">
                <a:solidFill>
                  <a:srgbClr val="C00000"/>
                </a:solidFill>
                <a:latin typeface="Elephant" panose="02020904090505020303" pitchFamily="18" charset="0"/>
              </a:rPr>
              <a:t>Sujet grammatical</a:t>
            </a:r>
          </a:p>
        </p:txBody>
      </p:sp>
      <p:sp>
        <p:nvSpPr>
          <p:cNvPr id="25" name="ZoneTexte 24"/>
          <p:cNvSpPr txBox="1"/>
          <p:nvPr/>
        </p:nvSpPr>
        <p:spPr>
          <a:xfrm>
            <a:off x="8494035" y="2661951"/>
            <a:ext cx="3512096" cy="1077218"/>
          </a:xfrm>
          <a:prstGeom prst="rect">
            <a:avLst/>
          </a:prstGeom>
          <a:noFill/>
        </p:spPr>
        <p:txBody>
          <a:bodyPr wrap="square" rtlCol="0">
            <a:spAutoFit/>
          </a:bodyPr>
          <a:lstStyle/>
          <a:p>
            <a:pPr algn="ctr"/>
            <a:r>
              <a:rPr lang="fr-FR" sz="3200" b="1" dirty="0">
                <a:solidFill>
                  <a:srgbClr val="C00000"/>
                </a:solidFill>
                <a:latin typeface="Elephant" panose="02020904090505020303" pitchFamily="18" charset="0"/>
              </a:rPr>
              <a:t>Sujet comme thème</a:t>
            </a:r>
          </a:p>
        </p:txBody>
      </p:sp>
      <p:sp>
        <p:nvSpPr>
          <p:cNvPr id="26" name="ZoneTexte 25"/>
          <p:cNvSpPr txBox="1"/>
          <p:nvPr/>
        </p:nvSpPr>
        <p:spPr>
          <a:xfrm>
            <a:off x="8679904" y="4124336"/>
            <a:ext cx="3512096" cy="584775"/>
          </a:xfrm>
          <a:prstGeom prst="rect">
            <a:avLst/>
          </a:prstGeom>
          <a:noFill/>
        </p:spPr>
        <p:txBody>
          <a:bodyPr wrap="square" rtlCol="0">
            <a:spAutoFit/>
          </a:bodyPr>
          <a:lstStyle/>
          <a:p>
            <a:pPr algn="ctr"/>
            <a:r>
              <a:rPr lang="fr-FR" sz="3200" b="1" dirty="0">
                <a:solidFill>
                  <a:srgbClr val="C00000"/>
                </a:solidFill>
                <a:latin typeface="Elephant" panose="02020904090505020303" pitchFamily="18" charset="0"/>
              </a:rPr>
              <a:t>Sujet politique</a:t>
            </a:r>
          </a:p>
        </p:txBody>
      </p:sp>
      <p:sp>
        <p:nvSpPr>
          <p:cNvPr id="28" name="ZoneTexte 27"/>
          <p:cNvSpPr txBox="1"/>
          <p:nvPr/>
        </p:nvSpPr>
        <p:spPr>
          <a:xfrm>
            <a:off x="82616" y="4883675"/>
            <a:ext cx="7734300" cy="461665"/>
          </a:xfrm>
          <a:prstGeom prst="rect">
            <a:avLst/>
          </a:prstGeom>
          <a:noFill/>
        </p:spPr>
        <p:txBody>
          <a:bodyPr wrap="square" rtlCol="0">
            <a:spAutoFit/>
          </a:bodyPr>
          <a:lstStyle/>
          <a:p>
            <a:pPr algn="ctr"/>
            <a:r>
              <a:rPr lang="fr-FR" sz="2400" dirty="0">
                <a:solidFill>
                  <a:prstClr val="black"/>
                </a:solidFill>
                <a:latin typeface="Aharoni" pitchFamily="2" charset="-79"/>
                <a:cs typeface="Aharoni" pitchFamily="2" charset="-79"/>
              </a:rPr>
              <a:t>Celui qui est capable de dire « je »</a:t>
            </a:r>
          </a:p>
        </p:txBody>
      </p:sp>
      <p:sp>
        <p:nvSpPr>
          <p:cNvPr id="15" name="Rectangle 14"/>
          <p:cNvSpPr/>
          <p:nvPr/>
        </p:nvSpPr>
        <p:spPr>
          <a:xfrm>
            <a:off x="1732806" y="5367932"/>
            <a:ext cx="6096000" cy="830997"/>
          </a:xfrm>
          <a:prstGeom prst="rect">
            <a:avLst/>
          </a:prstGeom>
        </p:spPr>
        <p:txBody>
          <a:bodyPr>
            <a:spAutoFit/>
          </a:bodyPr>
          <a:lstStyle/>
          <a:p>
            <a:pPr algn="ctr"/>
            <a:r>
              <a:rPr lang="fr-FR" sz="2400" dirty="0">
                <a:solidFill>
                  <a:prstClr val="black"/>
                </a:solidFill>
                <a:cs typeface="Aharoni" pitchFamily="2" charset="-79"/>
              </a:rPr>
              <a:t>C’est-à-dire l’être humain en tant qu’il est </a:t>
            </a:r>
            <a:r>
              <a:rPr lang="fr-FR" sz="2400" b="1" dirty="0">
                <a:solidFill>
                  <a:srgbClr val="0070C0"/>
                </a:solidFill>
                <a:cs typeface="Aharoni" pitchFamily="2" charset="-79"/>
              </a:rPr>
              <a:t>doté de pensée et de conscience</a:t>
            </a:r>
            <a:r>
              <a:rPr lang="fr-FR" sz="2400" b="1" dirty="0">
                <a:solidFill>
                  <a:prstClr val="black"/>
                </a:solidFill>
                <a:cs typeface="Aharoni" pitchFamily="2" charset="-79"/>
              </a:rPr>
              <a:t> </a:t>
            </a:r>
            <a:r>
              <a:rPr lang="fr-FR" sz="2400" dirty="0">
                <a:solidFill>
                  <a:prstClr val="black"/>
                </a:solidFill>
                <a:cs typeface="Aharoni" pitchFamily="2" charset="-79"/>
              </a:rPr>
              <a:t>(</a:t>
            </a:r>
            <a:r>
              <a:rPr lang="fr-FR" sz="2400" dirty="0">
                <a:solidFill>
                  <a:prstClr val="black"/>
                </a:solidFill>
                <a:latin typeface="Calisto MT" panose="02040603050505030304" pitchFamily="18" charset="0"/>
                <a:cs typeface="Aharoni" pitchFamily="2" charset="-79"/>
              </a:rPr>
              <a:t>≠ l’animal ?)</a:t>
            </a:r>
            <a:endParaRPr lang="fr-FR" sz="2400" b="1" dirty="0">
              <a:solidFill>
                <a:prstClr val="black"/>
              </a:solidFill>
              <a:cs typeface="Aharoni" pitchFamily="2" charset="-79"/>
            </a:endParaRPr>
          </a:p>
        </p:txBody>
      </p:sp>
      <p:sp>
        <p:nvSpPr>
          <p:cNvPr id="29" name="ZoneTexte 28"/>
          <p:cNvSpPr txBox="1"/>
          <p:nvPr/>
        </p:nvSpPr>
        <p:spPr>
          <a:xfrm>
            <a:off x="8472264" y="5071337"/>
            <a:ext cx="3512096" cy="1569660"/>
          </a:xfrm>
          <a:prstGeom prst="rect">
            <a:avLst/>
          </a:prstGeom>
          <a:noFill/>
        </p:spPr>
        <p:txBody>
          <a:bodyPr wrap="square" rtlCol="0">
            <a:spAutoFit/>
          </a:bodyPr>
          <a:lstStyle/>
          <a:p>
            <a:pPr algn="ctr"/>
            <a:r>
              <a:rPr lang="fr-FR" sz="3200" b="1" dirty="0">
                <a:solidFill>
                  <a:srgbClr val="C00000"/>
                </a:solidFill>
                <a:latin typeface="Elephant" panose="02020904090505020303" pitchFamily="18" charset="0"/>
              </a:rPr>
              <a:t>Sujet comme subjectivité</a:t>
            </a:r>
          </a:p>
          <a:p>
            <a:pPr algn="ctr"/>
            <a:r>
              <a:rPr lang="fr-FR" sz="3200" b="1" dirty="0">
                <a:latin typeface="Elephant" panose="02020904090505020303" pitchFamily="18" charset="0"/>
              </a:rPr>
              <a:t>(</a:t>
            </a:r>
            <a:r>
              <a:rPr lang="fr-FR" sz="3200" b="1" dirty="0">
                <a:latin typeface="Calisto MT" panose="02040603050505030304" pitchFamily="18" charset="0"/>
              </a:rPr>
              <a:t>≠</a:t>
            </a:r>
            <a:r>
              <a:rPr lang="fr-FR" sz="3200" b="1" dirty="0">
                <a:latin typeface="Elephant" panose="02020904090505020303" pitchFamily="18" charset="0"/>
              </a:rPr>
              <a:t> objet)</a:t>
            </a:r>
          </a:p>
        </p:txBody>
      </p:sp>
      <p:sp>
        <p:nvSpPr>
          <p:cNvPr id="19" name="Flèche droite 18"/>
          <p:cNvSpPr/>
          <p:nvPr/>
        </p:nvSpPr>
        <p:spPr>
          <a:xfrm rot="20092641">
            <a:off x="3022000" y="2013622"/>
            <a:ext cx="892124" cy="35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latin typeface="Calibri"/>
            </a:endParaRPr>
          </a:p>
        </p:txBody>
      </p:sp>
      <p:sp>
        <p:nvSpPr>
          <p:cNvPr id="21" name="ZoneTexte 20"/>
          <p:cNvSpPr txBox="1"/>
          <p:nvPr/>
        </p:nvSpPr>
        <p:spPr>
          <a:xfrm>
            <a:off x="3604253" y="1360825"/>
            <a:ext cx="5158747" cy="830997"/>
          </a:xfrm>
          <a:prstGeom prst="rect">
            <a:avLst/>
          </a:prstGeom>
          <a:noFill/>
        </p:spPr>
        <p:txBody>
          <a:bodyPr wrap="square" rtlCol="0">
            <a:spAutoFit/>
          </a:bodyPr>
          <a:lstStyle/>
          <a:p>
            <a:pPr algn="ctr"/>
            <a:r>
              <a:rPr lang="fr-FR" sz="2400" dirty="0">
                <a:solidFill>
                  <a:prstClr val="black"/>
                </a:solidFill>
                <a:latin typeface="Aharoni" pitchFamily="2" charset="-79"/>
                <a:cs typeface="Aharoni" pitchFamily="2" charset="-79"/>
              </a:rPr>
              <a:t>Ce à quoi on attribue des qualités ou prédicats</a:t>
            </a:r>
          </a:p>
        </p:txBody>
      </p:sp>
      <p:sp>
        <p:nvSpPr>
          <p:cNvPr id="22" name="ZoneTexte 21"/>
          <p:cNvSpPr txBox="1"/>
          <p:nvPr/>
        </p:nvSpPr>
        <p:spPr>
          <a:xfrm>
            <a:off x="4392570" y="2189858"/>
            <a:ext cx="4176464" cy="400110"/>
          </a:xfrm>
          <a:prstGeom prst="rect">
            <a:avLst/>
          </a:prstGeom>
          <a:noFill/>
        </p:spPr>
        <p:txBody>
          <a:bodyPr wrap="square" rtlCol="0">
            <a:spAutoFit/>
          </a:bodyPr>
          <a:lstStyle/>
          <a:p>
            <a:pPr algn="ctr"/>
            <a:r>
              <a:rPr lang="fr-FR" sz="2000" dirty="0">
                <a:solidFill>
                  <a:prstClr val="black"/>
                </a:solidFill>
                <a:latin typeface="Calibri"/>
              </a:rPr>
              <a:t>Socrate est mortel, barbu... </a:t>
            </a:r>
          </a:p>
        </p:txBody>
      </p:sp>
      <p:sp>
        <p:nvSpPr>
          <p:cNvPr id="27" name="ZoneTexte 26"/>
          <p:cNvSpPr txBox="1"/>
          <p:nvPr/>
        </p:nvSpPr>
        <p:spPr>
          <a:xfrm>
            <a:off x="8473076" y="1687286"/>
            <a:ext cx="3512096" cy="584775"/>
          </a:xfrm>
          <a:prstGeom prst="rect">
            <a:avLst/>
          </a:prstGeom>
          <a:noFill/>
        </p:spPr>
        <p:txBody>
          <a:bodyPr wrap="square" rtlCol="0">
            <a:spAutoFit/>
          </a:bodyPr>
          <a:lstStyle/>
          <a:p>
            <a:pPr algn="ctr"/>
            <a:r>
              <a:rPr lang="fr-FR" sz="3200" b="1" dirty="0">
                <a:solidFill>
                  <a:srgbClr val="C00000"/>
                </a:solidFill>
                <a:latin typeface="Elephant" panose="02020904090505020303" pitchFamily="18" charset="0"/>
              </a:rPr>
              <a:t>Sujet  logique</a:t>
            </a:r>
          </a:p>
        </p:txBody>
      </p:sp>
    </p:spTree>
    <p:extLst>
      <p:ext uri="{BB962C8B-B14F-4D97-AF65-F5344CB8AC3E}">
        <p14:creationId xmlns:p14="http://schemas.microsoft.com/office/powerpoint/2010/main" val="251810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heckerboard(across)">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amond(in)">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heckerboard(across)">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amond(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heckerboard(across)">
                                      <p:cBhvr>
                                        <p:cTn id="64" dur="500"/>
                                        <p:tgtEl>
                                          <p:spTgt spid="13"/>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checkerboard(across)">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amond(in)">
                                      <p:cBhvr>
                                        <p:cTn id="72" dur="20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checkerboard(across)">
                                      <p:cBhvr>
                                        <p:cTn id="83" dur="500"/>
                                        <p:tgtEl>
                                          <p:spTgt spid="20"/>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checkerboard(across)">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checkerboard(across)">
                                      <p:cBhvr>
                                        <p:cTn id="91" dur="500"/>
                                        <p:tgtEl>
                                          <p:spTgt spid="15"/>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500" fill="hold"/>
                                        <p:tgtEl>
                                          <p:spTgt spid="29"/>
                                        </p:tgtEl>
                                        <p:attrNameLst>
                                          <p:attrName>ppt_x</p:attrName>
                                        </p:attrNameLst>
                                      </p:cBhvr>
                                      <p:tavLst>
                                        <p:tav tm="0">
                                          <p:val>
                                            <p:strVal val="#ppt_x"/>
                                          </p:val>
                                        </p:tav>
                                        <p:tav tm="100000">
                                          <p:val>
                                            <p:strVal val="#ppt_x"/>
                                          </p:val>
                                        </p:tav>
                                      </p:tavLst>
                                    </p:anim>
                                    <p:anim calcmode="lin" valueType="num">
                                      <p:cBhvr additive="base">
                                        <p:cTn id="9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1" grpId="0"/>
      <p:bldP spid="12" grpId="0"/>
      <p:bldP spid="13" grpId="0" animBg="1"/>
      <p:bldP spid="20" grpId="0" animBg="1"/>
      <p:bldP spid="23" grpId="0"/>
      <p:bldP spid="24" grpId="0"/>
      <p:bldP spid="3" grpId="0"/>
      <p:bldP spid="25" grpId="0"/>
      <p:bldP spid="26" grpId="0"/>
      <p:bldP spid="28" grpId="0"/>
      <p:bldP spid="15" grpId="0"/>
      <p:bldP spid="29" grpId="0"/>
      <p:bldP spid="19" grpId="0" animBg="1"/>
      <p:bldP spid="21" grpId="0"/>
      <p:bldP spid="22"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4133" y="181690"/>
            <a:ext cx="10980622" cy="646331"/>
          </a:xfrm>
          <a:prstGeom prst="rect">
            <a:avLst/>
          </a:prstGeom>
          <a:noFill/>
        </p:spPr>
        <p:txBody>
          <a:bodyPr wrap="square" rtlCol="0">
            <a:spAutoFit/>
          </a:bodyPr>
          <a:lstStyle/>
          <a:p>
            <a:pPr algn="just"/>
            <a:r>
              <a:rPr lang="fr-FR" sz="3600" dirty="0">
                <a:latin typeface="Rockwell Condensed" panose="02060603050405020104" pitchFamily="18" charset="0"/>
              </a:rPr>
              <a:t>b. La conscience me permet de me connaître moi-même</a:t>
            </a:r>
            <a:endParaRPr lang="fr-FR" sz="3600" i="1" dirty="0">
              <a:latin typeface="Rockwell Condensed" panose="020606030504050201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75" y="2694523"/>
            <a:ext cx="4188692" cy="3141519"/>
          </a:xfrm>
          <a:prstGeom prst="rect">
            <a:avLst/>
          </a:prstGeom>
          <a:ln>
            <a:noFill/>
          </a:ln>
          <a:effectLst>
            <a:outerShdw blurRad="292100" dist="139700" dir="2700000" algn="tl" rotWithShape="0">
              <a:srgbClr val="333333">
                <a:alpha val="65000"/>
              </a:srgbClr>
            </a:outerShdw>
          </a:effectLst>
        </p:spPr>
      </p:pic>
      <p:pic>
        <p:nvPicPr>
          <p:cNvPr id="6" name="Image 5" descr="Rousseau.jpg"/>
          <p:cNvPicPr>
            <a:picLocks noChangeAspect="1"/>
          </p:cNvPicPr>
          <p:nvPr/>
        </p:nvPicPr>
        <p:blipFill>
          <a:blip r:embed="rId3" cstate="print"/>
          <a:stretch>
            <a:fillRect/>
          </a:stretch>
        </p:blipFill>
        <p:spPr>
          <a:xfrm>
            <a:off x="5443266" y="2727187"/>
            <a:ext cx="2050534" cy="2460642"/>
          </a:xfrm>
          <a:prstGeom prst="rect">
            <a:avLst/>
          </a:prstGeom>
          <a:ln>
            <a:noFill/>
          </a:ln>
          <a:effectLst>
            <a:outerShdw blurRad="292100" dist="139700" dir="2700000" algn="tl" rotWithShape="0">
              <a:srgbClr val="333333">
                <a:alpha val="65000"/>
              </a:srgbClr>
            </a:outerShdw>
          </a:effectLst>
        </p:spPr>
      </p:pic>
      <p:pic>
        <p:nvPicPr>
          <p:cNvPr id="7" name="Image 6" descr="Rembrandt Autoportrait en jeune homme 1629 (23 ans).jpg"/>
          <p:cNvPicPr>
            <a:picLocks noChangeAspect="1"/>
          </p:cNvPicPr>
          <p:nvPr/>
        </p:nvPicPr>
        <p:blipFill>
          <a:blip r:embed="rId4" cstate="print"/>
          <a:stretch>
            <a:fillRect/>
          </a:stretch>
        </p:blipFill>
        <p:spPr>
          <a:xfrm>
            <a:off x="8212667" y="1080890"/>
            <a:ext cx="1561522" cy="2071588"/>
          </a:xfrm>
          <a:prstGeom prst="rect">
            <a:avLst/>
          </a:prstGeom>
          <a:ln>
            <a:noFill/>
          </a:ln>
          <a:effectLst>
            <a:outerShdw blurRad="292100" dist="139700" dir="2700000" algn="tl" rotWithShape="0">
              <a:srgbClr val="333333">
                <a:alpha val="65000"/>
              </a:srgbClr>
            </a:outerShdw>
          </a:effectLst>
        </p:spPr>
      </p:pic>
      <p:pic>
        <p:nvPicPr>
          <p:cNvPr id="8" name="Image 7" descr="Rembrandt Autoportrait au gorget et en béret 1629.jpg"/>
          <p:cNvPicPr>
            <a:picLocks noChangeAspect="1"/>
          </p:cNvPicPr>
          <p:nvPr/>
        </p:nvPicPr>
        <p:blipFill>
          <a:blip r:embed="rId5" cstate="print"/>
          <a:stretch>
            <a:fillRect/>
          </a:stretch>
        </p:blipFill>
        <p:spPr>
          <a:xfrm>
            <a:off x="10139470" y="1058952"/>
            <a:ext cx="1555190" cy="2093526"/>
          </a:xfrm>
          <a:prstGeom prst="rect">
            <a:avLst/>
          </a:prstGeom>
          <a:ln>
            <a:noFill/>
          </a:ln>
          <a:effectLst>
            <a:outerShdw blurRad="292100" dist="139700" dir="2700000" algn="tl" rotWithShape="0">
              <a:srgbClr val="333333">
                <a:alpha val="65000"/>
              </a:srgbClr>
            </a:outerShdw>
          </a:effectLst>
        </p:spPr>
      </p:pic>
      <p:pic>
        <p:nvPicPr>
          <p:cNvPr id="9" name="Image 8" descr="Rembrandt 1657.jpg"/>
          <p:cNvPicPr>
            <a:picLocks noChangeAspect="1"/>
          </p:cNvPicPr>
          <p:nvPr/>
        </p:nvPicPr>
        <p:blipFill>
          <a:blip r:embed="rId6" cstate="print"/>
          <a:srcRect l="6897" r="3448"/>
          <a:stretch>
            <a:fillRect/>
          </a:stretch>
        </p:blipFill>
        <p:spPr>
          <a:xfrm>
            <a:off x="8218999" y="3405347"/>
            <a:ext cx="1555190" cy="2093526"/>
          </a:xfrm>
          <a:prstGeom prst="rect">
            <a:avLst/>
          </a:prstGeom>
          <a:ln>
            <a:noFill/>
          </a:ln>
          <a:effectLst>
            <a:outerShdw blurRad="292100" dist="139700" dir="2700000" algn="tl" rotWithShape="0">
              <a:srgbClr val="333333">
                <a:alpha val="65000"/>
              </a:srgbClr>
            </a:outerShdw>
          </a:effectLst>
        </p:spPr>
      </p:pic>
      <p:pic>
        <p:nvPicPr>
          <p:cNvPr id="10" name="Picture 6" descr="Afficher l'image d'origine"/>
          <p:cNvPicPr>
            <a:picLocks noChangeAspect="1" noChangeArrowheads="1"/>
          </p:cNvPicPr>
          <p:nvPr/>
        </p:nvPicPr>
        <p:blipFill>
          <a:blip r:embed="rId7" cstate="print"/>
          <a:srcRect/>
          <a:stretch>
            <a:fillRect/>
          </a:stretch>
        </p:blipFill>
        <p:spPr bwMode="auto">
          <a:xfrm>
            <a:off x="10155788" y="3424549"/>
            <a:ext cx="1522554" cy="2074324"/>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711202" y="1251585"/>
            <a:ext cx="6468074" cy="1200329"/>
          </a:xfrm>
          <a:prstGeom prst="rect">
            <a:avLst/>
          </a:prstGeom>
          <a:noFill/>
        </p:spPr>
        <p:txBody>
          <a:bodyPr wrap="square" rtlCol="0">
            <a:spAutoFit/>
          </a:bodyPr>
          <a:lstStyle/>
          <a:p>
            <a:pPr algn="ctr"/>
            <a:r>
              <a:rPr lang="fr-FR" sz="3600" dirty="0">
                <a:latin typeface="Cooper Black" panose="0208090404030B020404" pitchFamily="18" charset="0"/>
              </a:rPr>
              <a:t>Produire soi-même une image de soi-même</a:t>
            </a:r>
          </a:p>
        </p:txBody>
      </p:sp>
      <p:sp>
        <p:nvSpPr>
          <p:cNvPr id="13" name="ZoneTexte 12"/>
          <p:cNvSpPr txBox="1"/>
          <p:nvPr/>
        </p:nvSpPr>
        <p:spPr>
          <a:xfrm>
            <a:off x="8060267" y="5643457"/>
            <a:ext cx="3759200" cy="954107"/>
          </a:xfrm>
          <a:prstGeom prst="rect">
            <a:avLst/>
          </a:prstGeom>
          <a:noFill/>
        </p:spPr>
        <p:txBody>
          <a:bodyPr wrap="square" rtlCol="0">
            <a:spAutoFit/>
          </a:bodyPr>
          <a:lstStyle/>
          <a:p>
            <a:pPr algn="ctr"/>
            <a:r>
              <a:rPr lang="fr-FR" sz="2800" b="1" dirty="0">
                <a:latin typeface="Garamond" panose="02020404030301010803" pitchFamily="18" charset="0"/>
              </a:rPr>
              <a:t>Autoportraits de Rembrandt</a:t>
            </a:r>
          </a:p>
        </p:txBody>
      </p:sp>
      <p:sp>
        <p:nvSpPr>
          <p:cNvPr id="14" name="ZoneTexte 13"/>
          <p:cNvSpPr txBox="1"/>
          <p:nvPr/>
        </p:nvSpPr>
        <p:spPr>
          <a:xfrm>
            <a:off x="4588933" y="5273624"/>
            <a:ext cx="3759200" cy="1384995"/>
          </a:xfrm>
          <a:prstGeom prst="rect">
            <a:avLst/>
          </a:prstGeom>
          <a:noFill/>
        </p:spPr>
        <p:txBody>
          <a:bodyPr wrap="square" rtlCol="0">
            <a:spAutoFit/>
          </a:bodyPr>
          <a:lstStyle/>
          <a:p>
            <a:pPr algn="ctr"/>
            <a:r>
              <a:rPr lang="fr-FR" sz="2800" b="1" dirty="0">
                <a:latin typeface="Garamond" panose="02020404030301010803" pitchFamily="18" charset="0"/>
              </a:rPr>
              <a:t>Autobiographie : Rousseau et les </a:t>
            </a:r>
            <a:r>
              <a:rPr lang="fr-FR" sz="2800" b="1" i="1" dirty="0">
                <a:latin typeface="Garamond" panose="02020404030301010803" pitchFamily="18" charset="0"/>
              </a:rPr>
              <a:t>Confessions</a:t>
            </a:r>
            <a:endParaRPr lang="fr-FR" sz="2800" b="1" dirty="0">
              <a:latin typeface="Garamond" panose="02020404030301010803" pitchFamily="18" charset="0"/>
            </a:endParaRPr>
          </a:p>
        </p:txBody>
      </p:sp>
    </p:spTree>
    <p:extLst>
      <p:ext uri="{BB962C8B-B14F-4D97-AF65-F5344CB8AC3E}">
        <p14:creationId xmlns:p14="http://schemas.microsoft.com/office/powerpoint/2010/main" val="24355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1"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500"/>
                                        <p:tgtEl>
                                          <p:spTgt spid="11"/>
                                        </p:tgtEl>
                                      </p:cBhvr>
                                    </p:animEffect>
                                  </p:childTnLst>
                                </p:cTn>
                              </p:par>
                              <p:par>
                                <p:cTn id="41" presetID="6" presetClass="emph" presetSubtype="0" fill="hold" grpId="0" nodeType="withEffect">
                                  <p:stCondLst>
                                    <p:cond delay="0"/>
                                  </p:stCondLst>
                                  <p:childTnLst>
                                    <p:animScale>
                                      <p:cBhvr>
                                        <p:cTn id="42"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nut.fr/wp-content/uploads/2015/10/image-de-question-7.jpg"/>
          <p:cNvPicPr>
            <a:picLocks noChangeAspect="1" noChangeArrowheads="1"/>
          </p:cNvPicPr>
          <p:nvPr/>
        </p:nvPicPr>
        <p:blipFill>
          <a:blip r:embed="rId2" cstate="print"/>
          <a:srcRect/>
          <a:stretch>
            <a:fillRect/>
          </a:stretch>
        </p:blipFill>
        <p:spPr bwMode="auto">
          <a:xfrm>
            <a:off x="7273153" y="1953327"/>
            <a:ext cx="4918847" cy="4904673"/>
          </a:xfrm>
          <a:prstGeom prst="rect">
            <a:avLst/>
          </a:prstGeom>
          <a:noFill/>
        </p:spPr>
      </p:pic>
      <p:sp>
        <p:nvSpPr>
          <p:cNvPr id="3" name="Rectangle 2"/>
          <p:cNvSpPr/>
          <p:nvPr/>
        </p:nvSpPr>
        <p:spPr>
          <a:xfrm>
            <a:off x="302054" y="164060"/>
            <a:ext cx="8128000" cy="707886"/>
          </a:xfrm>
          <a:prstGeom prst="rect">
            <a:avLst/>
          </a:prstGeom>
        </p:spPr>
        <p:txBody>
          <a:bodyPr wrap="square">
            <a:spAutoFit/>
          </a:bodyPr>
          <a:lstStyle/>
          <a:p>
            <a:r>
              <a:rPr lang="fr-FR" sz="4000" b="1" dirty="0">
                <a:solidFill>
                  <a:srgbClr val="FF0000"/>
                </a:solidFill>
                <a:latin typeface="Aharoni" panose="02010803020104030203" pitchFamily="2" charset="-79"/>
                <a:cs typeface="Aharoni" panose="02010803020104030203" pitchFamily="2" charset="-79"/>
              </a:rPr>
              <a:t>(Problèmes)</a:t>
            </a:r>
          </a:p>
        </p:txBody>
      </p:sp>
      <p:sp>
        <p:nvSpPr>
          <p:cNvPr id="4" name="Rectangle 3"/>
          <p:cNvSpPr/>
          <p:nvPr/>
        </p:nvSpPr>
        <p:spPr>
          <a:xfrm>
            <a:off x="691978" y="1079327"/>
            <a:ext cx="10651525" cy="1077218"/>
          </a:xfrm>
          <a:prstGeom prst="rect">
            <a:avLst/>
          </a:prstGeom>
        </p:spPr>
        <p:txBody>
          <a:bodyPr wrap="square">
            <a:spAutoFit/>
          </a:bodyPr>
          <a:lstStyle/>
          <a:p>
            <a:pPr lvl="1"/>
            <a:r>
              <a:rPr lang="fr-FR" sz="3200" b="1" dirty="0">
                <a:solidFill>
                  <a:srgbClr val="FF0000"/>
                </a:solidFill>
                <a:latin typeface="Cooper Black" pitchFamily="18" charset="0"/>
                <a:cs typeface="Aharoni" panose="02010803020104030203" pitchFamily="2" charset="-79"/>
              </a:rPr>
              <a:t>(i) Est-ce </a:t>
            </a:r>
            <a:r>
              <a:rPr lang="fr-FR" sz="3200" b="1" i="1" dirty="0">
                <a:solidFill>
                  <a:srgbClr val="FF0000"/>
                </a:solidFill>
                <a:latin typeface="Cooper Black" pitchFamily="18" charset="0"/>
                <a:cs typeface="Aharoni" panose="02010803020104030203" pitchFamily="2" charset="-79"/>
              </a:rPr>
              <a:t>vraiment</a:t>
            </a:r>
            <a:r>
              <a:rPr lang="fr-FR" sz="3200" b="1" dirty="0">
                <a:solidFill>
                  <a:srgbClr val="FF0000"/>
                </a:solidFill>
                <a:latin typeface="Cooper Black" pitchFamily="18" charset="0"/>
                <a:cs typeface="Aharoni" panose="02010803020104030203" pitchFamily="2" charset="-79"/>
              </a:rPr>
              <a:t> moi-même que je saisis ?</a:t>
            </a:r>
          </a:p>
          <a:p>
            <a:pPr lvl="1"/>
            <a:r>
              <a:rPr lang="fr-FR" sz="3200" b="1" dirty="0">
                <a:solidFill>
                  <a:srgbClr val="FF0000"/>
                </a:solidFill>
                <a:latin typeface="Cooper Black" pitchFamily="18" charset="0"/>
                <a:cs typeface="Aharoni" panose="02010803020104030203" pitchFamily="2" charset="-79"/>
              </a:rPr>
              <a:t>Image </a:t>
            </a:r>
            <a:r>
              <a:rPr lang="fr-FR" sz="3200" b="1" i="1" dirty="0">
                <a:solidFill>
                  <a:srgbClr val="FF0000"/>
                </a:solidFill>
                <a:latin typeface="Cooper Black" pitchFamily="18" charset="0"/>
                <a:cs typeface="Aharoni" panose="02010803020104030203" pitchFamily="2" charset="-79"/>
              </a:rPr>
              <a:t>authentique</a:t>
            </a:r>
            <a:r>
              <a:rPr lang="fr-FR" sz="3200" b="1" dirty="0">
                <a:solidFill>
                  <a:srgbClr val="FF0000"/>
                </a:solidFill>
                <a:latin typeface="Cooper Black" pitchFamily="18" charset="0"/>
                <a:cs typeface="Aharoni" panose="02010803020104030203" pitchFamily="2" charset="-79"/>
              </a:rPr>
              <a:t> de moi-même? </a:t>
            </a:r>
            <a:endParaRPr lang="fr-FR" sz="3200" dirty="0">
              <a:latin typeface="Cooper Black" pitchFamily="18" charset="0"/>
            </a:endParaRPr>
          </a:p>
        </p:txBody>
      </p:sp>
      <p:pic>
        <p:nvPicPr>
          <p:cNvPr id="1028" name="Picture 4" descr="Afficher l'image d'origine"/>
          <p:cNvPicPr>
            <a:picLocks noChangeAspect="1" noChangeArrowheads="1"/>
          </p:cNvPicPr>
          <p:nvPr/>
        </p:nvPicPr>
        <p:blipFill>
          <a:blip r:embed="rId3" cstate="print"/>
          <a:srcRect/>
          <a:stretch>
            <a:fillRect/>
          </a:stretch>
        </p:blipFill>
        <p:spPr bwMode="auto">
          <a:xfrm>
            <a:off x="1347056" y="2311972"/>
            <a:ext cx="5869290" cy="390771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heckerboard(across)">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40489" y="169333"/>
            <a:ext cx="8873066" cy="1200329"/>
          </a:xfrm>
          <a:prstGeom prst="rect">
            <a:avLst/>
          </a:prstGeom>
          <a:noFill/>
        </p:spPr>
        <p:txBody>
          <a:bodyPr wrap="square" rtlCol="0">
            <a:spAutoFit/>
          </a:bodyPr>
          <a:lstStyle/>
          <a:p>
            <a:pPr algn="r"/>
            <a:r>
              <a:rPr lang="fr-FR" sz="3600" b="1" dirty="0">
                <a:solidFill>
                  <a:srgbClr val="FF0000"/>
                </a:solidFill>
                <a:latin typeface="Cooper Black" panose="0208090404030B020404" pitchFamily="18" charset="0"/>
              </a:rPr>
              <a:t>(ii) Cette conscience de soi est-elle immédiate (et innée) ? </a:t>
            </a:r>
          </a:p>
        </p:txBody>
      </p:sp>
      <p:pic>
        <p:nvPicPr>
          <p:cNvPr id="3" name="Picture 4" descr="Descartes"/>
          <p:cNvPicPr>
            <a:picLocks noChangeAspect="1"/>
          </p:cNvPicPr>
          <p:nvPr/>
        </p:nvPicPr>
        <p:blipFill>
          <a:blip r:embed="rId2" cstate="print"/>
          <a:srcRect/>
          <a:stretch>
            <a:fillRect/>
          </a:stretch>
        </p:blipFill>
        <p:spPr>
          <a:xfrm>
            <a:off x="643466" y="2347767"/>
            <a:ext cx="1622718" cy="2314404"/>
          </a:xfrm>
          <a:prstGeom prst="rect">
            <a:avLst/>
          </a:prstGeom>
          <a:noFill/>
          <a:ln cap="flat">
            <a:noFill/>
          </a:ln>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8119" t="8676" r="14414"/>
          <a:stretch/>
        </p:blipFill>
        <p:spPr>
          <a:xfrm flipH="1">
            <a:off x="9889066" y="2266774"/>
            <a:ext cx="1622718" cy="2476390"/>
          </a:xfrm>
          <a:prstGeom prst="rect">
            <a:avLst/>
          </a:prstGeom>
          <a:ln>
            <a:noFill/>
          </a:ln>
          <a:effectLst>
            <a:outerShdw blurRad="292100" dist="139700" dir="2700000" algn="tl" rotWithShape="0">
              <a:srgbClr val="333333">
                <a:alpha val="65000"/>
              </a:srgbClr>
            </a:outerShdw>
          </a:effectLst>
        </p:spPr>
      </p:pic>
      <p:sp>
        <p:nvSpPr>
          <p:cNvPr id="5" name="Bulle ronde 4"/>
          <p:cNvSpPr/>
          <p:nvPr/>
        </p:nvSpPr>
        <p:spPr>
          <a:xfrm>
            <a:off x="2587918" y="1369662"/>
            <a:ext cx="6962483" cy="4175774"/>
          </a:xfrm>
          <a:prstGeom prst="wedgeEllipseCallout">
            <a:avLst>
              <a:gd name="adj1" fmla="val -59746"/>
              <a:gd name="adj2" fmla="val 897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dirty="0">
                <a:solidFill>
                  <a:schemeClr val="tx1"/>
                </a:solidFill>
                <a:latin typeface="Agency FB" panose="020B0503020202020204" pitchFamily="34" charset="0"/>
              </a:rPr>
              <a:t>« Par le nom de pensée, je comprends </a:t>
            </a:r>
            <a:r>
              <a:rPr lang="fr-FR" sz="2800" b="1" dirty="0">
                <a:solidFill>
                  <a:schemeClr val="tx1"/>
                </a:solidFill>
                <a:latin typeface="Agency FB" panose="020B0503020202020204" pitchFamily="34" charset="0"/>
              </a:rPr>
              <a:t>tout ce qui est tellement en nous que nous l’apercevons immédiatement par nous-mêmes </a:t>
            </a:r>
            <a:r>
              <a:rPr lang="fr-FR" sz="2800" dirty="0">
                <a:solidFill>
                  <a:schemeClr val="tx1"/>
                </a:solidFill>
                <a:latin typeface="Agency FB" panose="020B0503020202020204" pitchFamily="34" charset="0"/>
              </a:rPr>
              <a:t>et en avons une connaissance intérieure ; ainsi toutes les opérations de la volonté, de l’entendement, de l’imagination et des sens sont des pensées. »</a:t>
            </a:r>
          </a:p>
        </p:txBody>
      </p:sp>
      <p:sp>
        <p:nvSpPr>
          <p:cNvPr id="6" name="Rectangle 5"/>
          <p:cNvSpPr/>
          <p:nvPr/>
        </p:nvSpPr>
        <p:spPr>
          <a:xfrm>
            <a:off x="3324882" y="5665801"/>
            <a:ext cx="5488554" cy="523220"/>
          </a:xfrm>
          <a:prstGeom prst="rect">
            <a:avLst/>
          </a:prstGeom>
        </p:spPr>
        <p:txBody>
          <a:bodyPr wrap="none">
            <a:spAutoFit/>
          </a:bodyPr>
          <a:lstStyle/>
          <a:p>
            <a:r>
              <a:rPr lang="fr-FR" sz="2800" b="1" i="1" dirty="0"/>
              <a:t>Réponses aux deuxièmes objections</a:t>
            </a:r>
            <a:endParaRPr lang="fr-FR" sz="2800" dirty="0"/>
          </a:p>
        </p:txBody>
      </p:sp>
      <p:sp>
        <p:nvSpPr>
          <p:cNvPr id="7" name="Rectangle 6"/>
          <p:cNvSpPr/>
          <p:nvPr/>
        </p:nvSpPr>
        <p:spPr>
          <a:xfrm>
            <a:off x="213940" y="4743164"/>
            <a:ext cx="2481770" cy="707886"/>
          </a:xfrm>
          <a:prstGeom prst="rect">
            <a:avLst/>
          </a:prstGeom>
        </p:spPr>
        <p:txBody>
          <a:bodyPr wrap="none">
            <a:spAutoFit/>
          </a:bodyPr>
          <a:lstStyle/>
          <a:p>
            <a:pPr algn="ctr"/>
            <a:r>
              <a:rPr lang="fr-FR" sz="4000" dirty="0">
                <a:latin typeface="Impact" panose="020B0806030902050204" pitchFamily="34" charset="0"/>
              </a:rPr>
              <a:t>DESCARTES</a:t>
            </a:r>
          </a:p>
        </p:txBody>
      </p:sp>
      <p:sp>
        <p:nvSpPr>
          <p:cNvPr id="8" name="Rectangle 7"/>
          <p:cNvSpPr/>
          <p:nvPr/>
        </p:nvSpPr>
        <p:spPr>
          <a:xfrm>
            <a:off x="10013377" y="4743164"/>
            <a:ext cx="1374095" cy="707886"/>
          </a:xfrm>
          <a:prstGeom prst="rect">
            <a:avLst/>
          </a:prstGeom>
        </p:spPr>
        <p:txBody>
          <a:bodyPr wrap="none">
            <a:spAutoFit/>
          </a:bodyPr>
          <a:lstStyle/>
          <a:p>
            <a:pPr algn="ctr"/>
            <a:r>
              <a:rPr lang="fr-FR" sz="4000" dirty="0">
                <a:latin typeface="Impact" panose="020B0806030902050204" pitchFamily="34" charset="0"/>
              </a:rPr>
              <a:t>HEGEL</a:t>
            </a:r>
          </a:p>
        </p:txBody>
      </p:sp>
      <p:sp>
        <p:nvSpPr>
          <p:cNvPr id="10" name="Bulle ronde 9"/>
          <p:cNvSpPr/>
          <p:nvPr/>
        </p:nvSpPr>
        <p:spPr>
          <a:xfrm>
            <a:off x="2587918" y="1369663"/>
            <a:ext cx="6962483" cy="4081388"/>
          </a:xfrm>
          <a:prstGeom prst="wedgeEllipseCallout">
            <a:avLst>
              <a:gd name="adj1" fmla="val 61614"/>
              <a:gd name="adj2" fmla="val 12713"/>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3200" dirty="0">
                <a:solidFill>
                  <a:schemeClr val="tx1"/>
                </a:solidFill>
                <a:latin typeface="Agency FB" panose="020B0503020202020204" pitchFamily="34" charset="0"/>
              </a:rPr>
              <a:t>La conscience de soi est le résultat d’une </a:t>
            </a:r>
            <a:r>
              <a:rPr lang="fr-FR" sz="3200" i="1" dirty="0">
                <a:solidFill>
                  <a:schemeClr val="tx1"/>
                </a:solidFill>
                <a:latin typeface="Agency FB" panose="020B0503020202020204" pitchFamily="34" charset="0"/>
              </a:rPr>
              <a:t>activité</a:t>
            </a:r>
            <a:r>
              <a:rPr lang="fr-FR" sz="3200" dirty="0">
                <a:solidFill>
                  <a:schemeClr val="tx1"/>
                </a:solidFill>
                <a:latin typeface="Agency FB" panose="020B0503020202020204" pitchFamily="34" charset="0"/>
              </a:rPr>
              <a:t> théorique ou pratique : elle n’est donc pas immédiate. </a:t>
            </a:r>
          </a:p>
          <a:p>
            <a:pPr algn="ctr"/>
            <a:r>
              <a:rPr lang="fr-FR" sz="3200" b="1" dirty="0">
                <a:solidFill>
                  <a:schemeClr val="tx1"/>
                </a:solidFill>
                <a:latin typeface="Agency FB" panose="020B0503020202020204" pitchFamily="34" charset="0"/>
              </a:rPr>
              <a:t>Cf. cours sur le Travail</a:t>
            </a:r>
          </a:p>
        </p:txBody>
      </p:sp>
    </p:spTree>
    <p:extLst>
      <p:ext uri="{BB962C8B-B14F-4D97-AF65-F5344CB8AC3E}">
        <p14:creationId xmlns:p14="http://schemas.microsoft.com/office/powerpoint/2010/main" val="199289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5"/>
                                        </p:tgtEl>
                                        <p:attrNameLst>
                                          <p:attrName>ppt_w</p:attrName>
                                        </p:attrNameLst>
                                      </p:cBhvr>
                                      <p:tavLst>
                                        <p:tav tm="0">
                                          <p:val>
                                            <p:strVal val="ppt_w"/>
                                          </p:val>
                                        </p:tav>
                                        <p:tav tm="100000">
                                          <p:val>
                                            <p:strVal val="ppt_w*0.70"/>
                                          </p:val>
                                        </p:tav>
                                      </p:tavLst>
                                    </p:anim>
                                    <p:anim calcmode="lin" valueType="num">
                                      <p:cBhvr>
                                        <p:cTn id="7" dur="1000"/>
                                        <p:tgtEl>
                                          <p:spTgt spid="5"/>
                                        </p:tgtEl>
                                        <p:attrNameLst>
                                          <p:attrName>ppt_h</p:attrName>
                                        </p:attrNameLst>
                                      </p:cBhvr>
                                      <p:tavLst>
                                        <p:tav tm="0">
                                          <p:val>
                                            <p:strVal val="ppt_h"/>
                                          </p:val>
                                        </p:tav>
                                        <p:tav tm="100000">
                                          <p:val>
                                            <p:strVal val="ppt_h"/>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6000" y="863599"/>
            <a:ext cx="6360984" cy="3416320"/>
          </a:xfrm>
          <a:prstGeom prst="rect">
            <a:avLst/>
          </a:prstGeom>
          <a:noFill/>
        </p:spPr>
        <p:txBody>
          <a:bodyPr wrap="square" rtlCol="0">
            <a:spAutoFit/>
          </a:bodyPr>
          <a:lstStyle/>
          <a:p>
            <a:r>
              <a:rPr lang="fr-FR" sz="3600" b="1" dirty="0">
                <a:solidFill>
                  <a:srgbClr val="FF0000"/>
                </a:solidFill>
                <a:latin typeface="Cooper Black" panose="0208090404030B020404" pitchFamily="18" charset="0"/>
              </a:rPr>
              <a:t>(iii) Puis-je me connaître totalement ?</a:t>
            </a:r>
          </a:p>
          <a:p>
            <a:endParaRPr lang="fr-FR" sz="3600" b="1" dirty="0">
              <a:solidFill>
                <a:srgbClr val="FF0000"/>
              </a:solidFill>
              <a:latin typeface="Cooper Black" panose="0208090404030B020404" pitchFamily="18" charset="0"/>
            </a:endParaRPr>
          </a:p>
          <a:p>
            <a:r>
              <a:rPr lang="fr-FR" sz="3600" b="1" dirty="0">
                <a:solidFill>
                  <a:srgbClr val="FF0000"/>
                </a:solidFill>
                <a:latin typeface="Cooper Black" panose="0208090404030B020404" pitchFamily="18" charset="0"/>
              </a:rPr>
              <a:t>N’y a-t-il pas des choses qui </a:t>
            </a:r>
            <a:r>
              <a:rPr lang="fr-FR" sz="3600" b="1" i="1" dirty="0">
                <a:solidFill>
                  <a:srgbClr val="FF0000"/>
                </a:solidFill>
                <a:latin typeface="Cooper Black" panose="0208090404030B020404" pitchFamily="18" charset="0"/>
              </a:rPr>
              <a:t>en moi </a:t>
            </a:r>
            <a:r>
              <a:rPr lang="fr-FR" sz="3600" b="1" dirty="0">
                <a:solidFill>
                  <a:srgbClr val="FF0000"/>
                </a:solidFill>
                <a:latin typeface="Cooper Black" panose="0208090404030B020404" pitchFamily="18" charset="0"/>
              </a:rPr>
              <a:t>demeurent </a:t>
            </a:r>
            <a:r>
              <a:rPr lang="fr-FR" sz="3600" b="1" i="1" dirty="0">
                <a:solidFill>
                  <a:srgbClr val="FF0000"/>
                </a:solidFill>
                <a:latin typeface="Cooper Black" panose="0208090404030B020404" pitchFamily="18" charset="0"/>
              </a:rPr>
              <a:t>cachées à ma conscience </a:t>
            </a:r>
            <a:r>
              <a:rPr lang="fr-FR" sz="3600" b="1" dirty="0">
                <a:solidFill>
                  <a:srgbClr val="FF0000"/>
                </a:solidFill>
                <a:latin typeface="Cooper Black" panose="0208090404030B020404" pitchFamily="18" charset="0"/>
              </a:rPr>
              <a:t>?</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4532" y="276432"/>
            <a:ext cx="4054475"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6610865" y="5609967"/>
            <a:ext cx="5581135" cy="830997"/>
          </a:xfrm>
          <a:prstGeom prst="rect">
            <a:avLst/>
          </a:prstGeom>
          <a:noFill/>
        </p:spPr>
        <p:txBody>
          <a:bodyPr wrap="square" rtlCol="0">
            <a:spAutoFit/>
          </a:bodyPr>
          <a:lstStyle/>
          <a:p>
            <a:pPr algn="ctr"/>
            <a:r>
              <a:rPr lang="fr-FR" sz="2400" b="1" i="1" dirty="0">
                <a:latin typeface="Garamond" pitchFamily="18" charset="0"/>
              </a:rPr>
              <a:t>Freud</a:t>
            </a:r>
            <a:r>
              <a:rPr lang="fr-FR" sz="2400" i="1" dirty="0">
                <a:latin typeface="Garamond" pitchFamily="18" charset="0"/>
              </a:rPr>
              <a:t> et l’hypothèse de l’inconscient : </a:t>
            </a:r>
          </a:p>
          <a:p>
            <a:pPr algn="ctr"/>
            <a:r>
              <a:rPr lang="fr-FR" sz="2400" i="1" dirty="0">
                <a:latin typeface="Garamond" pitchFamily="18" charset="0"/>
              </a:rPr>
              <a:t>« le moi n’est pas maître dans sa propre maison »</a:t>
            </a:r>
          </a:p>
        </p:txBody>
      </p:sp>
    </p:spTree>
    <p:extLst>
      <p:ext uri="{BB962C8B-B14F-4D97-AF65-F5344CB8AC3E}">
        <p14:creationId xmlns:p14="http://schemas.microsoft.com/office/powerpoint/2010/main" val="298598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26" presetClass="emph" presetSubtype="0" fill="hold" nodeType="with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96687" y="2859754"/>
            <a:ext cx="10827656" cy="1138493"/>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4000" b="1" dirty="0">
                <a:effectLst>
                  <a:outerShdw blurRad="38100" dist="38100" dir="2700000" algn="tl">
                    <a:srgbClr val="000000">
                      <a:alpha val="43137"/>
                    </a:srgbClr>
                  </a:outerShdw>
                </a:effectLst>
                <a:latin typeface="Elephant" panose="02020904090505020303" pitchFamily="18" charset="0"/>
              </a:rPr>
              <a:t>B. Y </a:t>
            </a:r>
            <a:r>
              <a:rPr lang="fr-FR" sz="4000" b="1" dirty="0" err="1">
                <a:effectLst>
                  <a:outerShdw blurRad="38100" dist="38100" dir="2700000" algn="tl">
                    <a:srgbClr val="000000">
                      <a:alpha val="43137"/>
                    </a:srgbClr>
                  </a:outerShdw>
                </a:effectLst>
                <a:latin typeface="Elephant" panose="02020904090505020303" pitchFamily="18" charset="0"/>
              </a:rPr>
              <a:t>a-t-il</a:t>
            </a:r>
            <a:r>
              <a:rPr lang="fr-FR" sz="4000" b="1" dirty="0">
                <a:effectLst>
                  <a:outerShdw blurRad="38100" dist="38100" dir="2700000" algn="tl">
                    <a:srgbClr val="000000">
                      <a:alpha val="43137"/>
                    </a:srgbClr>
                  </a:outerShdw>
                </a:effectLst>
                <a:latin typeface="Elephant" panose="02020904090505020303" pitchFamily="18" charset="0"/>
              </a:rPr>
              <a:t> de l’inconscient en nous ? </a:t>
            </a:r>
            <a:endParaRPr lang="fr-FR" sz="3200" dirty="0">
              <a:effectLst>
                <a:outerShdw blurRad="38100" dist="38100" dir="2700000" algn="tl">
                  <a:srgbClr val="000000">
                    <a:alpha val="43137"/>
                  </a:srgbClr>
                </a:outerShdw>
              </a:effectLst>
              <a:latin typeface="Elephant" panose="02020904090505020303" pitchFamily="18" charset="0"/>
            </a:endParaRPr>
          </a:p>
        </p:txBody>
      </p:sp>
    </p:spTree>
    <p:extLst>
      <p:ext uri="{BB962C8B-B14F-4D97-AF65-F5344CB8AC3E}">
        <p14:creationId xmlns:p14="http://schemas.microsoft.com/office/powerpoint/2010/main" val="336833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12802" y="1315523"/>
            <a:ext cx="5676900" cy="461665"/>
          </a:xfrm>
          <a:prstGeom prst="rect">
            <a:avLst/>
          </a:prstGeom>
          <a:noFill/>
        </p:spPr>
        <p:txBody>
          <a:bodyPr wrap="square" rtlCol="0">
            <a:spAutoFit/>
          </a:bodyPr>
          <a:lstStyle/>
          <a:p>
            <a:pPr algn="just"/>
            <a:r>
              <a:rPr lang="fr-FR" sz="2400" dirty="0">
                <a:latin typeface="Cooper Black" panose="0208090404030B020404" pitchFamily="18" charset="0"/>
              </a:rPr>
              <a:t>▪ Une distinction pour commencer : </a:t>
            </a:r>
          </a:p>
        </p:txBody>
      </p:sp>
      <p:sp>
        <p:nvSpPr>
          <p:cNvPr id="6" name="ZoneTexte 5"/>
          <p:cNvSpPr txBox="1"/>
          <p:nvPr/>
        </p:nvSpPr>
        <p:spPr>
          <a:xfrm>
            <a:off x="907728" y="2234058"/>
            <a:ext cx="3816424" cy="3539430"/>
          </a:xfrm>
          <a:prstGeom prst="rect">
            <a:avLst/>
          </a:prstGeom>
          <a:noFill/>
        </p:spPr>
        <p:txBody>
          <a:bodyPr wrap="square" rtlCol="0">
            <a:spAutoFit/>
          </a:bodyPr>
          <a:lstStyle/>
          <a:p>
            <a:pPr algn="just"/>
            <a:r>
              <a:rPr lang="fr-FR" sz="2800" b="1" dirty="0">
                <a:latin typeface="Agency FB" panose="020B0503020202020204" pitchFamily="34" charset="0"/>
              </a:rPr>
              <a:t> </a:t>
            </a:r>
            <a:r>
              <a:rPr lang="fr-FR" sz="2800" b="1" i="1" dirty="0">
                <a:latin typeface="Agency FB" panose="020B0503020202020204" pitchFamily="34" charset="0"/>
              </a:rPr>
              <a:t>l’inconscience</a:t>
            </a:r>
            <a:r>
              <a:rPr lang="fr-FR" sz="2800" b="1" dirty="0">
                <a:latin typeface="Agency FB" panose="020B0503020202020204" pitchFamily="34" charset="0"/>
              </a:rPr>
              <a:t> : qualifie l’état du sujet qui n’est pas conscient</a:t>
            </a:r>
          </a:p>
          <a:p>
            <a:r>
              <a:rPr lang="fr-FR" sz="2800" b="1" dirty="0">
                <a:latin typeface="Agency FB" panose="020B0503020202020204" pitchFamily="34" charset="0"/>
              </a:rPr>
              <a:t>… de son environnement      </a:t>
            </a:r>
          </a:p>
          <a:p>
            <a:r>
              <a:rPr lang="fr-FR" sz="2800" b="1" dirty="0">
                <a:latin typeface="Agency FB" panose="020B0503020202020204" pitchFamily="34" charset="0"/>
              </a:rPr>
              <a:t>… d’un danger</a:t>
            </a:r>
          </a:p>
          <a:p>
            <a:r>
              <a:rPr lang="fr-FR" sz="2800" b="1" dirty="0">
                <a:latin typeface="Agency FB" panose="020B0503020202020204" pitchFamily="34" charset="0"/>
              </a:rPr>
              <a:t>… qu’il agit mal (conscience morale)</a:t>
            </a:r>
          </a:p>
          <a:p>
            <a:endParaRPr lang="fr-FR" sz="2800" dirty="0">
              <a:latin typeface="Agency FB" panose="020B0503020202020204" pitchFamily="34" charset="0"/>
            </a:endParaRPr>
          </a:p>
        </p:txBody>
      </p:sp>
      <p:sp>
        <p:nvSpPr>
          <p:cNvPr id="9" name="ZoneTexte 8"/>
          <p:cNvSpPr txBox="1"/>
          <p:nvPr/>
        </p:nvSpPr>
        <p:spPr>
          <a:xfrm>
            <a:off x="6779072" y="2234058"/>
            <a:ext cx="4752528" cy="2246769"/>
          </a:xfrm>
          <a:prstGeom prst="rect">
            <a:avLst/>
          </a:prstGeom>
          <a:noFill/>
        </p:spPr>
        <p:txBody>
          <a:bodyPr wrap="square" rtlCol="0">
            <a:spAutoFit/>
          </a:bodyPr>
          <a:lstStyle/>
          <a:p>
            <a:pPr algn="just"/>
            <a:r>
              <a:rPr lang="fr-FR" sz="2800" b="1" i="1" dirty="0">
                <a:latin typeface="Agency FB" panose="020B0503020202020204" pitchFamily="34" charset="0"/>
              </a:rPr>
              <a:t>l’inconscient</a:t>
            </a:r>
            <a:r>
              <a:rPr lang="fr-FR" sz="2800" b="1" dirty="0">
                <a:latin typeface="Agency FB" panose="020B0503020202020204" pitchFamily="34" charset="0"/>
              </a:rPr>
              <a:t>  : désigne</a:t>
            </a:r>
            <a:r>
              <a:rPr lang="fr-FR" sz="2800" b="1" i="1" dirty="0">
                <a:latin typeface="Agency FB" panose="020B0503020202020204" pitchFamily="34" charset="0"/>
              </a:rPr>
              <a:t> </a:t>
            </a:r>
            <a:r>
              <a:rPr lang="fr-FR" sz="2800" b="1" dirty="0">
                <a:latin typeface="Agency FB" panose="020B0503020202020204" pitchFamily="34" charset="0"/>
              </a:rPr>
              <a:t>un ensemble de réalités psychiques (désirs, souvenirs…) inaccessibles à la conscience, qui ne sont pas connues du sujet</a:t>
            </a:r>
          </a:p>
        </p:txBody>
      </p:sp>
      <p:sp>
        <p:nvSpPr>
          <p:cNvPr id="10" name="Titre 1"/>
          <p:cNvSpPr txBox="1">
            <a:spLocks/>
          </p:cNvSpPr>
          <p:nvPr/>
        </p:nvSpPr>
        <p:spPr>
          <a:xfrm>
            <a:off x="812802" y="161967"/>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effectLst>
                  <a:outerShdw blurRad="38100" dist="38100" dir="2700000" algn="tl">
                    <a:srgbClr val="000000">
                      <a:alpha val="43137"/>
                    </a:srgbClr>
                  </a:outerShdw>
                </a:effectLst>
                <a:latin typeface="Elephant" panose="02020904090505020303" pitchFamily="18" charset="0"/>
              </a:rPr>
              <a:t>a. Inconscience et inconscient</a:t>
            </a:r>
            <a:endParaRPr lang="fr-FR" sz="2400" dirty="0">
              <a:effectLst>
                <a:outerShdw blurRad="38100" dist="38100" dir="2700000" algn="tl">
                  <a:srgbClr val="000000">
                    <a:alpha val="43137"/>
                  </a:srgbClr>
                </a:outerShdw>
              </a:effectLst>
              <a:latin typeface="Elephant" panose="02020904090505020303" pitchFamily="18" charset="0"/>
            </a:endParaRPr>
          </a:p>
        </p:txBody>
      </p:sp>
      <p:sp>
        <p:nvSpPr>
          <p:cNvPr id="2" name="ZoneTexte 1"/>
          <p:cNvSpPr txBox="1"/>
          <p:nvPr/>
        </p:nvSpPr>
        <p:spPr>
          <a:xfrm>
            <a:off x="5229097" y="1957060"/>
            <a:ext cx="1045030" cy="1862048"/>
          </a:xfrm>
          <a:prstGeom prst="rect">
            <a:avLst/>
          </a:prstGeom>
          <a:noFill/>
        </p:spPr>
        <p:txBody>
          <a:bodyPr wrap="square" rtlCol="0">
            <a:spAutoFit/>
          </a:bodyPr>
          <a:lstStyle/>
          <a:p>
            <a:r>
              <a:rPr lang="fr-FR" sz="11500" dirty="0">
                <a:solidFill>
                  <a:srgbClr val="FF0000"/>
                </a:solidFill>
                <a:latin typeface="Calisto MT" panose="02040603050505030304" pitchFamily="18" charset="0"/>
              </a:rPr>
              <a:t>≠</a:t>
            </a:r>
            <a:endParaRPr lang="fr-FR" sz="11500" dirty="0">
              <a:solidFill>
                <a:srgbClr val="FF0000"/>
              </a:solidFill>
            </a:endParaRPr>
          </a:p>
        </p:txBody>
      </p:sp>
      <p:sp>
        <p:nvSpPr>
          <p:cNvPr id="3" name="ZoneTexte 2"/>
          <p:cNvSpPr txBox="1"/>
          <p:nvPr/>
        </p:nvSpPr>
        <p:spPr>
          <a:xfrm rot="21082761">
            <a:off x="3725118" y="4850804"/>
            <a:ext cx="7760359" cy="1200329"/>
          </a:xfrm>
          <a:prstGeom prst="rect">
            <a:avLst/>
          </a:prstGeom>
          <a:noFill/>
        </p:spPr>
        <p:txBody>
          <a:bodyPr wrap="square" rtlCol="0">
            <a:spAutoFit/>
          </a:bodyPr>
          <a:lstStyle/>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Mais alors comment expliquer que </a:t>
            </a:r>
          </a:p>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notre CSE soit limitée ? </a:t>
            </a:r>
          </a:p>
        </p:txBody>
      </p:sp>
    </p:spTree>
    <p:extLst>
      <p:ext uri="{BB962C8B-B14F-4D97-AF65-F5344CB8AC3E}">
        <p14:creationId xmlns:p14="http://schemas.microsoft.com/office/powerpoint/2010/main" val="11925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build="p"/>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2802" y="161967"/>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effectLst>
                  <a:outerShdw blurRad="38100" dist="38100" dir="2700000" algn="tl">
                    <a:srgbClr val="000000">
                      <a:alpha val="43137"/>
                    </a:srgbClr>
                  </a:outerShdw>
                </a:effectLst>
                <a:latin typeface="Elephant" panose="02020904090505020303" pitchFamily="18" charset="0"/>
              </a:rPr>
              <a:t>b. L’influence du corps sur l’esprit</a:t>
            </a:r>
            <a:endParaRPr lang="fr-FR" sz="2400" dirty="0">
              <a:effectLst>
                <a:outerShdw blurRad="38100" dist="38100" dir="2700000" algn="tl">
                  <a:srgbClr val="000000">
                    <a:alpha val="43137"/>
                  </a:srgbClr>
                </a:outerShdw>
              </a:effectLst>
              <a:latin typeface="Elephant" panose="02020904090505020303" pitchFamily="18" charset="0"/>
            </a:endParaRPr>
          </a:p>
        </p:txBody>
      </p:sp>
      <p:sp>
        <p:nvSpPr>
          <p:cNvPr id="3" name="ZoneTexte 2"/>
          <p:cNvSpPr txBox="1"/>
          <p:nvPr/>
        </p:nvSpPr>
        <p:spPr>
          <a:xfrm>
            <a:off x="963612" y="1030291"/>
            <a:ext cx="9858375" cy="584775"/>
          </a:xfrm>
          <a:prstGeom prst="rect">
            <a:avLst/>
          </a:prstGeom>
          <a:noFill/>
        </p:spPr>
        <p:txBody>
          <a:bodyPr wrap="square" rtlCol="0">
            <a:spAutoFit/>
          </a:bodyPr>
          <a:lstStyle/>
          <a:p>
            <a:pPr algn="ctr"/>
            <a:r>
              <a:rPr lang="fr-FR" sz="3200" b="1" i="1" dirty="0">
                <a:solidFill>
                  <a:srgbClr val="7030A0"/>
                </a:solidFill>
              </a:rPr>
              <a:t>La matière et l’esprit</a:t>
            </a:r>
          </a:p>
        </p:txBody>
      </p:sp>
      <p:sp>
        <p:nvSpPr>
          <p:cNvPr id="4" name="Flèche à angle droit 3"/>
          <p:cNvSpPr/>
          <p:nvPr/>
        </p:nvSpPr>
        <p:spPr>
          <a:xfrm rot="5400000">
            <a:off x="3073460" y="749241"/>
            <a:ext cx="523221" cy="10853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622" y="2248369"/>
            <a:ext cx="4909836" cy="3372844"/>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812802" y="1786704"/>
            <a:ext cx="5413828" cy="461665"/>
          </a:xfrm>
          <a:prstGeom prst="rect">
            <a:avLst/>
          </a:prstGeom>
          <a:noFill/>
        </p:spPr>
        <p:txBody>
          <a:bodyPr wrap="square" rtlCol="0">
            <a:spAutoFit/>
          </a:bodyPr>
          <a:lstStyle/>
          <a:p>
            <a:r>
              <a:rPr lang="fr-FR" sz="2400" dirty="0">
                <a:latin typeface="Arial Black" panose="020B0A04020102020204" pitchFamily="34" charset="0"/>
              </a:rPr>
              <a:t>2 problèmes : </a:t>
            </a:r>
          </a:p>
        </p:txBody>
      </p:sp>
      <p:sp>
        <p:nvSpPr>
          <p:cNvPr id="7" name="Rectangle 6"/>
          <p:cNvSpPr/>
          <p:nvPr/>
        </p:nvSpPr>
        <p:spPr>
          <a:xfrm>
            <a:off x="471716" y="4535358"/>
            <a:ext cx="6096000" cy="1508105"/>
          </a:xfrm>
          <a:prstGeom prst="rect">
            <a:avLst/>
          </a:prstGeom>
        </p:spPr>
        <p:txBody>
          <a:bodyPr>
            <a:spAutoFit/>
          </a:bodyPr>
          <a:lstStyle/>
          <a:p>
            <a:pPr algn="ctr"/>
            <a:r>
              <a:rPr lang="fr-FR" sz="3200" b="1" dirty="0">
                <a:solidFill>
                  <a:srgbClr val="FF0000"/>
                </a:solidFill>
                <a:latin typeface="Arial Narrow" panose="020B0606020202030204" pitchFamily="34" charset="0"/>
              </a:rPr>
              <a:t>Peut-on concevoir la réalité à partir de ces deux notions ? </a:t>
            </a:r>
          </a:p>
          <a:p>
            <a:pPr algn="ctr"/>
            <a:r>
              <a:rPr lang="fr-FR" sz="2800" b="1" dirty="0">
                <a:solidFill>
                  <a:srgbClr val="7030A0"/>
                </a:solidFill>
              </a:rPr>
              <a:t>// la raison et le réel</a:t>
            </a:r>
          </a:p>
        </p:txBody>
      </p:sp>
      <p:sp>
        <p:nvSpPr>
          <p:cNvPr id="8" name="Rectangle 7"/>
          <p:cNvSpPr/>
          <p:nvPr/>
        </p:nvSpPr>
        <p:spPr>
          <a:xfrm>
            <a:off x="471716" y="2637811"/>
            <a:ext cx="6096000" cy="1508105"/>
          </a:xfrm>
          <a:prstGeom prst="rect">
            <a:avLst/>
          </a:prstGeom>
        </p:spPr>
        <p:txBody>
          <a:bodyPr>
            <a:spAutoFit/>
          </a:bodyPr>
          <a:lstStyle/>
          <a:p>
            <a:pPr algn="ctr"/>
            <a:r>
              <a:rPr lang="fr-FR" sz="3200" b="1" dirty="0">
                <a:solidFill>
                  <a:srgbClr val="FF0000"/>
                </a:solidFill>
                <a:latin typeface="Arial Narrow" panose="020B0606020202030204" pitchFamily="34" charset="0"/>
              </a:rPr>
              <a:t>Quelle est la différence entre la matière </a:t>
            </a:r>
            <a:r>
              <a:rPr lang="fr-FR" sz="3200" b="1" i="1" dirty="0">
                <a:solidFill>
                  <a:srgbClr val="FF0000"/>
                </a:solidFill>
                <a:latin typeface="Arial Narrow" panose="020B0606020202030204" pitchFamily="34" charset="0"/>
              </a:rPr>
              <a:t>et</a:t>
            </a:r>
            <a:r>
              <a:rPr lang="fr-FR" sz="3200" b="1" dirty="0">
                <a:solidFill>
                  <a:srgbClr val="FF0000"/>
                </a:solidFill>
                <a:latin typeface="Arial Narrow" panose="020B0606020202030204" pitchFamily="34" charset="0"/>
              </a:rPr>
              <a:t> l’esprit ? </a:t>
            </a:r>
          </a:p>
          <a:p>
            <a:pPr algn="ctr"/>
            <a:r>
              <a:rPr lang="fr-FR" sz="2800" dirty="0">
                <a:solidFill>
                  <a:srgbClr val="FF0000"/>
                </a:solidFill>
                <a:latin typeface="Arial Narrow" panose="020B0606020202030204" pitchFamily="34" charset="0"/>
              </a:rPr>
              <a:t>Opposition ou identité ? </a:t>
            </a:r>
          </a:p>
        </p:txBody>
      </p:sp>
    </p:spTree>
    <p:extLst>
      <p:ext uri="{BB962C8B-B14F-4D97-AF65-F5344CB8AC3E}">
        <p14:creationId xmlns:p14="http://schemas.microsoft.com/office/powerpoint/2010/main" val="126221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checkerboard(across)">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checkerboard(across)">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checkerboard(across)">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checkerboard(across)">
                                      <p:cBhvr>
                                        <p:cTn id="3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974126558"/>
              </p:ext>
            </p:extLst>
          </p:nvPr>
        </p:nvGraphicFramePr>
        <p:xfrm>
          <a:off x="1991544" y="1793860"/>
          <a:ext cx="8208912" cy="4870454"/>
        </p:xfrm>
        <a:graphic>
          <a:graphicData uri="http://schemas.openxmlformats.org/drawingml/2006/table">
            <a:tbl>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1220274">
                <a:tc gridSpan="2">
                  <a:txBody>
                    <a:bodyPr/>
                    <a:lstStyle/>
                    <a:p>
                      <a:pPr algn="ctr">
                        <a:spcAft>
                          <a:spcPts val="0"/>
                        </a:spcAft>
                      </a:pPr>
                      <a:r>
                        <a:rPr lang="fr-FR" sz="2800" b="1" u="sng" dirty="0">
                          <a:latin typeface="Verdana"/>
                          <a:ea typeface="Times New Roman"/>
                        </a:rPr>
                        <a:t>Monisme</a:t>
                      </a:r>
                      <a:r>
                        <a:rPr lang="fr-FR" sz="2800" dirty="0">
                          <a:latin typeface="Verdana"/>
                          <a:ea typeface="Times New Roman"/>
                        </a:rPr>
                        <a:t> : le réel est fait d’une seule (« mono ») substance.</a:t>
                      </a:r>
                      <a:endParaRPr lang="fr-FR" sz="2800" dirty="0">
                        <a:latin typeface="Times New Roman"/>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CD65"/>
                    </a:solidFill>
                  </a:tcPr>
                </a:tc>
                <a:tc hMerge="1">
                  <a:txBody>
                    <a:bodyPr/>
                    <a:lstStyle/>
                    <a:p>
                      <a:endParaRPr lang="fr-FR"/>
                    </a:p>
                  </a:txBody>
                  <a:tcPr/>
                </a:tc>
                <a:extLst>
                  <a:ext uri="{0D108BD9-81ED-4DB2-BD59-A6C34878D82A}">
                    <a16:rowId xmlns:a16="http://schemas.microsoft.com/office/drawing/2014/main" val="10000"/>
                  </a:ext>
                </a:extLst>
              </a:tr>
              <a:tr h="1953453">
                <a:tc>
                  <a:txBody>
                    <a:bodyPr/>
                    <a:lstStyle/>
                    <a:p>
                      <a:pPr algn="ctr">
                        <a:spcAft>
                          <a:spcPts val="0"/>
                        </a:spcAft>
                      </a:pPr>
                      <a:endParaRPr lang="fr-FR" sz="2800" b="1" dirty="0">
                        <a:latin typeface="Verdana"/>
                        <a:ea typeface="Times New Roman"/>
                      </a:endParaRPr>
                    </a:p>
                    <a:p>
                      <a:pPr algn="ctr">
                        <a:spcAft>
                          <a:spcPts val="0"/>
                        </a:spcAft>
                      </a:pPr>
                      <a:r>
                        <a:rPr lang="fr-FR" sz="2800" b="1" dirty="0">
                          <a:latin typeface="Verdana"/>
                          <a:ea typeface="Times New Roman"/>
                        </a:rPr>
                        <a:t>Immatérialisme</a:t>
                      </a:r>
                      <a:r>
                        <a:rPr lang="fr-FR" sz="2800" dirty="0">
                          <a:latin typeface="Verdana"/>
                          <a:ea typeface="Times New Roman"/>
                        </a:rPr>
                        <a:t> : tout est idée ou sensation</a:t>
                      </a:r>
                    </a:p>
                    <a:p>
                      <a:pPr algn="ctr">
                        <a:spcAft>
                          <a:spcPts val="0"/>
                        </a:spcAft>
                      </a:pPr>
                      <a:endParaRPr lang="fr-FR" sz="2800" dirty="0">
                        <a:latin typeface="Times New Roman"/>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4AC"/>
                    </a:solidFill>
                  </a:tcPr>
                </a:tc>
                <a:tc>
                  <a:txBody>
                    <a:bodyPr/>
                    <a:lstStyle/>
                    <a:p>
                      <a:pPr algn="ctr">
                        <a:spcAft>
                          <a:spcPts val="0"/>
                        </a:spcAft>
                      </a:pPr>
                      <a:endParaRPr lang="fr-FR" sz="2800" b="1" dirty="0">
                        <a:latin typeface="Verdana"/>
                        <a:ea typeface="Times New Roman"/>
                      </a:endParaRPr>
                    </a:p>
                    <a:p>
                      <a:pPr algn="ctr">
                        <a:spcAft>
                          <a:spcPts val="0"/>
                        </a:spcAft>
                      </a:pPr>
                      <a:r>
                        <a:rPr lang="fr-FR" sz="2800" b="1" dirty="0">
                          <a:latin typeface="Verdana"/>
                          <a:ea typeface="Times New Roman"/>
                        </a:rPr>
                        <a:t>Matérialisme</a:t>
                      </a:r>
                      <a:r>
                        <a:rPr lang="fr-FR" sz="2800" dirty="0">
                          <a:latin typeface="Verdana"/>
                          <a:ea typeface="Times New Roman"/>
                        </a:rPr>
                        <a:t> : </a:t>
                      </a:r>
                    </a:p>
                    <a:p>
                      <a:pPr algn="ctr">
                        <a:spcAft>
                          <a:spcPts val="0"/>
                        </a:spcAft>
                      </a:pPr>
                      <a:r>
                        <a:rPr lang="fr-FR" sz="2800" dirty="0">
                          <a:latin typeface="Verdana"/>
                          <a:ea typeface="Times New Roman"/>
                        </a:rPr>
                        <a:t>tout est matière</a:t>
                      </a:r>
                      <a:endParaRPr lang="fr-FR" sz="2800" dirty="0">
                        <a:latin typeface="Times New Roman"/>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4AC"/>
                    </a:solidFill>
                  </a:tcPr>
                </a:tc>
                <a:extLst>
                  <a:ext uri="{0D108BD9-81ED-4DB2-BD59-A6C34878D82A}">
                    <a16:rowId xmlns:a16="http://schemas.microsoft.com/office/drawing/2014/main" val="10001"/>
                  </a:ext>
                </a:extLst>
              </a:tr>
              <a:tr h="1516580">
                <a:tc gridSpan="2">
                  <a:txBody>
                    <a:bodyPr/>
                    <a:lstStyle/>
                    <a:p>
                      <a:pPr algn="ctr">
                        <a:spcAft>
                          <a:spcPts val="0"/>
                        </a:spcAft>
                      </a:pPr>
                      <a:r>
                        <a:rPr lang="fr-FR" sz="2800" b="1" u="sng" dirty="0">
                          <a:latin typeface="Verdana"/>
                          <a:ea typeface="Times New Roman"/>
                        </a:rPr>
                        <a:t>Dualisme</a:t>
                      </a:r>
                      <a:r>
                        <a:rPr lang="fr-FR" sz="2800" dirty="0">
                          <a:latin typeface="Verdana"/>
                          <a:ea typeface="Times New Roman"/>
                        </a:rPr>
                        <a:t> : le réel est composé de deux substances (âme et corps)</a:t>
                      </a:r>
                      <a:endParaRPr lang="fr-FR" sz="2800" dirty="0">
                        <a:latin typeface="Times New Roman"/>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4" name="ZoneTexte 3"/>
          <p:cNvSpPr txBox="1"/>
          <p:nvPr/>
        </p:nvSpPr>
        <p:spPr>
          <a:xfrm>
            <a:off x="821267" y="0"/>
            <a:ext cx="10549467" cy="1600438"/>
          </a:xfrm>
          <a:prstGeom prst="rect">
            <a:avLst/>
          </a:prstGeom>
          <a:noFill/>
        </p:spPr>
        <p:txBody>
          <a:bodyPr wrap="square" rtlCol="0">
            <a:spAutoFit/>
          </a:bodyPr>
          <a:lstStyle/>
          <a:p>
            <a:pPr algn="ctr"/>
            <a:r>
              <a:rPr lang="fr-FR" sz="5400" dirty="0">
                <a:latin typeface="Berlin Sans FB" panose="020E0602020502020306" pitchFamily="34" charset="0"/>
              </a:rPr>
              <a:t>Deux grands types de conceptions</a:t>
            </a:r>
          </a:p>
          <a:p>
            <a:pPr algn="ctr"/>
            <a:r>
              <a:rPr lang="fr-FR" sz="4400" b="1" dirty="0">
                <a:solidFill>
                  <a:srgbClr val="0070C0"/>
                </a:solidFill>
                <a:latin typeface="Berlin Sans FB" panose="020E0602020502020306" pitchFamily="34" charset="0"/>
              </a:rPr>
              <a:t>monisme</a:t>
            </a:r>
            <a:r>
              <a:rPr lang="fr-FR" sz="4400" dirty="0">
                <a:latin typeface="Berlin Sans FB" panose="020E0602020502020306" pitchFamily="34" charset="0"/>
              </a:rPr>
              <a:t> et </a:t>
            </a:r>
            <a:r>
              <a:rPr lang="fr-FR" sz="4400" b="1" dirty="0">
                <a:solidFill>
                  <a:srgbClr val="0070C0"/>
                </a:solidFill>
                <a:latin typeface="Berlin Sans FB" panose="020E0602020502020306" pitchFamily="34" charset="0"/>
              </a:rPr>
              <a:t>dualisme</a:t>
            </a: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20781" t="5177" r="17964" b="6312"/>
          <a:stretch/>
        </p:blipFill>
        <p:spPr>
          <a:xfrm rot="15297321">
            <a:off x="7990648" y="2746145"/>
            <a:ext cx="2946399" cy="3962401"/>
          </a:xfrm>
          <a:prstGeom prst="rect">
            <a:avLst/>
          </a:prstGeom>
        </p:spPr>
      </p:pic>
      <p:sp>
        <p:nvSpPr>
          <p:cNvPr id="6" name="ZoneTexte 5"/>
          <p:cNvSpPr txBox="1"/>
          <p:nvPr/>
        </p:nvSpPr>
        <p:spPr>
          <a:xfrm rot="20633858">
            <a:off x="7820787" y="3757848"/>
            <a:ext cx="3346703" cy="1938992"/>
          </a:xfrm>
          <a:prstGeom prst="rect">
            <a:avLst/>
          </a:prstGeom>
          <a:noFill/>
        </p:spPr>
        <p:txBody>
          <a:bodyPr wrap="square" rtlCol="0">
            <a:spAutoFit/>
          </a:bodyPr>
          <a:lstStyle/>
          <a:p>
            <a:pPr algn="ctr"/>
            <a:r>
              <a:rPr lang="fr-FR" sz="2400" dirty="0"/>
              <a:t>Exemples de positions matérialiste et immatérialiste : </a:t>
            </a:r>
          </a:p>
          <a:p>
            <a:pPr algn="ctr"/>
            <a:endParaRPr lang="fr-FR" sz="2400" dirty="0"/>
          </a:p>
          <a:p>
            <a:pPr algn="ctr"/>
            <a:r>
              <a:rPr lang="fr-FR" sz="2400" b="1" dirty="0"/>
              <a:t>Epicure</a:t>
            </a:r>
            <a:r>
              <a:rPr lang="fr-FR" sz="2400" dirty="0"/>
              <a:t> et </a:t>
            </a:r>
            <a:r>
              <a:rPr lang="fr-FR" sz="2400" b="1" dirty="0"/>
              <a:t>Berkeley</a:t>
            </a:r>
          </a:p>
        </p:txBody>
      </p:sp>
    </p:spTree>
    <p:extLst>
      <p:ext uri="{BB962C8B-B14F-4D97-AF65-F5344CB8AC3E}">
        <p14:creationId xmlns:p14="http://schemas.microsoft.com/office/powerpoint/2010/main" val="18526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amond(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picure.jpg"/>
          <p:cNvPicPr>
            <a:picLocks noChangeAspect="1"/>
          </p:cNvPicPr>
          <p:nvPr/>
        </p:nvPicPr>
        <p:blipFill>
          <a:blip r:embed="rId2" cstate="print"/>
          <a:stretch>
            <a:fillRect/>
          </a:stretch>
        </p:blipFill>
        <p:spPr>
          <a:xfrm>
            <a:off x="440617" y="805063"/>
            <a:ext cx="2669806" cy="3265912"/>
          </a:xfrm>
          <a:prstGeom prst="rect">
            <a:avLst/>
          </a:prstGeom>
          <a:ln>
            <a:noFill/>
          </a:ln>
          <a:effectLst>
            <a:outerShdw blurRad="292100" dist="139700" dir="2700000" algn="tl" rotWithShape="0">
              <a:srgbClr val="333333">
                <a:alpha val="65000"/>
              </a:srgbClr>
            </a:outerShdw>
          </a:effectLst>
        </p:spPr>
      </p:pic>
      <p:cxnSp>
        <p:nvCxnSpPr>
          <p:cNvPr id="7" name="Connecteur droit 6"/>
          <p:cNvCxnSpPr/>
          <p:nvPr/>
        </p:nvCxnSpPr>
        <p:spPr>
          <a:xfrm>
            <a:off x="6168008"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110423" y="1594247"/>
            <a:ext cx="3054000" cy="1077218"/>
          </a:xfrm>
          <a:prstGeom prst="rect">
            <a:avLst/>
          </a:prstGeom>
          <a:noFill/>
        </p:spPr>
        <p:txBody>
          <a:bodyPr wrap="square" rtlCol="0">
            <a:spAutoFit/>
          </a:bodyPr>
          <a:lstStyle/>
          <a:p>
            <a:pPr algn="ctr"/>
            <a:r>
              <a:rPr lang="fr-FR" sz="3600" b="1" dirty="0">
                <a:latin typeface="Impact" panose="020B0806030902050204" pitchFamily="34" charset="0"/>
              </a:rPr>
              <a:t>Epicure</a:t>
            </a:r>
          </a:p>
          <a:p>
            <a:pPr algn="ctr"/>
            <a:r>
              <a:rPr lang="fr-FR" sz="2800" b="1" dirty="0">
                <a:latin typeface="Impact" panose="020B0806030902050204" pitchFamily="34" charset="0"/>
              </a:rPr>
              <a:t>(340-270 av. J.-C.) </a:t>
            </a:r>
          </a:p>
        </p:txBody>
      </p:sp>
      <p:sp>
        <p:nvSpPr>
          <p:cNvPr id="10" name="ZoneTexte 9"/>
          <p:cNvSpPr txBox="1"/>
          <p:nvPr/>
        </p:nvSpPr>
        <p:spPr>
          <a:xfrm>
            <a:off x="9093200" y="1255693"/>
            <a:ext cx="3098800" cy="1754326"/>
          </a:xfrm>
          <a:prstGeom prst="rect">
            <a:avLst/>
          </a:prstGeom>
          <a:noFill/>
        </p:spPr>
        <p:txBody>
          <a:bodyPr wrap="square" rtlCol="0">
            <a:spAutoFit/>
          </a:bodyPr>
          <a:lstStyle/>
          <a:p>
            <a:pPr algn="ctr"/>
            <a:r>
              <a:rPr lang="fr-FR" sz="3600" b="1" dirty="0">
                <a:latin typeface="Impact" panose="020B0806030902050204" pitchFamily="34" charset="0"/>
              </a:rPr>
              <a:t>George Berkeley</a:t>
            </a:r>
          </a:p>
          <a:p>
            <a:pPr algn="ctr"/>
            <a:r>
              <a:rPr lang="fr-FR" sz="3200" b="1" dirty="0">
                <a:latin typeface="Impact" panose="020B0806030902050204" pitchFamily="34" charset="0"/>
              </a:rPr>
              <a:t>(1685-1743)</a:t>
            </a:r>
          </a:p>
        </p:txBody>
      </p:sp>
      <p:sp>
        <p:nvSpPr>
          <p:cNvPr id="11" name="ZoneTexte 10"/>
          <p:cNvSpPr txBox="1"/>
          <p:nvPr/>
        </p:nvSpPr>
        <p:spPr>
          <a:xfrm>
            <a:off x="440617" y="4509120"/>
            <a:ext cx="5511368" cy="1815882"/>
          </a:xfrm>
          <a:prstGeom prst="rect">
            <a:avLst/>
          </a:prstGeom>
          <a:noFill/>
        </p:spPr>
        <p:txBody>
          <a:bodyPr wrap="square" rtlCol="0">
            <a:spAutoFit/>
          </a:bodyPr>
          <a:lstStyle/>
          <a:p>
            <a:pPr algn="ctr"/>
            <a:r>
              <a:rPr lang="fr-FR" sz="2800" dirty="0">
                <a:latin typeface="Arial Narrow" panose="020B0606020202030204" pitchFamily="34" charset="0"/>
              </a:rPr>
              <a:t> La réalité est totalement matérielle.</a:t>
            </a:r>
          </a:p>
          <a:p>
            <a:pPr algn="ctr"/>
            <a:r>
              <a:rPr lang="fr-FR" sz="2800" dirty="0">
                <a:latin typeface="Arial Narrow" panose="020B0606020202030204" pitchFamily="34" charset="0"/>
              </a:rPr>
              <a:t>Même l’esprit est matériel!</a:t>
            </a:r>
          </a:p>
          <a:p>
            <a:pPr algn="ctr"/>
            <a:r>
              <a:rPr lang="fr-FR" sz="2800" dirty="0">
                <a:latin typeface="Arial Narrow" panose="020B0606020202030204" pitchFamily="34" charset="0"/>
              </a:rPr>
              <a:t>La matière est composée d’atomes (</a:t>
            </a:r>
            <a:r>
              <a:rPr lang="fr-FR" sz="2800" b="1" dirty="0">
                <a:solidFill>
                  <a:srgbClr val="0070C0"/>
                </a:solidFill>
                <a:latin typeface="Arial Narrow" panose="020B0606020202030204" pitchFamily="34" charset="0"/>
              </a:rPr>
              <a:t>atomisme</a:t>
            </a:r>
            <a:r>
              <a:rPr lang="fr-FR" sz="2800" dirty="0">
                <a:latin typeface="Arial Narrow" panose="020B0606020202030204" pitchFamily="34" charset="0"/>
              </a:rPr>
              <a:t>). </a:t>
            </a:r>
          </a:p>
        </p:txBody>
      </p:sp>
      <p:sp>
        <p:nvSpPr>
          <p:cNvPr id="12" name="ZoneTexte 11"/>
          <p:cNvSpPr txBox="1"/>
          <p:nvPr/>
        </p:nvSpPr>
        <p:spPr>
          <a:xfrm>
            <a:off x="6459985" y="4509120"/>
            <a:ext cx="5388909" cy="1815882"/>
          </a:xfrm>
          <a:prstGeom prst="rect">
            <a:avLst/>
          </a:prstGeom>
          <a:noFill/>
        </p:spPr>
        <p:txBody>
          <a:bodyPr wrap="square" rtlCol="0">
            <a:spAutoFit/>
          </a:bodyPr>
          <a:lstStyle/>
          <a:p>
            <a:pPr algn="ctr"/>
            <a:r>
              <a:rPr lang="fr-FR" sz="2800" dirty="0">
                <a:latin typeface="Arial Narrow" panose="020B0606020202030204" pitchFamily="34" charset="0"/>
              </a:rPr>
              <a:t>La réalité se réduit aux sensations et aux idées, rien n’existe en dehors de cette représentation. </a:t>
            </a:r>
          </a:p>
          <a:p>
            <a:pPr algn="ctr"/>
            <a:r>
              <a:rPr lang="fr-FR" sz="2800" b="1" dirty="0">
                <a:solidFill>
                  <a:srgbClr val="0070C0"/>
                </a:solidFill>
                <a:latin typeface="Arial Narrow" panose="020B0606020202030204" pitchFamily="34" charset="0"/>
              </a:rPr>
              <a:t>« être, c’est percevoir ou être perçu »</a:t>
            </a:r>
          </a:p>
        </p:txBody>
      </p:sp>
      <p:sp>
        <p:nvSpPr>
          <p:cNvPr id="13" name="ZoneTexte 12"/>
          <p:cNvSpPr txBox="1"/>
          <p:nvPr/>
        </p:nvSpPr>
        <p:spPr>
          <a:xfrm>
            <a:off x="38791" y="0"/>
            <a:ext cx="4032448" cy="707886"/>
          </a:xfrm>
          <a:prstGeom prst="rect">
            <a:avLst/>
          </a:prstGeom>
          <a:noFill/>
        </p:spPr>
        <p:txBody>
          <a:bodyPr wrap="square" rtlCol="0">
            <a:spAutoFit/>
          </a:bodyPr>
          <a:lstStyle/>
          <a:p>
            <a:pPr algn="ctr"/>
            <a:r>
              <a:rPr lang="fr-FR" sz="3600" b="1" dirty="0">
                <a:latin typeface="Berlin Sans FB" panose="020E0602020502020306" pitchFamily="34" charset="0"/>
              </a:rPr>
              <a:t>MATERIALISME</a:t>
            </a:r>
            <a:r>
              <a:rPr lang="fr-FR" sz="4000" b="1" dirty="0">
                <a:latin typeface="Berlin Sans FB" panose="020E0602020502020306" pitchFamily="34" charset="0"/>
              </a:rPr>
              <a:t> </a:t>
            </a:r>
          </a:p>
        </p:txBody>
      </p:sp>
      <p:sp>
        <p:nvSpPr>
          <p:cNvPr id="14" name="ZoneTexte 13"/>
          <p:cNvSpPr txBox="1"/>
          <p:nvPr/>
        </p:nvSpPr>
        <p:spPr>
          <a:xfrm>
            <a:off x="5951985" y="0"/>
            <a:ext cx="4825835" cy="646331"/>
          </a:xfrm>
          <a:prstGeom prst="rect">
            <a:avLst/>
          </a:prstGeom>
          <a:noFill/>
        </p:spPr>
        <p:txBody>
          <a:bodyPr wrap="square" rtlCol="0">
            <a:spAutoFit/>
          </a:bodyPr>
          <a:lstStyle/>
          <a:p>
            <a:pPr algn="ctr"/>
            <a:r>
              <a:rPr lang="fr-FR" sz="3600" b="1" dirty="0">
                <a:latin typeface="Berlin Sans FB" panose="020E0602020502020306" pitchFamily="34" charset="0"/>
              </a:rPr>
              <a:t>IMMATERIALISME</a:t>
            </a:r>
            <a:endParaRPr lang="fr-FR" sz="2000" b="1" dirty="0">
              <a:latin typeface="Berlin Sans FB" panose="020E0602020502020306" pitchFamily="34" charset="0"/>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010" y="650640"/>
            <a:ext cx="2797998" cy="36695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954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checkerboard(across)">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checkerboard(across)">
                                      <p:cBhvr>
                                        <p:cTn id="5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082761">
            <a:off x="-965415" y="253091"/>
            <a:ext cx="7760359" cy="1200329"/>
          </a:xfrm>
          <a:prstGeom prst="rect">
            <a:avLst/>
          </a:prstGeom>
          <a:noFill/>
        </p:spPr>
        <p:txBody>
          <a:bodyPr wrap="square" rtlCol="0">
            <a:spAutoFit/>
          </a:bodyPr>
          <a:lstStyle/>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Comment expliquer que </a:t>
            </a:r>
          </a:p>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notre CSE soit limitée ? </a:t>
            </a:r>
          </a:p>
        </p:txBody>
      </p:sp>
      <p:sp>
        <p:nvSpPr>
          <p:cNvPr id="3" name="ZoneTexte 2"/>
          <p:cNvSpPr txBox="1"/>
          <p:nvPr/>
        </p:nvSpPr>
        <p:spPr>
          <a:xfrm>
            <a:off x="4605866" y="1312666"/>
            <a:ext cx="7182048" cy="954107"/>
          </a:xfrm>
          <a:prstGeom prst="rect">
            <a:avLst/>
          </a:prstGeom>
          <a:noFill/>
        </p:spPr>
        <p:txBody>
          <a:bodyPr wrap="square" rtlCol="0">
            <a:spAutoFit/>
          </a:bodyPr>
          <a:lstStyle/>
          <a:p>
            <a:pPr algn="just"/>
            <a:r>
              <a:rPr lang="fr-FR" sz="2800" i="1" dirty="0">
                <a:latin typeface="Lucida Sans" panose="020B0602030504020204" pitchFamily="34" charset="0"/>
              </a:rPr>
              <a:t>Le corps peut fausser ou altérer la conscience que nous avons des choses. </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6154" t="7023" r="23333" b="34696"/>
          <a:stretch/>
        </p:blipFill>
        <p:spPr>
          <a:xfrm>
            <a:off x="423332" y="2373979"/>
            <a:ext cx="3205637" cy="377613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85266" y="6150114"/>
            <a:ext cx="2481770" cy="707886"/>
          </a:xfrm>
          <a:prstGeom prst="rect">
            <a:avLst/>
          </a:prstGeom>
        </p:spPr>
        <p:txBody>
          <a:bodyPr wrap="none">
            <a:spAutoFit/>
          </a:bodyPr>
          <a:lstStyle/>
          <a:p>
            <a:pPr algn="ctr"/>
            <a:r>
              <a:rPr lang="fr-FR" sz="4000" dirty="0">
                <a:latin typeface="Impact" panose="020B0806030902050204" pitchFamily="34" charset="0"/>
              </a:rPr>
              <a:t>DESCARTES</a:t>
            </a:r>
          </a:p>
        </p:txBody>
      </p:sp>
      <p:sp>
        <p:nvSpPr>
          <p:cNvPr id="6" name="ZoneTexte 5"/>
          <p:cNvSpPr txBox="1"/>
          <p:nvPr/>
        </p:nvSpPr>
        <p:spPr>
          <a:xfrm>
            <a:off x="4114800" y="2590800"/>
            <a:ext cx="7416800" cy="1692771"/>
          </a:xfrm>
          <a:prstGeom prst="rect">
            <a:avLst/>
          </a:prstGeom>
          <a:noFill/>
        </p:spPr>
        <p:txBody>
          <a:bodyPr wrap="square" rtlCol="0">
            <a:spAutoFit/>
          </a:bodyPr>
          <a:lstStyle/>
          <a:p>
            <a:pPr algn="just"/>
            <a:r>
              <a:rPr lang="fr-FR" sz="3600" b="1" dirty="0">
                <a:solidFill>
                  <a:srgbClr val="0070C0"/>
                </a:solidFill>
                <a:latin typeface="Calibri" panose="020F0502020204030204" pitchFamily="34" charset="0"/>
              </a:rPr>
              <a:t>→ </a:t>
            </a:r>
            <a:r>
              <a:rPr lang="fr-FR" sz="3600" b="1" dirty="0">
                <a:solidFill>
                  <a:srgbClr val="0070C0"/>
                </a:solidFill>
              </a:rPr>
              <a:t>Position dualiste </a:t>
            </a:r>
            <a:r>
              <a:rPr lang="fr-FR" sz="3200" b="1" dirty="0"/>
              <a:t>(distinction entre substance étendue/substance pensante)</a:t>
            </a:r>
          </a:p>
          <a:p>
            <a:r>
              <a:rPr lang="fr-FR" sz="3600" b="1" dirty="0">
                <a:solidFill>
                  <a:srgbClr val="0070C0"/>
                </a:solidFill>
              </a:rPr>
              <a:t> </a:t>
            </a:r>
          </a:p>
        </p:txBody>
      </p:sp>
    </p:spTree>
    <p:extLst>
      <p:ext uri="{BB962C8B-B14F-4D97-AF65-F5344CB8AC3E}">
        <p14:creationId xmlns:p14="http://schemas.microsoft.com/office/powerpoint/2010/main" val="15084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27196" t="12280" r="42592" b="38597"/>
          <a:stretch>
            <a:fillRect/>
          </a:stretch>
        </p:blipFill>
        <p:spPr bwMode="auto">
          <a:xfrm>
            <a:off x="1528715" y="1340916"/>
            <a:ext cx="1861764" cy="2270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3899" y="1676227"/>
            <a:ext cx="1398775" cy="193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901651" y="3836145"/>
            <a:ext cx="3415555" cy="1908215"/>
          </a:xfrm>
          <a:prstGeom prst="rect">
            <a:avLst/>
          </a:prstGeom>
          <a:noFill/>
        </p:spPr>
        <p:txBody>
          <a:bodyPr wrap="square" rtlCol="0">
            <a:spAutoFit/>
          </a:bodyPr>
          <a:lstStyle/>
          <a:p>
            <a:pPr algn="ctr">
              <a:spcBef>
                <a:spcPct val="50000"/>
              </a:spcBef>
            </a:pPr>
            <a:r>
              <a:rPr lang="fr-FR" sz="3600" b="1" dirty="0">
                <a:latin typeface="Agency FB" panose="020B0503020202020204" pitchFamily="34" charset="0"/>
              </a:rPr>
              <a:t>Sujet = </a:t>
            </a:r>
          </a:p>
          <a:p>
            <a:pPr algn="ctr">
              <a:spcBef>
                <a:spcPts val="600"/>
              </a:spcBef>
            </a:pPr>
            <a:r>
              <a:rPr lang="fr-FR" sz="3600" b="1" dirty="0">
                <a:latin typeface="Agency FB" panose="020B0503020202020204" pitchFamily="34" charset="0"/>
              </a:rPr>
              <a:t>être un « moi »,</a:t>
            </a:r>
          </a:p>
          <a:p>
            <a:pPr algn="ctr">
              <a:spcBef>
                <a:spcPts val="600"/>
              </a:spcBef>
            </a:pPr>
            <a:r>
              <a:rPr lang="fr-FR" sz="3600" b="1" dirty="0">
                <a:latin typeface="Agency FB" panose="020B0503020202020204" pitchFamily="34" charset="0"/>
              </a:rPr>
              <a:t> une conscience</a:t>
            </a:r>
            <a:r>
              <a:rPr lang="fr-FR" sz="3600" dirty="0">
                <a:solidFill>
                  <a:schemeClr val="bg1"/>
                </a:solidFill>
                <a:latin typeface="Agency FB" panose="020B0503020202020204" pitchFamily="34" charset="0"/>
              </a:rPr>
              <a:t> </a:t>
            </a:r>
            <a:r>
              <a:rPr lang="fr-FR" sz="3600" b="1" dirty="0">
                <a:solidFill>
                  <a:schemeClr val="bg1"/>
                </a:solidFill>
                <a:latin typeface="Agency FB" panose="020B0503020202020204" pitchFamily="34" charset="0"/>
              </a:rPr>
              <a:t>	</a:t>
            </a:r>
            <a:endParaRPr lang="fr-FR" sz="3600" dirty="0">
              <a:latin typeface="Agency FB" panose="020B0503020202020204" pitchFamily="34" charset="0"/>
            </a:endParaRPr>
          </a:p>
        </p:txBody>
      </p:sp>
      <p:sp>
        <p:nvSpPr>
          <p:cNvPr id="10" name="ZoneTexte 9"/>
          <p:cNvSpPr txBox="1"/>
          <p:nvPr/>
        </p:nvSpPr>
        <p:spPr>
          <a:xfrm>
            <a:off x="6728584" y="3836145"/>
            <a:ext cx="4667172" cy="1831271"/>
          </a:xfrm>
          <a:prstGeom prst="rect">
            <a:avLst/>
          </a:prstGeom>
          <a:noFill/>
        </p:spPr>
        <p:txBody>
          <a:bodyPr wrap="square" rtlCol="0">
            <a:spAutoFit/>
          </a:bodyPr>
          <a:lstStyle/>
          <a:p>
            <a:pPr algn="ctr">
              <a:spcBef>
                <a:spcPts val="600"/>
              </a:spcBef>
            </a:pPr>
            <a:r>
              <a:rPr lang="fr-FR" sz="3600" b="1" dirty="0">
                <a:latin typeface="Agency FB" panose="020B0503020202020204" pitchFamily="34" charset="0"/>
              </a:rPr>
              <a:t>Objet =</a:t>
            </a:r>
          </a:p>
          <a:p>
            <a:pPr algn="ctr">
              <a:spcBef>
                <a:spcPts val="600"/>
              </a:spcBef>
            </a:pPr>
            <a:r>
              <a:rPr lang="fr-FR" sz="3600" b="1" dirty="0">
                <a:latin typeface="Agency FB" panose="020B0503020202020204" pitchFamily="34" charset="0"/>
                <a:cs typeface="Times New Roman" pitchFamily="18" charset="0"/>
              </a:rPr>
              <a:t>Réalité en tant qu'elle est pensée ou perçue</a:t>
            </a:r>
            <a:endParaRPr lang="fr-FR" sz="3600" b="1" dirty="0">
              <a:latin typeface="Agency FB" panose="020B0503020202020204" pitchFamily="34" charset="0"/>
            </a:endParaRPr>
          </a:p>
        </p:txBody>
      </p:sp>
      <p:sp>
        <p:nvSpPr>
          <p:cNvPr id="11" name="Titre 1"/>
          <p:cNvSpPr txBox="1">
            <a:spLocks/>
          </p:cNvSpPr>
          <p:nvPr/>
        </p:nvSpPr>
        <p:spPr>
          <a:xfrm>
            <a:off x="696687" y="167793"/>
            <a:ext cx="10827656" cy="669149"/>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81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effectLst>
                  <a:outerShdw blurRad="38100" dist="38100" dir="2700000" algn="tl">
                    <a:srgbClr val="000000">
                      <a:alpha val="43137"/>
                    </a:srgbClr>
                  </a:outerShdw>
                </a:effectLst>
                <a:latin typeface="Eras Medium ITC" pitchFamily="34" charset="0"/>
              </a:rPr>
              <a:t>Repères : sujet/objet – objectif/subjectif</a:t>
            </a:r>
            <a:endParaRPr lang="fr-FR" sz="4000" dirty="0">
              <a:effectLst>
                <a:outerShdw blurRad="38100" dist="38100" dir="2700000" algn="tl">
                  <a:srgbClr val="000000">
                    <a:alpha val="43137"/>
                  </a:srgbClr>
                </a:outerShdw>
              </a:effectLst>
              <a:latin typeface="Eras Medium ITC" pitchFamily="34" charset="0"/>
            </a:endParaRPr>
          </a:p>
        </p:txBody>
      </p:sp>
      <p:sp>
        <p:nvSpPr>
          <p:cNvPr id="2" name="Flèche droite 1"/>
          <p:cNvSpPr/>
          <p:nvPr/>
        </p:nvSpPr>
        <p:spPr>
          <a:xfrm>
            <a:off x="3874783" y="2151902"/>
            <a:ext cx="4214812" cy="557212"/>
          </a:xfrm>
          <a:prstGeom prst="rightArrow">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3593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6154" t="7023" r="23333" b="34696"/>
          <a:stretch/>
        </p:blipFill>
        <p:spPr>
          <a:xfrm>
            <a:off x="423332" y="408057"/>
            <a:ext cx="3205637" cy="377613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85264" y="4304379"/>
            <a:ext cx="2481769" cy="1323439"/>
          </a:xfrm>
          <a:prstGeom prst="rect">
            <a:avLst/>
          </a:prstGeom>
        </p:spPr>
        <p:txBody>
          <a:bodyPr wrap="none">
            <a:spAutoFit/>
          </a:bodyPr>
          <a:lstStyle/>
          <a:p>
            <a:pPr algn="ctr"/>
            <a:r>
              <a:rPr lang="fr-FR" sz="4000" dirty="0">
                <a:latin typeface="Impact" panose="020B0806030902050204" pitchFamily="34" charset="0"/>
              </a:rPr>
              <a:t>DESCARTES</a:t>
            </a:r>
          </a:p>
          <a:p>
            <a:pPr algn="ctr"/>
            <a:endParaRPr lang="fr-FR" sz="4000" dirty="0">
              <a:latin typeface="Impact" panose="020B0806030902050204" pitchFamily="34" charset="0"/>
            </a:endParaRPr>
          </a:p>
        </p:txBody>
      </p:sp>
      <p:sp>
        <p:nvSpPr>
          <p:cNvPr id="5" name="Légende à une bordure 1 4"/>
          <p:cNvSpPr/>
          <p:nvPr/>
        </p:nvSpPr>
        <p:spPr>
          <a:xfrm>
            <a:off x="4809066" y="408057"/>
            <a:ext cx="7128933" cy="6096000"/>
          </a:xfrm>
          <a:prstGeom prst="accentCallout1">
            <a:avLst>
              <a:gd name="adj1" fmla="val 18750"/>
              <a:gd name="adj2" fmla="val -8333"/>
              <a:gd name="adj3" fmla="val 26944"/>
              <a:gd name="adj4" fmla="val -211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ysClr val="windowText" lastClr="000000"/>
                </a:solidFill>
              </a:rPr>
              <a:t>« je ne suis pas seulement logé dans mon corps, ainsi qu’un pilote en son navire, mais, outre cela, que je le suis conjoint très étroitement et tellement confondu et mêlé, que je compose comme un seul tout avec lui. Car, si cela n’était, lorsque mon corps est blessé, je ne sentirais pas pour cela de la douleur, moi qui ne suis qu’une chose qui pense, mais j’apercevrais cette blessure par le seul entendement, comme un pilote aperçoit par la vue si quelque chose se rompt dans le vaisseau ; et lorsque mon corps a besoin de boire ou de manger, je connaîtrais simplement cela même, sans en être averti par des sentiments confus de faim et de soif. Car en effet tous ces sentiments de faim, de soif, de douleur, etc., ne sont autre chose que de certaines façons confuses de penser, qui proviennent et dépendent de l’union et comme du mélange de l’esprit avec le corps. »</a:t>
            </a:r>
          </a:p>
        </p:txBody>
      </p:sp>
      <p:sp>
        <p:nvSpPr>
          <p:cNvPr id="7" name="Rectangle 6"/>
          <p:cNvSpPr/>
          <p:nvPr/>
        </p:nvSpPr>
        <p:spPr>
          <a:xfrm>
            <a:off x="97377" y="4966098"/>
            <a:ext cx="4203395" cy="954107"/>
          </a:xfrm>
          <a:prstGeom prst="rect">
            <a:avLst/>
          </a:prstGeom>
        </p:spPr>
        <p:txBody>
          <a:bodyPr wrap="none">
            <a:spAutoFit/>
          </a:bodyPr>
          <a:lstStyle/>
          <a:p>
            <a:pPr algn="ctr"/>
            <a:r>
              <a:rPr lang="fr-FR" sz="2800" b="1" i="1" dirty="0">
                <a:latin typeface="Arial Narrow" panose="020B0606020202030204" pitchFamily="34" charset="0"/>
              </a:rPr>
              <a:t>Méditations métaphysiques, </a:t>
            </a:r>
          </a:p>
          <a:p>
            <a:pPr algn="ctr"/>
            <a:r>
              <a:rPr lang="fr-FR" sz="2800" b="1" dirty="0">
                <a:latin typeface="Arial Narrow" panose="020B0606020202030204" pitchFamily="34" charset="0"/>
              </a:rPr>
              <a:t>6</a:t>
            </a:r>
            <a:r>
              <a:rPr lang="fr-FR" sz="2800" b="1" baseline="30000" dirty="0">
                <a:latin typeface="Arial Narrow" panose="020B0606020202030204" pitchFamily="34" charset="0"/>
              </a:rPr>
              <a:t>ième</a:t>
            </a:r>
            <a:r>
              <a:rPr lang="fr-FR" sz="2800" b="1" dirty="0">
                <a:latin typeface="Arial Narrow" panose="020B0606020202030204" pitchFamily="34" charset="0"/>
              </a:rPr>
              <a:t> méd.</a:t>
            </a:r>
          </a:p>
        </p:txBody>
      </p:sp>
    </p:spTree>
    <p:extLst>
      <p:ext uri="{BB962C8B-B14F-4D97-AF65-F5344CB8AC3E}">
        <p14:creationId xmlns:p14="http://schemas.microsoft.com/office/powerpoint/2010/main" val="35184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rot="21082761">
            <a:off x="-965415" y="253091"/>
            <a:ext cx="7760359" cy="1200329"/>
          </a:xfrm>
          <a:prstGeom prst="rect">
            <a:avLst/>
          </a:prstGeom>
          <a:noFill/>
        </p:spPr>
        <p:txBody>
          <a:bodyPr wrap="square" rtlCol="0">
            <a:spAutoFit/>
          </a:bodyPr>
          <a:lstStyle/>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Comment expliquer que </a:t>
            </a:r>
          </a:p>
          <a:p>
            <a:pPr algn="ctr"/>
            <a:r>
              <a:rPr lang="fr-FR" sz="3600" b="1" dirty="0">
                <a:solidFill>
                  <a:srgbClr val="C00000"/>
                </a:solidFill>
                <a:latin typeface="BatangChe" panose="02030609000101010101" pitchFamily="49" charset="-127"/>
                <a:ea typeface="BatangChe" panose="02030609000101010101" pitchFamily="49" charset="-127"/>
                <a:cs typeface="Aharoni" panose="02010803020104030203" pitchFamily="2" charset="-79"/>
              </a:rPr>
              <a:t>notre CSE soit limitée ? </a:t>
            </a:r>
          </a:p>
        </p:txBody>
      </p:sp>
      <p:sp>
        <p:nvSpPr>
          <p:cNvPr id="3" name="ZoneTexte 2"/>
          <p:cNvSpPr txBox="1"/>
          <p:nvPr/>
        </p:nvSpPr>
        <p:spPr>
          <a:xfrm>
            <a:off x="4605866" y="1312666"/>
            <a:ext cx="7182048" cy="954107"/>
          </a:xfrm>
          <a:prstGeom prst="rect">
            <a:avLst/>
          </a:prstGeom>
          <a:noFill/>
        </p:spPr>
        <p:txBody>
          <a:bodyPr wrap="square" rtlCol="0">
            <a:spAutoFit/>
          </a:bodyPr>
          <a:lstStyle/>
          <a:p>
            <a:pPr algn="just"/>
            <a:r>
              <a:rPr lang="fr-FR" sz="2800" i="1" dirty="0">
                <a:latin typeface="Lucida Sans" panose="020B0602030504020204" pitchFamily="34" charset="0"/>
              </a:rPr>
              <a:t>Le corps peut fausser ou altérer la conscience que nous avons des choses. </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6154" t="7023" r="23333" b="34696"/>
          <a:stretch/>
        </p:blipFill>
        <p:spPr>
          <a:xfrm>
            <a:off x="423332" y="2373979"/>
            <a:ext cx="3205637" cy="377613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85266" y="6150114"/>
            <a:ext cx="2481770" cy="707886"/>
          </a:xfrm>
          <a:prstGeom prst="rect">
            <a:avLst/>
          </a:prstGeom>
        </p:spPr>
        <p:txBody>
          <a:bodyPr wrap="none">
            <a:spAutoFit/>
          </a:bodyPr>
          <a:lstStyle/>
          <a:p>
            <a:pPr algn="ctr"/>
            <a:r>
              <a:rPr lang="fr-FR" sz="4000" dirty="0">
                <a:latin typeface="Impact" panose="020B0806030902050204" pitchFamily="34" charset="0"/>
              </a:rPr>
              <a:t>DESCARTES</a:t>
            </a:r>
          </a:p>
        </p:txBody>
      </p:sp>
      <p:sp>
        <p:nvSpPr>
          <p:cNvPr id="6" name="ZoneTexte 5"/>
          <p:cNvSpPr txBox="1"/>
          <p:nvPr/>
        </p:nvSpPr>
        <p:spPr>
          <a:xfrm>
            <a:off x="4114800" y="2590800"/>
            <a:ext cx="7416800" cy="1692771"/>
          </a:xfrm>
          <a:prstGeom prst="rect">
            <a:avLst/>
          </a:prstGeom>
          <a:noFill/>
        </p:spPr>
        <p:txBody>
          <a:bodyPr wrap="square" rtlCol="0">
            <a:spAutoFit/>
          </a:bodyPr>
          <a:lstStyle/>
          <a:p>
            <a:pPr algn="just"/>
            <a:r>
              <a:rPr lang="fr-FR" sz="3600" b="1" dirty="0">
                <a:solidFill>
                  <a:srgbClr val="0070C0"/>
                </a:solidFill>
                <a:latin typeface="Calibri" panose="020F0502020204030204" pitchFamily="34" charset="0"/>
              </a:rPr>
              <a:t>→ </a:t>
            </a:r>
            <a:r>
              <a:rPr lang="fr-FR" sz="3600" b="1" dirty="0">
                <a:solidFill>
                  <a:srgbClr val="0070C0"/>
                </a:solidFill>
              </a:rPr>
              <a:t>Position dualiste </a:t>
            </a:r>
            <a:r>
              <a:rPr lang="fr-FR" sz="3200" b="1" dirty="0"/>
              <a:t>(distinction entre substance étendue/substance pensante)</a:t>
            </a:r>
          </a:p>
          <a:p>
            <a:r>
              <a:rPr lang="fr-FR" sz="3600" b="1" dirty="0">
                <a:solidFill>
                  <a:srgbClr val="0070C0"/>
                </a:solidFill>
              </a:rPr>
              <a:t> </a:t>
            </a:r>
          </a:p>
        </p:txBody>
      </p:sp>
      <p:sp>
        <p:nvSpPr>
          <p:cNvPr id="7" name="ZoneTexte 6"/>
          <p:cNvSpPr txBox="1"/>
          <p:nvPr/>
        </p:nvSpPr>
        <p:spPr>
          <a:xfrm>
            <a:off x="4114800" y="3901175"/>
            <a:ext cx="7416800" cy="2308324"/>
          </a:xfrm>
          <a:prstGeom prst="rect">
            <a:avLst/>
          </a:prstGeom>
          <a:noFill/>
        </p:spPr>
        <p:txBody>
          <a:bodyPr wrap="square" rtlCol="0">
            <a:spAutoFit/>
          </a:bodyPr>
          <a:lstStyle/>
          <a:p>
            <a:pPr algn="just"/>
            <a:r>
              <a:rPr lang="fr-FR" sz="3600" b="1" dirty="0">
                <a:solidFill>
                  <a:srgbClr val="0070C0"/>
                </a:solidFill>
                <a:latin typeface="Calibri" panose="020F0502020204030204" pitchFamily="34" charset="0"/>
              </a:rPr>
              <a:t>→ </a:t>
            </a:r>
            <a:r>
              <a:rPr lang="fr-FR" sz="3600" b="1" dirty="0">
                <a:solidFill>
                  <a:srgbClr val="0070C0"/>
                </a:solidFill>
              </a:rPr>
              <a:t>Les passions </a:t>
            </a:r>
            <a:r>
              <a:rPr lang="fr-FR" sz="3200" b="1" dirty="0"/>
              <a:t>(issues du corps) </a:t>
            </a:r>
            <a:r>
              <a:rPr lang="fr-FR" sz="3600" b="1" dirty="0">
                <a:solidFill>
                  <a:srgbClr val="0070C0"/>
                </a:solidFill>
              </a:rPr>
              <a:t>peuvent influencer la conscience </a:t>
            </a:r>
            <a:r>
              <a:rPr lang="fr-FR" sz="3200" b="1" dirty="0"/>
              <a:t>(ou l’esprit)</a:t>
            </a:r>
          </a:p>
          <a:p>
            <a:r>
              <a:rPr lang="fr-FR" sz="3600" b="1" dirty="0">
                <a:solidFill>
                  <a:srgbClr val="0070C0"/>
                </a:solidFill>
              </a:rPr>
              <a:t> </a:t>
            </a:r>
          </a:p>
        </p:txBody>
      </p:sp>
    </p:spTree>
    <p:extLst>
      <p:ext uri="{BB962C8B-B14F-4D97-AF65-F5344CB8AC3E}">
        <p14:creationId xmlns:p14="http://schemas.microsoft.com/office/powerpoint/2010/main" val="12625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6154" t="7023" r="23333" b="34696"/>
          <a:stretch/>
        </p:blipFill>
        <p:spPr>
          <a:xfrm>
            <a:off x="423332" y="408057"/>
            <a:ext cx="3205637" cy="377613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85264" y="4304379"/>
            <a:ext cx="2481769" cy="1323439"/>
          </a:xfrm>
          <a:prstGeom prst="rect">
            <a:avLst/>
          </a:prstGeom>
        </p:spPr>
        <p:txBody>
          <a:bodyPr wrap="none">
            <a:spAutoFit/>
          </a:bodyPr>
          <a:lstStyle/>
          <a:p>
            <a:pPr algn="ctr"/>
            <a:r>
              <a:rPr lang="fr-FR" sz="4000" dirty="0">
                <a:latin typeface="Impact" panose="020B0806030902050204" pitchFamily="34" charset="0"/>
              </a:rPr>
              <a:t>DESCARTES</a:t>
            </a:r>
          </a:p>
          <a:p>
            <a:pPr algn="ctr"/>
            <a:endParaRPr lang="fr-FR" sz="4000" dirty="0">
              <a:latin typeface="Impact" panose="020B0806030902050204" pitchFamily="34" charset="0"/>
            </a:endParaRPr>
          </a:p>
        </p:txBody>
      </p:sp>
      <p:sp>
        <p:nvSpPr>
          <p:cNvPr id="5" name="Légende à une bordure 1 4"/>
          <p:cNvSpPr/>
          <p:nvPr/>
        </p:nvSpPr>
        <p:spPr>
          <a:xfrm>
            <a:off x="4809066" y="408057"/>
            <a:ext cx="7128933" cy="6096000"/>
          </a:xfrm>
          <a:prstGeom prst="accentCallout1">
            <a:avLst>
              <a:gd name="adj1" fmla="val 18750"/>
              <a:gd name="adj2" fmla="val -8333"/>
              <a:gd name="adj3" fmla="val 26944"/>
              <a:gd name="adj4" fmla="val -211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dirty="0">
                <a:solidFill>
                  <a:schemeClr val="tx1"/>
                </a:solidFill>
              </a:rPr>
              <a:t>« Nos pensées […] sont principalement de deux genres, à savoir : les unes sont les actions de l’âme, les autres sont ses passions. Celles que je nomme ses actions sont toutes nos volontés, à cause que nous expérimentons qu’elles viennent directement de notre âme, et semblent ne dépendre que d’elle. Comme, au contraire, on peut appeler ses passions toutes les sortes de perceptions ou connaissances qui se trouvent en nous, à cause que bien souvent ce n’est pas notre âme qui les fait telles qu’elles sont, et que toujours elle les reçoit des choses qui sont représentées par elles. »</a:t>
            </a:r>
          </a:p>
          <a:p>
            <a:pPr algn="just"/>
            <a:endParaRPr lang="fr-FR" sz="2400" dirty="0">
              <a:solidFill>
                <a:sysClr val="windowText" lastClr="000000"/>
              </a:solidFill>
            </a:endParaRPr>
          </a:p>
        </p:txBody>
      </p:sp>
      <p:sp>
        <p:nvSpPr>
          <p:cNvPr id="7" name="Rectangle 6"/>
          <p:cNvSpPr/>
          <p:nvPr/>
        </p:nvSpPr>
        <p:spPr>
          <a:xfrm>
            <a:off x="464466" y="4966098"/>
            <a:ext cx="3469219" cy="954107"/>
          </a:xfrm>
          <a:prstGeom prst="rect">
            <a:avLst/>
          </a:prstGeom>
        </p:spPr>
        <p:txBody>
          <a:bodyPr wrap="none">
            <a:spAutoFit/>
          </a:bodyPr>
          <a:lstStyle/>
          <a:p>
            <a:pPr algn="ctr"/>
            <a:r>
              <a:rPr lang="fr-FR" sz="2800" b="1" i="1" dirty="0">
                <a:latin typeface="Arial Narrow" panose="020B0606020202030204" pitchFamily="34" charset="0"/>
              </a:rPr>
              <a:t>Les passions de l’âme, </a:t>
            </a:r>
          </a:p>
          <a:p>
            <a:pPr algn="ctr"/>
            <a:r>
              <a:rPr lang="fr-FR" sz="2800" b="1" dirty="0">
                <a:latin typeface="Arial Narrow" panose="020B0606020202030204" pitchFamily="34" charset="0"/>
              </a:rPr>
              <a:t>Art. 17</a:t>
            </a:r>
          </a:p>
        </p:txBody>
      </p:sp>
    </p:spTree>
    <p:extLst>
      <p:ext uri="{BB962C8B-B14F-4D97-AF65-F5344CB8AC3E}">
        <p14:creationId xmlns:p14="http://schemas.microsoft.com/office/powerpoint/2010/main" val="24842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6154" t="7023" r="23333" b="34696"/>
          <a:stretch/>
        </p:blipFill>
        <p:spPr>
          <a:xfrm>
            <a:off x="423332" y="408057"/>
            <a:ext cx="3205637" cy="377613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85264" y="4304379"/>
            <a:ext cx="2481769" cy="1323439"/>
          </a:xfrm>
          <a:prstGeom prst="rect">
            <a:avLst/>
          </a:prstGeom>
        </p:spPr>
        <p:txBody>
          <a:bodyPr wrap="none">
            <a:spAutoFit/>
          </a:bodyPr>
          <a:lstStyle/>
          <a:p>
            <a:pPr algn="ctr"/>
            <a:r>
              <a:rPr lang="fr-FR" sz="4000" dirty="0">
                <a:latin typeface="Impact" panose="020B0806030902050204" pitchFamily="34" charset="0"/>
              </a:rPr>
              <a:t>DESCARTES</a:t>
            </a:r>
          </a:p>
          <a:p>
            <a:pPr algn="ctr"/>
            <a:endParaRPr lang="fr-FR" sz="4000" dirty="0">
              <a:latin typeface="Impact" panose="020B0806030902050204" pitchFamily="34" charset="0"/>
            </a:endParaRPr>
          </a:p>
        </p:txBody>
      </p:sp>
      <p:sp>
        <p:nvSpPr>
          <p:cNvPr id="4" name="Rectangle 3"/>
          <p:cNvSpPr/>
          <p:nvPr/>
        </p:nvSpPr>
        <p:spPr>
          <a:xfrm>
            <a:off x="946973" y="4966098"/>
            <a:ext cx="2504212" cy="954107"/>
          </a:xfrm>
          <a:prstGeom prst="rect">
            <a:avLst/>
          </a:prstGeom>
        </p:spPr>
        <p:txBody>
          <a:bodyPr wrap="none">
            <a:spAutoFit/>
          </a:bodyPr>
          <a:lstStyle/>
          <a:p>
            <a:pPr algn="ctr"/>
            <a:r>
              <a:rPr lang="fr-FR" sz="2800" b="1" i="1" dirty="0">
                <a:latin typeface="Arial Narrow" panose="020B0606020202030204" pitchFamily="34" charset="0"/>
              </a:rPr>
              <a:t>Lettre à </a:t>
            </a:r>
            <a:r>
              <a:rPr lang="fr-FR" sz="2800" b="1" i="1" dirty="0" err="1">
                <a:latin typeface="Arial Narrow" panose="020B0606020202030204" pitchFamily="34" charset="0"/>
              </a:rPr>
              <a:t>Chanut</a:t>
            </a:r>
            <a:r>
              <a:rPr lang="fr-FR" sz="2800" b="1" i="1" dirty="0">
                <a:latin typeface="Arial Narrow" panose="020B0606020202030204" pitchFamily="34" charset="0"/>
              </a:rPr>
              <a:t>, </a:t>
            </a:r>
          </a:p>
          <a:p>
            <a:pPr algn="ctr"/>
            <a:r>
              <a:rPr lang="fr-FR" sz="2800" b="1" dirty="0">
                <a:latin typeface="Arial Narrow" panose="020B0606020202030204" pitchFamily="34" charset="0"/>
              </a:rPr>
              <a:t>6 juin 1647</a:t>
            </a:r>
          </a:p>
        </p:txBody>
      </p:sp>
      <p:sp>
        <p:nvSpPr>
          <p:cNvPr id="5" name="Rectangle 4"/>
          <p:cNvSpPr/>
          <p:nvPr/>
        </p:nvSpPr>
        <p:spPr>
          <a:xfrm>
            <a:off x="3428741" y="209450"/>
            <a:ext cx="8505755" cy="6038576"/>
          </a:xfrm>
          <a:prstGeom prst="rect">
            <a:avLst/>
          </a:prstGeom>
        </p:spPr>
        <p:txBody>
          <a:bodyPr wrap="square">
            <a:spAutoFit/>
          </a:bodyPr>
          <a:lstStyle/>
          <a:p>
            <a:pPr marL="457200" algn="just">
              <a:lnSpc>
                <a:spcPct val="115000"/>
              </a:lnSpc>
              <a:spcAft>
                <a:spcPts val="1000"/>
              </a:spcAft>
            </a:pPr>
            <a:r>
              <a:rPr lang="fr-FR" sz="2800" dirty="0">
                <a:solidFill>
                  <a:srgbClr val="000000"/>
                </a:solidFill>
                <a:ea typeface="Calibri" panose="020F0502020204030204" pitchFamily="34" charset="0"/>
                <a:cs typeface="Times New Roman" panose="02020603050405020304" pitchFamily="18" charset="0"/>
              </a:rPr>
              <a:t>« lorsque j’étais enfant, j’aimais une fille de mon âge, qui était un peu louche ; au moyen de quoi, l’impression qui se faisait par la vue en mon cerveau, quand je regardais ses yeux égarés, se joignait tellement à celle qui s’y faisait aussi pour émouvoir en moi la passion de l’amour, que longtemps après, en voyant des personnes louches, je me sentais plus enclin à les aimer qu’à en aimer d’autres, pour cela seul qu’elles avaient ce défaut ; et je ne savais pas néanmoins que ce fût pour cela. Au contraire, depuis que j’y ai fait réflexion, et que j’ai reconnu que c’est un défaut, je n’en ai plus été ému. » </a:t>
            </a:r>
            <a:endParaRPr lang="fr-FR"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64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2801" y="114671"/>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effectLst>
                  <a:outerShdw blurRad="38100" dist="38100" dir="2700000" algn="tl">
                    <a:srgbClr val="000000">
                      <a:alpha val="43137"/>
                    </a:srgbClr>
                  </a:outerShdw>
                </a:effectLst>
                <a:latin typeface="Elephant" panose="02020904090505020303" pitchFamily="18" charset="0"/>
              </a:rPr>
              <a:t>c. L’hypothèse d’un inconscient refoulé (Freud)</a:t>
            </a:r>
            <a:endParaRPr lang="fr-FR" sz="2400" dirty="0">
              <a:effectLst>
                <a:outerShdw blurRad="38100" dist="38100" dir="2700000" algn="tl">
                  <a:srgbClr val="000000">
                    <a:alpha val="43137"/>
                  </a:srgbClr>
                </a:outerShdw>
              </a:effectLst>
              <a:latin typeface="Elephant" panose="02020904090505020303" pitchFamily="18" charset="0"/>
            </a:endParaRPr>
          </a:p>
        </p:txBody>
      </p:sp>
      <p:pic>
        <p:nvPicPr>
          <p:cNvPr id="17" name="Picture 3" descr="F:\copernic.jpeg"/>
          <p:cNvPicPr>
            <a:picLocks noChangeAspect="1"/>
          </p:cNvPicPr>
          <p:nvPr/>
        </p:nvPicPr>
        <p:blipFill>
          <a:blip r:embed="rId2" cstate="print"/>
          <a:srcRect/>
          <a:stretch>
            <a:fillRect/>
          </a:stretch>
        </p:blipFill>
        <p:spPr>
          <a:xfrm>
            <a:off x="0" y="966629"/>
            <a:ext cx="1744131" cy="2021613"/>
          </a:xfrm>
          <a:prstGeom prst="rect">
            <a:avLst/>
          </a:prstGeom>
          <a:noFill/>
          <a:ln cap="flat">
            <a:noFill/>
          </a:ln>
        </p:spPr>
      </p:pic>
      <p:pic>
        <p:nvPicPr>
          <p:cNvPr id="18" name="Picture 2" descr="F:\darwin.jpeg"/>
          <p:cNvPicPr>
            <a:picLocks noChangeAspect="1"/>
          </p:cNvPicPr>
          <p:nvPr/>
        </p:nvPicPr>
        <p:blipFill>
          <a:blip r:embed="rId3" cstate="print"/>
          <a:srcRect/>
          <a:stretch>
            <a:fillRect/>
          </a:stretch>
        </p:blipFill>
        <p:spPr>
          <a:xfrm>
            <a:off x="0" y="2920882"/>
            <a:ext cx="1744131" cy="1986085"/>
          </a:xfrm>
          <a:prstGeom prst="rect">
            <a:avLst/>
          </a:prstGeom>
          <a:noFill/>
          <a:ln cap="flat">
            <a:noFill/>
          </a:ln>
        </p:spPr>
      </p:pic>
      <p:pic>
        <p:nvPicPr>
          <p:cNvPr id="20" name="Picture 3" descr="freud"/>
          <p:cNvPicPr>
            <a:picLocks noChangeAspect="1"/>
          </p:cNvPicPr>
          <p:nvPr/>
        </p:nvPicPr>
        <p:blipFill rotWithShape="1">
          <a:blip r:embed="rId4" cstate="print"/>
          <a:srcRect b="26244"/>
          <a:stretch/>
        </p:blipFill>
        <p:spPr>
          <a:xfrm>
            <a:off x="0" y="4906967"/>
            <a:ext cx="1744428" cy="1824909"/>
          </a:xfrm>
          <a:prstGeom prst="rect">
            <a:avLst/>
          </a:prstGeom>
          <a:noFill/>
          <a:ln cap="flat">
            <a:noFill/>
          </a:ln>
        </p:spPr>
      </p:pic>
      <p:sp>
        <p:nvSpPr>
          <p:cNvPr id="21" name="Rectangle 20"/>
          <p:cNvSpPr/>
          <p:nvPr/>
        </p:nvSpPr>
        <p:spPr>
          <a:xfrm>
            <a:off x="1876096" y="966629"/>
            <a:ext cx="9764361" cy="5940088"/>
          </a:xfrm>
          <a:prstGeom prst="rect">
            <a:avLst/>
          </a:prstGeom>
        </p:spPr>
        <p:txBody>
          <a:bodyPr wrap="square">
            <a:spAutoFit/>
          </a:bodyPr>
          <a:lstStyle/>
          <a:p>
            <a:pPr algn="just">
              <a:spcAft>
                <a:spcPts val="0"/>
              </a:spcAft>
            </a:pPr>
            <a:r>
              <a:rPr lang="fr-FR" sz="2000" dirty="0">
                <a:latin typeface="Calibri" panose="020F0502020204030204" pitchFamily="34" charset="0"/>
                <a:ea typeface="Times New Roman" panose="02020603050405020304" pitchFamily="18" charset="0"/>
                <a:cs typeface="Times New Roman" panose="02020603050405020304" pitchFamily="18" charset="0"/>
              </a:rPr>
              <a:t>« Dans le cours des siècles, la science a infligé à </a:t>
            </a:r>
            <a:r>
              <a:rPr lang="fr-FR" sz="20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l’égoïsme naïf de l’humanité</a:t>
            </a:r>
            <a:r>
              <a:rPr lang="fr-FR" sz="2000" dirty="0">
                <a:latin typeface="Calibri" panose="020F0502020204030204" pitchFamily="34" charset="0"/>
                <a:ea typeface="Times New Roman" panose="02020603050405020304" pitchFamily="18" charset="0"/>
                <a:cs typeface="Times New Roman" panose="02020603050405020304" pitchFamily="18" charset="0"/>
              </a:rPr>
              <a:t> deux graves démentis. </a:t>
            </a:r>
            <a:r>
              <a:rPr lang="fr-FR" sz="20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La première fois</a:t>
            </a:r>
            <a:r>
              <a:rPr lang="fr-FR" sz="2000" dirty="0">
                <a:latin typeface="Calibri" panose="020F0502020204030204" pitchFamily="34" charset="0"/>
                <a:ea typeface="Times New Roman" panose="02020603050405020304" pitchFamily="18" charset="0"/>
                <a:cs typeface="Times New Roman" panose="02020603050405020304" pitchFamily="18" charset="0"/>
              </a:rPr>
              <a:t>, ce fut lorsqu’elle a montré que la terre, loin d’être le centre de l’univers, ne forme qu’une parcelle insignifiante du système cosmique dont nous pouvons à peine nous représenter la grandeur. Cette première démonstration se rattache pour nous au nom de </a:t>
            </a:r>
            <a:r>
              <a:rPr lang="fr-FR" sz="2000"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Copernic</a:t>
            </a:r>
            <a:r>
              <a:rPr lang="fr-FR" sz="2000" dirty="0">
                <a:latin typeface="Calibri" panose="020F0502020204030204" pitchFamily="34" charset="0"/>
                <a:ea typeface="Times New Roman" panose="02020603050405020304" pitchFamily="18" charset="0"/>
                <a:cs typeface="Times New Roman" panose="02020603050405020304" pitchFamily="18" charset="0"/>
              </a:rPr>
              <a:t> (…). </a:t>
            </a:r>
            <a:r>
              <a:rPr lang="fr-FR" sz="20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Le second démenti</a:t>
            </a:r>
            <a:r>
              <a:rPr lang="fr-FR" sz="2000" dirty="0">
                <a:latin typeface="Calibri" panose="020F0502020204030204" pitchFamily="34" charset="0"/>
                <a:ea typeface="Times New Roman" panose="02020603050405020304" pitchFamily="18" charset="0"/>
                <a:cs typeface="Times New Roman" panose="02020603050405020304" pitchFamily="18" charset="0"/>
              </a:rPr>
              <a:t> fut infligé à l’humanité par la recherche biologique, lorsqu’elle a réduit à rien les prétentions de l’homme à une place privilégiée dans l’ordre de la création, en établissant sa descendance du règne animal et en montrant l’indestructibilité de sa nature animale. Cette dernière révolution s’est accomplie de nos jours, à la suite des travaux de </a:t>
            </a:r>
            <a:r>
              <a:rPr lang="fr-FR" sz="2000"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Charles Darwin</a:t>
            </a:r>
            <a:r>
              <a:rPr lang="fr-FR" sz="2000" dirty="0">
                <a:latin typeface="Calibri" panose="020F0502020204030204" pitchFamily="34" charset="0"/>
                <a:ea typeface="Times New Roman" panose="02020603050405020304" pitchFamily="18" charset="0"/>
                <a:cs typeface="Times New Roman" panose="02020603050405020304" pitchFamily="18" charset="0"/>
              </a:rPr>
              <a:t>, de Wallace et de leurs prédécesseurs, travaux qui ont provoqué la résistance la plus acharnée des contemporains. </a:t>
            </a:r>
            <a:r>
              <a:rPr lang="fr-FR" sz="20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Un troisième démenti</a:t>
            </a:r>
            <a:r>
              <a:rPr lang="fr-FR" sz="2000" dirty="0">
                <a:latin typeface="Calibri" panose="020F0502020204030204" pitchFamily="34" charset="0"/>
                <a:ea typeface="Times New Roman" panose="02020603050405020304" pitchFamily="18" charset="0"/>
                <a:cs typeface="Times New Roman" panose="02020603050405020304" pitchFamily="18" charset="0"/>
              </a:rPr>
              <a:t> sera infligé à la mégalomanie humaine par la recherche psychologique de nos jours qui se propose de </a:t>
            </a:r>
            <a:r>
              <a:rPr lang="fr-FR"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montrer au moi qu’il n’est seulement pas maître dans sa propre maison</a:t>
            </a:r>
            <a:r>
              <a:rPr lang="fr-FR" sz="2000" dirty="0">
                <a:latin typeface="Calibri" panose="020F0502020204030204" pitchFamily="34" charset="0"/>
                <a:ea typeface="Times New Roman" panose="02020603050405020304" pitchFamily="18" charset="0"/>
                <a:cs typeface="Times New Roman" panose="02020603050405020304" pitchFamily="18" charset="0"/>
              </a:rPr>
              <a:t>, qu’il en est réduit à se contenter de renseignements rares et fragmentaires sur ce qui se passe, en dehors de sa conscience, dans sa vie psychique. </a:t>
            </a:r>
            <a:r>
              <a:rPr lang="fr-FR" sz="2000"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Les psychanalystes</a:t>
            </a:r>
            <a:r>
              <a:rPr lang="fr-FR" sz="2000" dirty="0">
                <a:latin typeface="Calibri" panose="020F0502020204030204" pitchFamily="34" charset="0"/>
                <a:ea typeface="Times New Roman" panose="02020603050405020304" pitchFamily="18" charset="0"/>
                <a:cs typeface="Times New Roman" panose="02020603050405020304" pitchFamily="18" charset="0"/>
              </a:rPr>
              <a:t> ne sont ni les premiers ni les seuls qui aient lancé cet appel à la modestie et au recueillement, mais c’est à eux que semble échoir la mission d’étendre cette manière de voir avec le plus d’ardeur et de produire à son appui des matériaux empruntés à l’expérience et accessibles à tous. D’où la levée générale de boucliers contre notre science, l’oubli de toutes les règles de politesse académique, le déchaînement d’une opposition qui secoue toutes les entraves d’une logique impartiale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39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5"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heckerboard(across)">
                                      <p:cBhvr>
                                        <p:cTn id="10" dur="500"/>
                                        <p:tgtEl>
                                          <p:spTgt spid="17"/>
                                        </p:tgtEl>
                                      </p:cBhvr>
                                    </p:animEffect>
                                  </p:childTnLst>
                                </p:cTn>
                              </p:par>
                              <p:par>
                                <p:cTn id="11" presetID="5"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heckerboard(across)">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heckerboard(across)">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04497" y="332983"/>
            <a:ext cx="11020095" cy="1068639"/>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1- Le problème initial</a:t>
            </a:r>
            <a:r>
              <a:rPr lang="fr-FR" sz="3200" dirty="0">
                <a:latin typeface="Elephant" panose="02020904090505020303" pitchFamily="18" charset="0"/>
                <a:ea typeface=""/>
                <a:cs typeface=""/>
              </a:rPr>
              <a:t> </a:t>
            </a:r>
            <a:r>
              <a:rPr lang="fr-FR" sz="3200" b="1" dirty="0">
                <a:latin typeface="Elephant" panose="02020904090505020303" pitchFamily="18" charset="0"/>
                <a:ea typeface=""/>
                <a:cs typeface=""/>
              </a:rPr>
              <a:t>:</a:t>
            </a:r>
            <a:r>
              <a:rPr lang="fr-FR" sz="3200" dirty="0">
                <a:latin typeface="Elephant" panose="02020904090505020303" pitchFamily="18" charset="0"/>
                <a:ea typeface=""/>
                <a:cs typeface=""/>
              </a:rPr>
              <a:t> </a:t>
            </a:r>
            <a:r>
              <a:rPr lang="fr-FR" sz="3200" b="1" dirty="0">
                <a:latin typeface="Elephant" panose="02020904090505020303" pitchFamily="18" charset="0"/>
                <a:ea typeface=""/>
                <a:cs typeface=""/>
              </a:rPr>
              <a:t>Comment expliquer et soigner « l’hystérie » ?</a:t>
            </a:r>
          </a:p>
        </p:txBody>
      </p:sp>
      <p:pic>
        <p:nvPicPr>
          <p:cNvPr id="3" name="Picture 6"/>
          <p:cNvPicPr>
            <a:picLocks noChangeAspect="1"/>
          </p:cNvPicPr>
          <p:nvPr/>
        </p:nvPicPr>
        <p:blipFill>
          <a:blip r:embed="rId2" cstate="print"/>
          <a:srcRect/>
          <a:stretch>
            <a:fillRect/>
          </a:stretch>
        </p:blipFill>
        <p:spPr>
          <a:xfrm>
            <a:off x="5423786" y="1401622"/>
            <a:ext cx="5476302" cy="3809601"/>
          </a:xfrm>
          <a:prstGeom prst="rect">
            <a:avLst/>
          </a:prstGeom>
          <a:ln>
            <a:noFill/>
          </a:ln>
          <a:effectLst>
            <a:outerShdw blurRad="292100" dist="139700" dir="2700000" algn="tl" rotWithShape="0">
              <a:srgbClr val="333333">
                <a:alpha val="65000"/>
              </a:srgbClr>
            </a:outerShdw>
          </a:effectLst>
        </p:spPr>
      </p:pic>
      <p:sp>
        <p:nvSpPr>
          <p:cNvPr id="4" name="Text Box 7"/>
          <p:cNvSpPr txBox="1"/>
          <p:nvPr/>
        </p:nvSpPr>
        <p:spPr>
          <a:xfrm>
            <a:off x="5540058" y="5400437"/>
            <a:ext cx="5480039" cy="391531"/>
          </a:xfrm>
          <a:prstGeom prst="rect">
            <a:avLst/>
          </a:prstGeom>
          <a:noFill/>
          <a:ln cap="flat">
            <a:noFill/>
          </a:ln>
        </p:spPr>
        <p:txBody>
          <a:bodyPr vert="horz" wrap="square" lIns="82944" tIns="41472" rIns="82944" bIns="41472" anchor="t" anchorCtr="1" compatLnSpc="1">
            <a:spAutoFit/>
          </a:bodyPr>
          <a:lstStyle/>
          <a:p>
            <a:pPr algn="ctr" defTabSz="829452">
              <a:spcBef>
                <a:spcPts val="816"/>
              </a:spcBef>
              <a:defRPr sz="1800" b="0" i="0" u="none" strike="noStrike" kern="0" cap="none" spc="0" baseline="0">
                <a:solidFill>
                  <a:srgbClr val="000000"/>
                </a:solidFill>
                <a:uFillTx/>
              </a:defRPr>
            </a:pPr>
            <a:r>
              <a:rPr lang="fr-FR" sz="2000" b="1">
                <a:latin typeface="Garamond" panose="02020404030301010803" pitchFamily="18" charset="0"/>
                <a:ea typeface=""/>
                <a:cs typeface=""/>
              </a:rPr>
              <a:t>Brouillet</a:t>
            </a:r>
            <a:r>
              <a:rPr lang="fr-FR" sz="2000">
                <a:latin typeface="Garamond" panose="02020404030301010803" pitchFamily="18" charset="0"/>
                <a:ea typeface=""/>
                <a:cs typeface=""/>
              </a:rPr>
              <a:t>, </a:t>
            </a:r>
            <a:r>
              <a:rPr lang="fr-FR" sz="2000" i="1">
                <a:latin typeface="Garamond" panose="02020404030301010803" pitchFamily="18" charset="0"/>
                <a:ea typeface=""/>
                <a:cs typeface=""/>
              </a:rPr>
              <a:t>Une leçon de Charcot à la Salpêtrière</a:t>
            </a:r>
            <a:r>
              <a:rPr lang="fr-FR" sz="2000">
                <a:latin typeface="Garamond" panose="02020404030301010803" pitchFamily="18" charset="0"/>
                <a:ea typeface=""/>
                <a:cs typeface=""/>
              </a:rPr>
              <a:t>, 1887</a:t>
            </a:r>
          </a:p>
        </p:txBody>
      </p:sp>
      <p:sp>
        <p:nvSpPr>
          <p:cNvPr id="5" name="Text Box 5"/>
          <p:cNvSpPr txBox="1"/>
          <p:nvPr/>
        </p:nvSpPr>
        <p:spPr>
          <a:xfrm>
            <a:off x="641658" y="1764543"/>
            <a:ext cx="4058098" cy="1561082"/>
          </a:xfrm>
          <a:prstGeom prst="rect">
            <a:avLst/>
          </a:prstGeom>
          <a:noFill/>
          <a:ln cap="flat">
            <a:noFill/>
          </a:ln>
        </p:spPr>
        <p:txBody>
          <a:bodyPr vert="horz" wrap="square" lIns="82944" tIns="41472" rIns="82944" bIns="41472" anchor="t" anchorCtr="0" compatLnSpc="1">
            <a:spAutoFit/>
          </a:bodyPr>
          <a:lstStyle/>
          <a:p>
            <a:pPr algn="ctr" defTabSz="829452">
              <a:defRPr sz="1800" b="0" i="0" u="none" strike="noStrike" kern="0" cap="none" spc="0" baseline="0">
                <a:solidFill>
                  <a:srgbClr val="000000"/>
                </a:solidFill>
                <a:uFillTx/>
              </a:defRPr>
            </a:pPr>
            <a:r>
              <a:rPr lang="fr-FR" sz="2400" b="1" dirty="0">
                <a:solidFill>
                  <a:srgbClr val="C00000"/>
                </a:solidFill>
                <a:latin typeface="Ebrima" panose="02000000000000000000" pitchFamily="2" charset="0"/>
                <a:ea typeface="Ebrima" panose="02000000000000000000" pitchFamily="2" charset="0"/>
                <a:cs typeface="Ebrima" panose="02000000000000000000" pitchFamily="2" charset="0"/>
              </a:rPr>
              <a:t>Qu’est-ce que l’hystérie ? </a:t>
            </a:r>
          </a:p>
          <a:p>
            <a:pPr algn="just" defTabSz="829452">
              <a:defRPr sz="1800" b="0" i="0" u="none" strike="noStrike" kern="0" cap="none" spc="0" baseline="0">
                <a:solidFill>
                  <a:srgbClr val="000000"/>
                </a:solidFill>
                <a:uFillTx/>
              </a:defRPr>
            </a:pPr>
            <a:endParaRPr lang="fr-FR" sz="2400" dirty="0">
              <a:latin typeface="Ebrima" panose="02000000000000000000" pitchFamily="2" charset="0"/>
              <a:ea typeface="Ebrima" panose="02000000000000000000" pitchFamily="2" charset="0"/>
              <a:cs typeface="Ebrima" panose="02000000000000000000" pitchFamily="2" charset="0"/>
            </a:endParaRPr>
          </a:p>
          <a:p>
            <a:pPr algn="just" defTabSz="829452">
              <a:defRPr sz="1800" b="0" i="0" u="none" strike="noStrike" kern="0" cap="none" spc="0" baseline="0">
                <a:solidFill>
                  <a:srgbClr val="000000"/>
                </a:solidFill>
                <a:uFillTx/>
              </a:defRPr>
            </a:pPr>
            <a:endParaRPr lang="fr-FR" sz="2400" dirty="0">
              <a:latin typeface="Ebrima" panose="02000000000000000000" pitchFamily="2" charset="0"/>
              <a:ea typeface="Ebrima" panose="02000000000000000000" pitchFamily="2" charset="0"/>
              <a:cs typeface="Ebrima" panose="02000000000000000000" pitchFamily="2" charset="0"/>
            </a:endParaRPr>
          </a:p>
          <a:p>
            <a:pPr algn="just" defTabSz="829452">
              <a:defRPr sz="1800" b="0" i="0" u="none" strike="noStrike" kern="0" cap="none" spc="0" baseline="0">
                <a:solidFill>
                  <a:srgbClr val="000000"/>
                </a:solidFill>
                <a:uFillTx/>
              </a:defRPr>
            </a:pPr>
            <a:r>
              <a:rPr lang="fr-FR" sz="2400" dirty="0">
                <a:latin typeface="Ebrima" panose="02000000000000000000" pitchFamily="2" charset="0"/>
                <a:ea typeface="Ebrima" panose="02000000000000000000" pitchFamily="2" charset="0"/>
                <a:cs typeface="Ebrima" panose="02000000000000000000" pitchFamily="2" charset="0"/>
              </a:rPr>
              <a:t> </a:t>
            </a:r>
            <a:endParaRPr lang="fr-FR" dirty="0">
              <a:latin typeface="Ebrima" panose="02000000000000000000" pitchFamily="2" charset="0"/>
              <a:ea typeface="Ebrima" panose="02000000000000000000" pitchFamily="2" charset="0"/>
              <a:cs typeface="Ebrima" panose="02000000000000000000" pitchFamily="2" charset="0"/>
            </a:endParaRPr>
          </a:p>
        </p:txBody>
      </p:sp>
      <p:sp>
        <p:nvSpPr>
          <p:cNvPr id="6" name="Rectangle 5"/>
          <p:cNvSpPr/>
          <p:nvPr/>
        </p:nvSpPr>
        <p:spPr>
          <a:xfrm>
            <a:off x="628650" y="3481685"/>
            <a:ext cx="4297680" cy="1323439"/>
          </a:xfrm>
          <a:prstGeom prst="rect">
            <a:avLst/>
          </a:prstGeom>
        </p:spPr>
        <p:txBody>
          <a:bodyPr wrap="square">
            <a:spAutoFit/>
          </a:bodyPr>
          <a:lstStyle/>
          <a:p>
            <a:pPr algn="just"/>
            <a:r>
              <a:rPr lang="fr-FR" sz="2000" dirty="0">
                <a:latin typeface="Ebrima" panose="02000000000000000000" pitchFamily="2" charset="0"/>
                <a:ea typeface="Ebrima" panose="02000000000000000000" pitchFamily="2" charset="0"/>
                <a:cs typeface="Ebrima" panose="02000000000000000000" pitchFamily="2" charset="0"/>
              </a:rPr>
              <a:t>Trouble nerveux aux manifestations très diverses (convulsions, hallucinations, paralysies…) </a:t>
            </a:r>
            <a:r>
              <a:rPr lang="fr-FR" sz="2000" b="1" dirty="0">
                <a:latin typeface="Ebrima" panose="02000000000000000000" pitchFamily="2" charset="0"/>
                <a:ea typeface="Ebrima" panose="02000000000000000000" pitchFamily="2" charset="0"/>
                <a:cs typeface="Ebrima" panose="02000000000000000000" pitchFamily="2" charset="0"/>
              </a:rPr>
              <a:t>sans cause organique apparente</a:t>
            </a:r>
            <a:r>
              <a:rPr lang="fr-FR" sz="2000" dirty="0">
                <a:latin typeface="Ebrima" panose="02000000000000000000" pitchFamily="2" charset="0"/>
                <a:ea typeface="Ebrima" panose="02000000000000000000" pitchFamily="2" charset="0"/>
                <a:cs typeface="Ebrima" panose="02000000000000000000" pitchFamily="2" charset="0"/>
              </a:rPr>
              <a:t>. </a:t>
            </a:r>
            <a:endParaRPr lang="fr-FR" sz="2000" dirty="0"/>
          </a:p>
        </p:txBody>
      </p:sp>
      <p:sp>
        <p:nvSpPr>
          <p:cNvPr id="7" name="Rectangle 6"/>
          <p:cNvSpPr/>
          <p:nvPr/>
        </p:nvSpPr>
        <p:spPr>
          <a:xfrm>
            <a:off x="643890" y="2479655"/>
            <a:ext cx="4297680" cy="707886"/>
          </a:xfrm>
          <a:prstGeom prst="rect">
            <a:avLst/>
          </a:prstGeom>
        </p:spPr>
        <p:txBody>
          <a:bodyPr wrap="square">
            <a:spAutoFit/>
          </a:bodyPr>
          <a:lstStyle/>
          <a:p>
            <a:pPr algn="just"/>
            <a:r>
              <a:rPr lang="fr-FR" sz="2000" dirty="0">
                <a:latin typeface="Ebrima" panose="02000000000000000000" pitchFamily="2" charset="0"/>
                <a:ea typeface="Ebrima" panose="02000000000000000000" pitchFamily="2" charset="0"/>
                <a:cs typeface="Ebrima" panose="02000000000000000000" pitchFamily="2" charset="0"/>
              </a:rPr>
              <a:t>Phénomène mystérieux, longtemps resté inexpliqué…</a:t>
            </a:r>
            <a:endParaRPr lang="fr-FR" sz="2000" dirty="0"/>
          </a:p>
        </p:txBody>
      </p:sp>
    </p:spTree>
    <p:extLst>
      <p:ext uri="{BB962C8B-B14F-4D97-AF65-F5344CB8AC3E}">
        <p14:creationId xmlns:p14="http://schemas.microsoft.com/office/powerpoint/2010/main" val="7222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2" cstate="print"/>
          <a:srcRect/>
          <a:stretch>
            <a:fillRect/>
          </a:stretch>
        </p:blipFill>
        <p:spPr>
          <a:xfrm>
            <a:off x="1835414" y="594173"/>
            <a:ext cx="8521172" cy="5669654"/>
          </a:xfrm>
          <a:prstGeom prst="rect">
            <a:avLst/>
          </a:prstGeom>
          <a:noFill/>
          <a:ln cap="flat">
            <a:noFill/>
          </a:ln>
        </p:spPr>
      </p:pic>
    </p:spTree>
    <p:extLst>
      <p:ext uri="{BB962C8B-B14F-4D97-AF65-F5344CB8AC3E}">
        <p14:creationId xmlns:p14="http://schemas.microsoft.com/office/powerpoint/2010/main" val="1303264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cstate="print"/>
          <a:srcRect/>
          <a:stretch>
            <a:fillRect/>
          </a:stretch>
        </p:blipFill>
        <p:spPr>
          <a:xfrm>
            <a:off x="9074251" y="255220"/>
            <a:ext cx="2711165" cy="4115954"/>
          </a:xfrm>
          <a:prstGeom prst="rect">
            <a:avLst/>
          </a:prstGeom>
          <a:ln>
            <a:noFill/>
          </a:ln>
          <a:effectLst>
            <a:outerShdw blurRad="292100" dist="139700" dir="2700000" algn="tl" rotWithShape="0">
              <a:srgbClr val="333333">
                <a:alpha val="65000"/>
              </a:srgbClr>
            </a:outerShdw>
          </a:effectLst>
        </p:spPr>
      </p:pic>
      <p:sp>
        <p:nvSpPr>
          <p:cNvPr id="3" name="Text Box 4"/>
          <p:cNvSpPr txBox="1"/>
          <p:nvPr/>
        </p:nvSpPr>
        <p:spPr>
          <a:xfrm>
            <a:off x="3257551" y="2023122"/>
            <a:ext cx="7829550" cy="1904765"/>
          </a:xfrm>
          <a:prstGeom prst="rect">
            <a:avLst/>
          </a:prstGeom>
          <a:noFill/>
          <a:ln cap="flat">
            <a:noFill/>
          </a:ln>
        </p:spPr>
        <p:txBody>
          <a:bodyPr vert="horz" wrap="square" lIns="82944" tIns="41472" rIns="82944" bIns="41472" anchor="t" anchorCtr="0" compatLnSpc="1">
            <a:spAutoFit/>
          </a:bodyPr>
          <a:lstStyle/>
          <a:p>
            <a:pPr defTabSz="829452">
              <a:spcBef>
                <a:spcPts val="1089"/>
              </a:spcBef>
              <a:buSzPct val="100000"/>
              <a:defRPr sz="1800" b="0" i="0" u="none" strike="noStrike" kern="0" cap="none" spc="0" baseline="0">
                <a:solidFill>
                  <a:srgbClr val="000000"/>
                </a:solidFill>
                <a:uFillTx/>
              </a:defRPr>
            </a:pPr>
            <a:r>
              <a:rPr lang="fr-FR" sz="3600" b="1" dirty="0">
                <a:solidFill>
                  <a:srgbClr val="0070C0"/>
                </a:solidFill>
                <a:latin typeface="Bernard MT Condensed" pitchFamily="18" charset="0"/>
                <a:ea typeface=""/>
                <a:cs typeface=""/>
              </a:rPr>
              <a:t>- </a:t>
            </a:r>
            <a:r>
              <a:rPr lang="fr-FR" sz="3200" b="1" dirty="0">
                <a:solidFill>
                  <a:srgbClr val="0070C0"/>
                </a:solidFill>
                <a:latin typeface="Bernard MT Condensed" pitchFamily="18" charset="0"/>
                <a:ea typeface=""/>
                <a:cs typeface=""/>
              </a:rPr>
              <a:t>Les symptômes</a:t>
            </a:r>
          </a:p>
          <a:p>
            <a:pPr defTabSz="829452">
              <a:spcBef>
                <a:spcPts val="1089"/>
              </a:spcBef>
              <a:buSzPct val="100000"/>
              <a:buChar char="-"/>
              <a:defRPr sz="1800" b="0" i="0" u="none" strike="noStrike" kern="0" cap="none" spc="0" baseline="0">
                <a:solidFill>
                  <a:srgbClr val="000000"/>
                </a:solidFill>
                <a:uFillTx/>
              </a:defRPr>
            </a:pPr>
            <a:r>
              <a:rPr lang="fr-FR" sz="3200" b="1" dirty="0">
                <a:solidFill>
                  <a:srgbClr val="0070C0"/>
                </a:solidFill>
                <a:latin typeface="Bernard MT Condensed" pitchFamily="18" charset="0"/>
                <a:ea typeface=""/>
                <a:cs typeface=""/>
              </a:rPr>
              <a:t> l’hypnose </a:t>
            </a:r>
          </a:p>
          <a:p>
            <a:pPr defTabSz="829452">
              <a:spcBef>
                <a:spcPts val="1089"/>
              </a:spcBef>
              <a:buSzPct val="100000"/>
              <a:buChar char="-"/>
              <a:defRPr sz="1800" b="0" i="0" u="none" strike="noStrike" kern="0" cap="none" spc="0" baseline="0">
                <a:solidFill>
                  <a:srgbClr val="000000"/>
                </a:solidFill>
                <a:uFillTx/>
              </a:defRPr>
            </a:pPr>
            <a:r>
              <a:rPr lang="fr-FR" sz="3200" b="1" dirty="0">
                <a:solidFill>
                  <a:srgbClr val="0070C0"/>
                </a:solidFill>
                <a:latin typeface="Bernard MT Condensed" pitchFamily="18" charset="0"/>
                <a:ea typeface=""/>
                <a:cs typeface=""/>
              </a:rPr>
              <a:t> la </a:t>
            </a:r>
            <a:r>
              <a:rPr lang="fr-FR" sz="3200" b="1" i="1" dirty="0">
                <a:solidFill>
                  <a:srgbClr val="0070C0"/>
                </a:solidFill>
                <a:latin typeface="Bernard MT Condensed" pitchFamily="18" charset="0"/>
                <a:ea typeface=""/>
                <a:cs typeface=""/>
              </a:rPr>
              <a:t>catharsis</a:t>
            </a:r>
          </a:p>
        </p:txBody>
      </p:sp>
      <p:pic>
        <p:nvPicPr>
          <p:cNvPr id="1026" name="Picture 2" descr="Afficher l'image d'origine"/>
          <p:cNvPicPr>
            <a:picLocks noChangeAspect="1" noChangeArrowheads="1"/>
          </p:cNvPicPr>
          <p:nvPr/>
        </p:nvPicPr>
        <p:blipFill>
          <a:blip r:embed="rId4" cstate="print"/>
          <a:srcRect/>
          <a:stretch>
            <a:fillRect/>
          </a:stretch>
        </p:blipFill>
        <p:spPr bwMode="auto">
          <a:xfrm>
            <a:off x="338455" y="2058035"/>
            <a:ext cx="2409825" cy="3619500"/>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0" y="5669280"/>
            <a:ext cx="3040380" cy="584775"/>
          </a:xfrm>
          <a:prstGeom prst="rect">
            <a:avLst/>
          </a:prstGeom>
          <a:noFill/>
        </p:spPr>
        <p:txBody>
          <a:bodyPr wrap="square" rtlCol="0">
            <a:spAutoFit/>
          </a:bodyPr>
          <a:lstStyle/>
          <a:p>
            <a:pPr algn="ctr"/>
            <a:r>
              <a:rPr lang="fr-FR" sz="3200" dirty="0">
                <a:latin typeface="Impact" pitchFamily="34" charset="0"/>
              </a:rPr>
              <a:t>Josef BREUER</a:t>
            </a:r>
          </a:p>
        </p:txBody>
      </p:sp>
      <p:sp>
        <p:nvSpPr>
          <p:cNvPr id="6" name="Rectangle 5"/>
          <p:cNvSpPr/>
          <p:nvPr/>
        </p:nvSpPr>
        <p:spPr>
          <a:xfrm>
            <a:off x="304800" y="328345"/>
            <a:ext cx="8096250" cy="584775"/>
          </a:xfrm>
          <a:prstGeom prst="rect">
            <a:avLst/>
          </a:prstGeom>
        </p:spPr>
        <p:txBody>
          <a:bodyPr wrap="square">
            <a:spAutoFit/>
          </a:bodyPr>
          <a:lstStyle/>
          <a:p>
            <a:r>
              <a:rPr lang="fr-FR" sz="3200" b="1" dirty="0">
                <a:latin typeface="Elephant" panose="02020904090505020303" pitchFamily="18" charset="0"/>
                <a:ea typeface=""/>
                <a:cs typeface=""/>
              </a:rPr>
              <a:t>Le point de départ : le cas « Anna O. »</a:t>
            </a:r>
            <a:endParaRPr lang="fr-FR" sz="3200" dirty="0"/>
          </a:p>
        </p:txBody>
      </p:sp>
      <p:sp>
        <p:nvSpPr>
          <p:cNvPr id="7" name="ZoneTexte 6"/>
          <p:cNvSpPr txBox="1"/>
          <p:nvPr/>
        </p:nvSpPr>
        <p:spPr>
          <a:xfrm>
            <a:off x="8530590" y="4438650"/>
            <a:ext cx="3661410" cy="1077218"/>
          </a:xfrm>
          <a:prstGeom prst="rect">
            <a:avLst/>
          </a:prstGeom>
          <a:noFill/>
        </p:spPr>
        <p:txBody>
          <a:bodyPr wrap="square" rtlCol="0">
            <a:spAutoFit/>
          </a:bodyPr>
          <a:lstStyle/>
          <a:p>
            <a:pPr algn="ctr"/>
            <a:r>
              <a:rPr lang="fr-FR" sz="3200" dirty="0">
                <a:latin typeface="Impact" pitchFamily="34" charset="0"/>
              </a:rPr>
              <a:t>Bertha PAPPENHEIM, </a:t>
            </a:r>
          </a:p>
          <a:p>
            <a:pPr algn="ctr"/>
            <a:r>
              <a:rPr lang="fr-FR" sz="3200" i="1" dirty="0">
                <a:latin typeface="Impact" pitchFamily="34" charset="0"/>
              </a:rPr>
              <a:t>alias « Anna O »</a:t>
            </a:r>
          </a:p>
        </p:txBody>
      </p:sp>
      <p:sp>
        <p:nvSpPr>
          <p:cNvPr id="9" name="ZoneTexte 8"/>
          <p:cNvSpPr txBox="1"/>
          <p:nvPr/>
        </p:nvSpPr>
        <p:spPr>
          <a:xfrm>
            <a:off x="342900" y="1120140"/>
            <a:ext cx="8298180" cy="461665"/>
          </a:xfrm>
          <a:prstGeom prst="rect">
            <a:avLst/>
          </a:prstGeom>
          <a:noFill/>
        </p:spPr>
        <p:txBody>
          <a:bodyPr wrap="square" rtlCol="0">
            <a:spAutoFit/>
          </a:bodyPr>
          <a:lstStyle/>
          <a:p>
            <a:pPr algn="just"/>
            <a:r>
              <a:rPr lang="fr-FR" sz="2400" dirty="0">
                <a:latin typeface="Eras Bold ITC" pitchFamily="34" charset="0"/>
              </a:rPr>
              <a:t>Freud, Breuer : </a:t>
            </a:r>
            <a:r>
              <a:rPr lang="fr-FR" sz="2400" i="1" dirty="0">
                <a:latin typeface="Eras Bold ITC" pitchFamily="34" charset="0"/>
              </a:rPr>
              <a:t>Etudes sur l’hystérie  </a:t>
            </a:r>
            <a:r>
              <a:rPr lang="fr-FR" sz="2400" dirty="0">
                <a:latin typeface="Eras Bold ITC" pitchFamily="34" charset="0"/>
              </a:rPr>
              <a:t>(1895)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heckerboard(across)">
                                      <p:cBhvr>
                                        <p:cTn id="18" dur="500"/>
                                        <p:tgtEl>
                                          <p:spTgt spid="102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print"/>
          <a:srcRect/>
          <a:stretch>
            <a:fillRect/>
          </a:stretch>
        </p:blipFill>
        <p:spPr>
          <a:xfrm>
            <a:off x="9074251" y="255220"/>
            <a:ext cx="2711165" cy="4115954"/>
          </a:xfrm>
          <a:prstGeom prst="rect">
            <a:avLst/>
          </a:prstGeom>
          <a:ln>
            <a:noFill/>
          </a:ln>
          <a:effectLst>
            <a:outerShdw blurRad="292100" dist="139700" dir="2700000" algn="tl" rotWithShape="0">
              <a:srgbClr val="333333">
                <a:alpha val="65000"/>
              </a:srgbClr>
            </a:outerShdw>
          </a:effectLst>
        </p:spPr>
      </p:pic>
      <p:pic>
        <p:nvPicPr>
          <p:cNvPr id="66562" name="Picture 2" descr="Afficher l'image d'origine"/>
          <p:cNvPicPr>
            <a:picLocks noChangeAspect="1" noChangeArrowheads="1"/>
          </p:cNvPicPr>
          <p:nvPr/>
        </p:nvPicPr>
        <p:blipFill>
          <a:blip r:embed="rId3" cstate="print"/>
          <a:srcRect/>
          <a:stretch>
            <a:fillRect/>
          </a:stretch>
        </p:blipFill>
        <p:spPr bwMode="auto">
          <a:xfrm flipH="1">
            <a:off x="398780" y="2565717"/>
            <a:ext cx="2481580" cy="3722372"/>
          </a:xfrm>
          <a:prstGeom prst="rect">
            <a:avLst/>
          </a:prstGeom>
          <a:ln>
            <a:noFill/>
          </a:ln>
          <a:effectLst>
            <a:outerShdw blurRad="292100" dist="139700" dir="2700000" algn="tl" rotWithShape="0">
              <a:srgbClr val="333333">
                <a:alpha val="65000"/>
              </a:srgbClr>
            </a:outerShdw>
          </a:effectLst>
        </p:spPr>
      </p:pic>
      <p:sp>
        <p:nvSpPr>
          <p:cNvPr id="6" name="Bulle ronde 5"/>
          <p:cNvSpPr/>
          <p:nvPr/>
        </p:nvSpPr>
        <p:spPr>
          <a:xfrm>
            <a:off x="3406140" y="948690"/>
            <a:ext cx="5417820" cy="4057650"/>
          </a:xfrm>
          <a:prstGeom prst="wedgeEllipseCallout">
            <a:avLst>
              <a:gd name="adj1" fmla="val -77810"/>
              <a:gd name="adj2" fmla="val 2595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Elephant" pitchFamily="18" charset="0"/>
              </a:rPr>
              <a:t>Pour expliquer et soigner la pathologie dont souffrent les hystériques, </a:t>
            </a:r>
            <a:r>
              <a:rPr lang="fr-FR" sz="2400" i="1" dirty="0">
                <a:solidFill>
                  <a:srgbClr val="FF0000"/>
                </a:solidFill>
                <a:latin typeface="Elephant" pitchFamily="18" charset="0"/>
              </a:rPr>
              <a:t>il faut faire l’hypothèse de représentations refoulées dans l’inconscient</a:t>
            </a:r>
            <a:r>
              <a:rPr lang="fr-FR" sz="2400" dirty="0">
                <a:solidFill>
                  <a:schemeClr val="tx1"/>
                </a:solidFill>
                <a:latin typeface="Elephant" pitchFamily="18" charset="0"/>
              </a:rPr>
              <a:t>.</a:t>
            </a:r>
            <a:endParaRPr lang="fr-FR" sz="2400" dirty="0">
              <a:latin typeface="Elephant" pitchFamily="18" charset="0"/>
            </a:endParaRPr>
          </a:p>
        </p:txBody>
      </p:sp>
      <p:sp>
        <p:nvSpPr>
          <p:cNvPr id="7" name="ZoneTexte 6"/>
          <p:cNvSpPr txBox="1"/>
          <p:nvPr/>
        </p:nvSpPr>
        <p:spPr>
          <a:xfrm rot="21026819">
            <a:off x="268407" y="471660"/>
            <a:ext cx="6268100" cy="769441"/>
          </a:xfrm>
          <a:prstGeom prst="rect">
            <a:avLst/>
          </a:prstGeom>
          <a:noFill/>
        </p:spPr>
        <p:txBody>
          <a:bodyPr wrap="square" rtlCol="0">
            <a:spAutoFit/>
          </a:bodyPr>
          <a:lstStyle/>
          <a:p>
            <a:r>
              <a:rPr lang="fr-FR" sz="4400" b="1" dirty="0">
                <a:solidFill>
                  <a:srgbClr val="C00000"/>
                </a:solidFill>
                <a:latin typeface="Freestyle Script" pitchFamily="66" charset="0"/>
              </a:rPr>
              <a:t>Une nouvelle explication de l’hystérie…</a:t>
            </a:r>
          </a:p>
        </p:txBody>
      </p:sp>
      <p:sp>
        <p:nvSpPr>
          <p:cNvPr id="8" name="ZoneTexte 7"/>
          <p:cNvSpPr txBox="1"/>
          <p:nvPr/>
        </p:nvSpPr>
        <p:spPr>
          <a:xfrm>
            <a:off x="3108960" y="5280660"/>
            <a:ext cx="8515350" cy="954107"/>
          </a:xfrm>
          <a:prstGeom prst="rect">
            <a:avLst/>
          </a:prstGeom>
          <a:noFill/>
        </p:spPr>
        <p:txBody>
          <a:bodyPr wrap="square" rtlCol="0">
            <a:spAutoFit/>
          </a:bodyPr>
          <a:lstStyle/>
          <a:p>
            <a:r>
              <a:rPr lang="fr-FR" sz="2800" dirty="0">
                <a:solidFill>
                  <a:srgbClr val="FF0000"/>
                </a:solidFill>
                <a:latin typeface="Bernard MT Condensed" pitchFamily="18" charset="0"/>
              </a:rPr>
              <a:t>Seule l’hypothèse de l’inconscient permet de comprendre et de soigner l’hystérie.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checkerboard(across)">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ceber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7415688" y="866815"/>
            <a:ext cx="4211638" cy="5759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8433435" y="4194175"/>
            <a:ext cx="2299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3200" b="1" dirty="0">
                <a:solidFill>
                  <a:srgbClr val="FF0000"/>
                </a:solidFill>
                <a:latin typeface="Eras Medium ITC" pitchFamily="34" charset="0"/>
              </a:rPr>
              <a:t>inconscient</a:t>
            </a:r>
          </a:p>
        </p:txBody>
      </p:sp>
      <p:sp>
        <p:nvSpPr>
          <p:cNvPr id="4" name="Text Box 5"/>
          <p:cNvSpPr txBox="1">
            <a:spLocks noChangeArrowheads="1"/>
          </p:cNvSpPr>
          <p:nvPr/>
        </p:nvSpPr>
        <p:spPr bwMode="auto">
          <a:xfrm>
            <a:off x="8298181" y="1674495"/>
            <a:ext cx="25419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3200" b="1" dirty="0">
                <a:solidFill>
                  <a:srgbClr val="FF0000"/>
                </a:solidFill>
                <a:latin typeface="Eras Medium ITC" pitchFamily="34" charset="0"/>
              </a:rPr>
              <a:t>conscience</a:t>
            </a:r>
          </a:p>
        </p:txBody>
      </p:sp>
      <p:sp>
        <p:nvSpPr>
          <p:cNvPr id="5" name="Text Box 3"/>
          <p:cNvSpPr txBox="1">
            <a:spLocks noChangeArrowheads="1"/>
          </p:cNvSpPr>
          <p:nvPr/>
        </p:nvSpPr>
        <p:spPr bwMode="auto">
          <a:xfrm>
            <a:off x="456565" y="1238885"/>
            <a:ext cx="6069965"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fr-FR" sz="2600" dirty="0">
                <a:latin typeface="Bodoni MT Condensed" pitchFamily="18" charset="0"/>
                <a:cs typeface="Times New Roman" pitchFamily="18" charset="0"/>
              </a:rPr>
              <a:t>→ L’inconscient est radicalement distinct de la conscience </a:t>
            </a:r>
          </a:p>
          <a:p>
            <a:pPr algn="just" eaLnBrk="1" hangingPunct="1">
              <a:spcBef>
                <a:spcPct val="50000"/>
              </a:spcBef>
            </a:pPr>
            <a:r>
              <a:rPr lang="fr-FR" sz="2600" dirty="0">
                <a:latin typeface="Bodoni MT Condensed" pitchFamily="18" charset="0"/>
                <a:cs typeface="Times New Roman" pitchFamily="18" charset="0"/>
              </a:rPr>
              <a:t>→ L’inconscience occupe la plus grande partie du psychisme humain </a:t>
            </a:r>
          </a:p>
          <a:p>
            <a:pPr algn="just" eaLnBrk="1" hangingPunct="1">
              <a:spcBef>
                <a:spcPct val="50000"/>
              </a:spcBef>
            </a:pPr>
            <a:r>
              <a:rPr lang="fr-FR" sz="2600" dirty="0">
                <a:latin typeface="Bodoni MT Condensed" pitchFamily="18" charset="0"/>
                <a:cs typeface="Times New Roman" pitchFamily="18" charset="0"/>
              </a:rPr>
              <a:t> → C’est une réalité positive dont les pouvoirs et les effets sur la conduite humaine sont égaux, voire supérieurs, à ceux de la conscience</a:t>
            </a:r>
            <a:endParaRPr lang="fr-FR" sz="2600" dirty="0">
              <a:latin typeface="Bodoni MT Condensed"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15" y="4534575"/>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2297430" y="4709160"/>
            <a:ext cx="4892040" cy="1200329"/>
          </a:xfrm>
          <a:prstGeom prst="rect">
            <a:avLst/>
          </a:prstGeom>
          <a:noFill/>
        </p:spPr>
        <p:txBody>
          <a:bodyPr wrap="square" rtlCol="0">
            <a:spAutoFit/>
          </a:bodyPr>
          <a:lstStyle/>
          <a:p>
            <a:pPr algn="just"/>
            <a:r>
              <a:rPr lang="fr-FR" sz="2400" b="1" dirty="0">
                <a:latin typeface="Andalus" pitchFamily="18" charset="-78"/>
                <a:cs typeface="Andalus" pitchFamily="18" charset="-78"/>
              </a:rPr>
              <a:t>Freud</a:t>
            </a:r>
            <a:r>
              <a:rPr lang="fr-FR" sz="2400" dirty="0">
                <a:latin typeface="Andalus" pitchFamily="18" charset="-78"/>
                <a:cs typeface="Andalus" pitchFamily="18" charset="-78"/>
              </a:rPr>
              <a:t> élabore </a:t>
            </a:r>
            <a:r>
              <a:rPr lang="fr-FR" sz="2400" b="1" dirty="0">
                <a:latin typeface="Andalus" pitchFamily="18" charset="-78"/>
                <a:cs typeface="Andalus" pitchFamily="18" charset="-78"/>
              </a:rPr>
              <a:t>deux « topiques » </a:t>
            </a:r>
            <a:r>
              <a:rPr lang="fr-FR" sz="2400" dirty="0">
                <a:latin typeface="Andalus" pitchFamily="18" charset="-78"/>
                <a:cs typeface="Andalus" pitchFamily="18" charset="-78"/>
              </a:rPr>
              <a:t>pour tenter d’expliquer le fonctionnement du psychisme humain…</a:t>
            </a:r>
          </a:p>
        </p:txBody>
      </p:sp>
      <p:sp>
        <p:nvSpPr>
          <p:cNvPr id="8" name="Text Box 4"/>
          <p:cNvSpPr txBox="1"/>
          <p:nvPr/>
        </p:nvSpPr>
        <p:spPr>
          <a:xfrm>
            <a:off x="504497" y="218683"/>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2- La définition freudienne de l’inconscient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heckerboard(across)">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checkerboard(across)">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checkerboard(across)">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checkerboard(across)">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heckerboard(across)">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59619" y="2114462"/>
            <a:ext cx="11187113" cy="1200329"/>
          </a:xfrm>
          <a:prstGeom prst="rect">
            <a:avLst/>
          </a:prstGeom>
          <a:noFill/>
        </p:spPr>
        <p:txBody>
          <a:bodyPr wrap="square" rtlCol="0">
            <a:spAutoFit/>
          </a:bodyPr>
          <a:lstStyle/>
          <a:p>
            <a:pPr algn="ctr"/>
            <a:r>
              <a:rPr lang="fr-FR" sz="3600" b="1" dirty="0"/>
              <a:t>Qu’est-ce qui nous rend capables de dire « je » ? </a:t>
            </a:r>
          </a:p>
          <a:p>
            <a:pPr algn="ctr"/>
            <a:r>
              <a:rPr lang="fr-FR" sz="3600" b="1" dirty="0"/>
              <a:t>Quelles sont facultés qui définissent un sujet ?  </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0288"/>
            <a:ext cx="3175000" cy="3175000"/>
          </a:xfrm>
          <a:prstGeom prst="rect">
            <a:avLst/>
          </a:prstGeom>
        </p:spPr>
      </p:pic>
    </p:spTree>
    <p:extLst>
      <p:ext uri="{BB962C8B-B14F-4D97-AF65-F5344CB8AC3E}">
        <p14:creationId xmlns:p14="http://schemas.microsoft.com/office/powerpoint/2010/main" val="221599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39350" y="681266"/>
            <a:ext cx="11713301" cy="5832648"/>
          </a:xfrm>
          <a:prstGeom prst="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2"/>
          <p:cNvSpPr>
            <a:spLocks noChangeArrowheads="1"/>
          </p:cNvSpPr>
          <p:nvPr/>
        </p:nvSpPr>
        <p:spPr bwMode="auto">
          <a:xfrm>
            <a:off x="1775884" y="1916113"/>
            <a:ext cx="3181349" cy="3876675"/>
          </a:xfrm>
          <a:prstGeom prst="rect">
            <a:avLst/>
          </a:prstGeom>
          <a:blipFill dpi="0" rotWithShape="1">
            <a:blip r:embed="rId2" cstate="print"/>
            <a:srcRect/>
            <a:tile tx="0" ty="0" sx="100000" sy="100000" flip="none" algn="tl"/>
          </a:blipFill>
          <a:ln w="15875">
            <a:noFill/>
            <a:miter lim="800000"/>
            <a:headEnd/>
            <a:tailEnd/>
          </a:ln>
        </p:spPr>
        <p:txBody>
          <a:bodyPr wrap="none" anchor="ctr"/>
          <a:lstStyle/>
          <a:p>
            <a:endParaRPr lang="fr-FR">
              <a:solidFill>
                <a:schemeClr val="bg1"/>
              </a:solidFill>
              <a:latin typeface="Eras Medium ITC" pitchFamily="34" charset="0"/>
            </a:endParaRPr>
          </a:p>
        </p:txBody>
      </p:sp>
      <p:sp>
        <p:nvSpPr>
          <p:cNvPr id="3" name="Line 3"/>
          <p:cNvSpPr>
            <a:spLocks noChangeShapeType="1"/>
          </p:cNvSpPr>
          <p:nvPr/>
        </p:nvSpPr>
        <p:spPr bwMode="auto">
          <a:xfrm flipV="1">
            <a:off x="1775884" y="908051"/>
            <a:ext cx="1549400" cy="10191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4" name="Line 4"/>
          <p:cNvSpPr>
            <a:spLocks noChangeShapeType="1"/>
          </p:cNvSpPr>
          <p:nvPr/>
        </p:nvSpPr>
        <p:spPr bwMode="auto">
          <a:xfrm>
            <a:off x="3312584" y="908051"/>
            <a:ext cx="1631949" cy="10080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5" name="Line 5"/>
          <p:cNvSpPr>
            <a:spLocks noChangeShapeType="1"/>
          </p:cNvSpPr>
          <p:nvPr/>
        </p:nvSpPr>
        <p:spPr bwMode="auto">
          <a:xfrm>
            <a:off x="1775885" y="3644900"/>
            <a:ext cx="3168649"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6" name="Line 6"/>
          <p:cNvSpPr>
            <a:spLocks noChangeShapeType="1"/>
          </p:cNvSpPr>
          <p:nvPr/>
        </p:nvSpPr>
        <p:spPr bwMode="auto">
          <a:xfrm flipV="1">
            <a:off x="1775885" y="2781300"/>
            <a:ext cx="3168649" cy="0"/>
          </a:xfrm>
          <a:prstGeom prst="line">
            <a:avLst/>
          </a:prstGeom>
          <a:noFill/>
          <a:ln w="1587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7" name="Line 7"/>
          <p:cNvSpPr>
            <a:spLocks noChangeShapeType="1"/>
          </p:cNvSpPr>
          <p:nvPr/>
        </p:nvSpPr>
        <p:spPr bwMode="auto">
          <a:xfrm>
            <a:off x="3215217" y="3949701"/>
            <a:ext cx="0" cy="969963"/>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8" name="Line 8"/>
          <p:cNvSpPr>
            <a:spLocks noChangeShapeType="1"/>
          </p:cNvSpPr>
          <p:nvPr/>
        </p:nvSpPr>
        <p:spPr bwMode="auto">
          <a:xfrm flipV="1">
            <a:off x="2446867" y="3933825"/>
            <a:ext cx="203200" cy="3048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9" name="Line 9"/>
          <p:cNvSpPr>
            <a:spLocks noChangeShapeType="1"/>
          </p:cNvSpPr>
          <p:nvPr/>
        </p:nvSpPr>
        <p:spPr bwMode="auto">
          <a:xfrm flipV="1">
            <a:off x="2734733" y="4005263"/>
            <a:ext cx="203200" cy="3048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0" name="Line 10"/>
          <p:cNvSpPr>
            <a:spLocks noChangeShapeType="1"/>
          </p:cNvSpPr>
          <p:nvPr/>
        </p:nvSpPr>
        <p:spPr bwMode="auto">
          <a:xfrm flipH="1" flipV="1">
            <a:off x="3503084" y="4005263"/>
            <a:ext cx="203200" cy="2286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1" name="Line 11"/>
          <p:cNvSpPr>
            <a:spLocks noChangeShapeType="1"/>
          </p:cNvSpPr>
          <p:nvPr/>
        </p:nvSpPr>
        <p:spPr bwMode="auto">
          <a:xfrm flipH="1" flipV="1">
            <a:off x="3888317" y="4005263"/>
            <a:ext cx="203200" cy="1524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2" name="Line 12"/>
          <p:cNvSpPr>
            <a:spLocks noChangeShapeType="1"/>
          </p:cNvSpPr>
          <p:nvPr/>
        </p:nvSpPr>
        <p:spPr bwMode="auto">
          <a:xfrm flipH="1" flipV="1">
            <a:off x="3695700" y="3933825"/>
            <a:ext cx="203200" cy="2286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3" name="Line 13"/>
          <p:cNvSpPr>
            <a:spLocks noChangeShapeType="1"/>
          </p:cNvSpPr>
          <p:nvPr/>
        </p:nvSpPr>
        <p:spPr bwMode="auto">
          <a:xfrm flipV="1">
            <a:off x="2256367" y="3789363"/>
            <a:ext cx="203200" cy="1524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4" name="Line 14"/>
          <p:cNvSpPr>
            <a:spLocks noChangeShapeType="1"/>
          </p:cNvSpPr>
          <p:nvPr/>
        </p:nvSpPr>
        <p:spPr bwMode="auto">
          <a:xfrm flipH="1" flipV="1">
            <a:off x="3983567" y="3933825"/>
            <a:ext cx="406400" cy="152400"/>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15" name="Text Box 15"/>
          <p:cNvSpPr txBox="1">
            <a:spLocks noChangeArrowheads="1"/>
          </p:cNvSpPr>
          <p:nvPr/>
        </p:nvSpPr>
        <p:spPr bwMode="auto">
          <a:xfrm>
            <a:off x="2446867" y="2133600"/>
            <a:ext cx="1921933"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dirty="0">
                <a:solidFill>
                  <a:schemeClr val="tx2">
                    <a:lumMod val="75000"/>
                  </a:schemeClr>
                </a:solidFill>
                <a:latin typeface="Eras Medium ITC" pitchFamily="34" charset="0"/>
              </a:rPr>
              <a:t>Conscience</a:t>
            </a:r>
          </a:p>
        </p:txBody>
      </p:sp>
      <p:sp>
        <p:nvSpPr>
          <p:cNvPr id="16" name="Text Box 16"/>
          <p:cNvSpPr txBox="1">
            <a:spLocks noChangeArrowheads="1"/>
          </p:cNvSpPr>
          <p:nvPr/>
        </p:nvSpPr>
        <p:spPr bwMode="auto">
          <a:xfrm>
            <a:off x="2351618" y="2924175"/>
            <a:ext cx="2112433"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dirty="0">
                <a:solidFill>
                  <a:schemeClr val="tx2">
                    <a:lumMod val="75000"/>
                  </a:schemeClr>
                </a:solidFill>
                <a:latin typeface="Eras Medium ITC" pitchFamily="34" charset="0"/>
              </a:rPr>
              <a:t>Préconscient</a:t>
            </a:r>
          </a:p>
        </p:txBody>
      </p:sp>
      <p:sp>
        <p:nvSpPr>
          <p:cNvPr id="17" name="Text Box 17"/>
          <p:cNvSpPr txBox="1">
            <a:spLocks noChangeArrowheads="1"/>
          </p:cNvSpPr>
          <p:nvPr/>
        </p:nvSpPr>
        <p:spPr bwMode="auto">
          <a:xfrm>
            <a:off x="2159000" y="3644900"/>
            <a:ext cx="2133600" cy="30480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400" b="1" dirty="0">
                <a:solidFill>
                  <a:schemeClr val="tx2">
                    <a:lumMod val="75000"/>
                  </a:schemeClr>
                </a:solidFill>
                <a:latin typeface="Eras Medium ITC" pitchFamily="34" charset="0"/>
              </a:rPr>
              <a:t>Censure</a:t>
            </a:r>
          </a:p>
        </p:txBody>
      </p:sp>
      <p:sp>
        <p:nvSpPr>
          <p:cNvPr id="18" name="Text Box 18"/>
          <p:cNvSpPr txBox="1">
            <a:spLocks noChangeArrowheads="1"/>
          </p:cNvSpPr>
          <p:nvPr/>
        </p:nvSpPr>
        <p:spPr bwMode="auto">
          <a:xfrm>
            <a:off x="3325284" y="4355306"/>
            <a:ext cx="2235200"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FR" sz="1600" b="1" dirty="0">
                <a:solidFill>
                  <a:schemeClr val="tx2">
                    <a:lumMod val="75000"/>
                  </a:schemeClr>
                </a:solidFill>
                <a:latin typeface="Eras Medium ITC" pitchFamily="34" charset="0"/>
              </a:rPr>
              <a:t>Inconscient</a:t>
            </a:r>
          </a:p>
        </p:txBody>
      </p:sp>
      <p:sp>
        <p:nvSpPr>
          <p:cNvPr id="19" name="Text Box 19"/>
          <p:cNvSpPr txBox="1">
            <a:spLocks noChangeArrowheads="1"/>
          </p:cNvSpPr>
          <p:nvPr/>
        </p:nvSpPr>
        <p:spPr bwMode="auto">
          <a:xfrm>
            <a:off x="2256367" y="5013325"/>
            <a:ext cx="1828800" cy="30480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400" b="1" dirty="0">
                <a:solidFill>
                  <a:schemeClr val="tx2">
                    <a:lumMod val="75000"/>
                  </a:schemeClr>
                </a:solidFill>
                <a:latin typeface="Eras Medium ITC" pitchFamily="34" charset="0"/>
              </a:rPr>
              <a:t>Refoulé</a:t>
            </a:r>
          </a:p>
        </p:txBody>
      </p:sp>
      <p:sp>
        <p:nvSpPr>
          <p:cNvPr id="20" name="Text Box 20"/>
          <p:cNvSpPr txBox="1">
            <a:spLocks noChangeArrowheads="1"/>
          </p:cNvSpPr>
          <p:nvPr/>
        </p:nvSpPr>
        <p:spPr bwMode="auto">
          <a:xfrm>
            <a:off x="2336801" y="1371600"/>
            <a:ext cx="1919817"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a:solidFill>
                  <a:schemeClr val="bg1"/>
                </a:solidFill>
                <a:latin typeface="Eras Medium ITC" pitchFamily="34" charset="0"/>
              </a:rPr>
              <a:t>1ère topique</a:t>
            </a:r>
          </a:p>
        </p:txBody>
      </p:sp>
      <p:sp>
        <p:nvSpPr>
          <p:cNvPr id="21" name="Text Box 21"/>
          <p:cNvSpPr txBox="1">
            <a:spLocks noChangeArrowheads="1"/>
          </p:cNvSpPr>
          <p:nvPr/>
        </p:nvSpPr>
        <p:spPr bwMode="auto">
          <a:xfrm>
            <a:off x="1181100" y="0"/>
            <a:ext cx="9761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4000" b="1" dirty="0">
                <a:latin typeface="Elephant" pitchFamily="18" charset="0"/>
              </a:rPr>
              <a:t>« Les deux topiques »</a:t>
            </a:r>
          </a:p>
        </p:txBody>
      </p:sp>
      <p:sp>
        <p:nvSpPr>
          <p:cNvPr id="22" name="Text Box 22"/>
          <p:cNvSpPr txBox="1">
            <a:spLocks noChangeArrowheads="1"/>
          </p:cNvSpPr>
          <p:nvPr/>
        </p:nvSpPr>
        <p:spPr bwMode="auto">
          <a:xfrm>
            <a:off x="5680710" y="5894070"/>
            <a:ext cx="5554980" cy="584775"/>
          </a:xfrm>
          <a:prstGeom prst="rect">
            <a:avLst/>
          </a:prstGeom>
          <a:noFill/>
          <a:ln w="15875">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i="1" dirty="0">
                <a:latin typeface="Eras Bold ITC" pitchFamily="34" charset="0"/>
              </a:rPr>
              <a:t>Nouvelles conférences d’introduction à la psychanalyse</a:t>
            </a:r>
            <a:r>
              <a:rPr lang="fr-FR" sz="1600" dirty="0">
                <a:latin typeface="Eras Bold ITC" pitchFamily="34" charset="0"/>
              </a:rPr>
              <a:t>, 31</a:t>
            </a:r>
            <a:r>
              <a:rPr lang="fr-FR" sz="1600" baseline="30000" dirty="0">
                <a:latin typeface="Eras Bold ITC" pitchFamily="34" charset="0"/>
              </a:rPr>
              <a:t>ième</a:t>
            </a:r>
            <a:r>
              <a:rPr lang="fr-FR" sz="1600" dirty="0">
                <a:latin typeface="Eras Bold ITC" pitchFamily="34" charset="0"/>
              </a:rPr>
              <a:t> conférence</a:t>
            </a:r>
          </a:p>
        </p:txBody>
      </p:sp>
      <p:sp>
        <p:nvSpPr>
          <p:cNvPr id="23" name="Rectangle 23"/>
          <p:cNvSpPr>
            <a:spLocks noChangeArrowheads="1"/>
          </p:cNvSpPr>
          <p:nvPr/>
        </p:nvSpPr>
        <p:spPr bwMode="auto">
          <a:xfrm>
            <a:off x="6769100" y="1989139"/>
            <a:ext cx="3181351" cy="3876675"/>
          </a:xfrm>
          <a:prstGeom prst="rect">
            <a:avLst/>
          </a:prstGeom>
          <a:blipFill dpi="0" rotWithShape="1">
            <a:blip r:embed="rId2" cstate="print"/>
            <a:srcRect/>
            <a:tile tx="0" ty="0" sx="100000" sy="100000" flip="none" algn="tl"/>
          </a:blipFill>
          <a:ln w="15875">
            <a:solidFill>
              <a:schemeClr val="bg1"/>
            </a:solidFill>
            <a:miter lim="800000"/>
            <a:headEnd/>
            <a:tailEnd/>
          </a:ln>
        </p:spPr>
        <p:txBody>
          <a:bodyPr wrap="none" anchor="ctr"/>
          <a:lstStyle/>
          <a:p>
            <a:endParaRPr lang="fr-FR">
              <a:solidFill>
                <a:schemeClr val="bg1"/>
              </a:solidFill>
              <a:latin typeface="Eras Medium ITC" pitchFamily="34" charset="0"/>
            </a:endParaRPr>
          </a:p>
        </p:txBody>
      </p:sp>
      <p:sp>
        <p:nvSpPr>
          <p:cNvPr id="24" name="Line 24"/>
          <p:cNvSpPr>
            <a:spLocks noChangeShapeType="1"/>
          </p:cNvSpPr>
          <p:nvPr/>
        </p:nvSpPr>
        <p:spPr bwMode="auto">
          <a:xfrm flipV="1">
            <a:off x="6769100" y="981076"/>
            <a:ext cx="1549400" cy="1019175"/>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25" name="Line 25"/>
          <p:cNvSpPr>
            <a:spLocks noChangeShapeType="1"/>
          </p:cNvSpPr>
          <p:nvPr/>
        </p:nvSpPr>
        <p:spPr bwMode="auto">
          <a:xfrm>
            <a:off x="8331201" y="990601"/>
            <a:ext cx="1631951" cy="1008063"/>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26" name="Line 26"/>
          <p:cNvSpPr>
            <a:spLocks noChangeShapeType="1"/>
          </p:cNvSpPr>
          <p:nvPr/>
        </p:nvSpPr>
        <p:spPr bwMode="auto">
          <a:xfrm>
            <a:off x="6769100" y="3717925"/>
            <a:ext cx="3168651"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27" name="Line 27"/>
          <p:cNvSpPr>
            <a:spLocks noChangeShapeType="1"/>
          </p:cNvSpPr>
          <p:nvPr/>
        </p:nvSpPr>
        <p:spPr bwMode="auto">
          <a:xfrm flipV="1">
            <a:off x="6769100" y="2854325"/>
            <a:ext cx="3168651" cy="0"/>
          </a:xfrm>
          <a:prstGeom prst="line">
            <a:avLst/>
          </a:prstGeom>
          <a:noFill/>
          <a:ln w="15875">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fr-FR">
              <a:solidFill>
                <a:schemeClr val="bg1"/>
              </a:solidFill>
              <a:latin typeface="Eras Medium ITC" pitchFamily="34" charset="0"/>
            </a:endParaRPr>
          </a:p>
        </p:txBody>
      </p:sp>
      <p:sp>
        <p:nvSpPr>
          <p:cNvPr id="28" name="Text Box 28"/>
          <p:cNvSpPr txBox="1">
            <a:spLocks noChangeArrowheads="1"/>
          </p:cNvSpPr>
          <p:nvPr/>
        </p:nvSpPr>
        <p:spPr bwMode="auto">
          <a:xfrm>
            <a:off x="7440084" y="2206625"/>
            <a:ext cx="1921933"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dirty="0">
                <a:solidFill>
                  <a:schemeClr val="tx2">
                    <a:lumMod val="75000"/>
                  </a:schemeClr>
                </a:solidFill>
                <a:latin typeface="Eras Medium ITC" pitchFamily="34" charset="0"/>
              </a:rPr>
              <a:t>MOI</a:t>
            </a:r>
          </a:p>
        </p:txBody>
      </p:sp>
      <p:sp>
        <p:nvSpPr>
          <p:cNvPr id="29" name="Text Box 29"/>
          <p:cNvSpPr txBox="1">
            <a:spLocks noChangeArrowheads="1"/>
          </p:cNvSpPr>
          <p:nvPr/>
        </p:nvSpPr>
        <p:spPr bwMode="auto">
          <a:xfrm>
            <a:off x="7344834" y="2997200"/>
            <a:ext cx="2112433"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dirty="0">
                <a:solidFill>
                  <a:schemeClr val="tx2">
                    <a:lumMod val="75000"/>
                  </a:schemeClr>
                </a:solidFill>
                <a:latin typeface="Eras Medium ITC" pitchFamily="34" charset="0"/>
              </a:rPr>
              <a:t>SURMOI</a:t>
            </a:r>
          </a:p>
        </p:txBody>
      </p:sp>
      <p:sp>
        <p:nvSpPr>
          <p:cNvPr id="30" name="Text Box 30"/>
          <p:cNvSpPr txBox="1">
            <a:spLocks noChangeArrowheads="1"/>
          </p:cNvSpPr>
          <p:nvPr/>
        </p:nvSpPr>
        <p:spPr bwMode="auto">
          <a:xfrm>
            <a:off x="7416801" y="1447800"/>
            <a:ext cx="1919817" cy="33655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b="1" dirty="0">
                <a:solidFill>
                  <a:schemeClr val="bg1"/>
                </a:solidFill>
                <a:latin typeface="Eras Medium ITC" pitchFamily="34" charset="0"/>
              </a:rPr>
              <a:t>2ème topique</a:t>
            </a:r>
          </a:p>
        </p:txBody>
      </p:sp>
      <p:sp>
        <p:nvSpPr>
          <p:cNvPr id="31" name="Text Box 31"/>
          <p:cNvSpPr txBox="1">
            <a:spLocks noChangeArrowheads="1"/>
          </p:cNvSpPr>
          <p:nvPr/>
        </p:nvSpPr>
        <p:spPr bwMode="auto">
          <a:xfrm>
            <a:off x="7727951" y="4508501"/>
            <a:ext cx="1346200" cy="366713"/>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b="1" dirty="0">
                <a:solidFill>
                  <a:schemeClr val="tx2">
                    <a:lumMod val="75000"/>
                  </a:schemeClr>
                </a:solidFill>
                <a:latin typeface="Eras Medium ITC" pitchFamily="34" charset="0"/>
              </a:rPr>
              <a:t>ÇA</a:t>
            </a:r>
          </a:p>
        </p:txBody>
      </p:sp>
      <p:sp>
        <p:nvSpPr>
          <p:cNvPr id="33" name="Text Box 22"/>
          <p:cNvSpPr txBox="1">
            <a:spLocks noChangeArrowheads="1"/>
          </p:cNvSpPr>
          <p:nvPr/>
        </p:nvSpPr>
        <p:spPr bwMode="auto">
          <a:xfrm>
            <a:off x="988060" y="5989320"/>
            <a:ext cx="4673600" cy="336550"/>
          </a:xfrm>
          <a:prstGeom prst="rect">
            <a:avLst/>
          </a:prstGeom>
          <a:noFill/>
          <a:ln w="15875">
            <a:no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1600" i="1" dirty="0">
                <a:latin typeface="Eras Bold ITC" pitchFamily="34" charset="0"/>
              </a:rPr>
              <a:t>Introduction à la psychanalyse</a:t>
            </a:r>
            <a:r>
              <a:rPr lang="fr-FR" sz="1600" dirty="0">
                <a:latin typeface="Eras Bold ITC" pitchFamily="34" charset="0"/>
              </a:rPr>
              <a:t>,  III, 19</a:t>
            </a:r>
          </a:p>
        </p:txBody>
      </p:sp>
    </p:spTree>
    <p:extLst>
      <p:ext uri="{BB962C8B-B14F-4D97-AF65-F5344CB8AC3E}">
        <p14:creationId xmlns:p14="http://schemas.microsoft.com/office/powerpoint/2010/main" val="20655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0-#ppt_w/2"/>
                                          </p:val>
                                        </p:tav>
                                        <p:tav tm="100000">
                                          <p:val>
                                            <p:strVal val="#ppt_x"/>
                                          </p:val>
                                        </p:tav>
                                      </p:tavLst>
                                    </p:anim>
                                    <p:anim calcmode="lin" valueType="num">
                                      <p:cBhvr additive="base">
                                        <p:cTn id="64" dur="500" fill="hold"/>
                                        <p:tgtEl>
                                          <p:spTgt spid="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0-#ppt_w/2"/>
                                          </p:val>
                                        </p:tav>
                                        <p:tav tm="100000">
                                          <p:val>
                                            <p:strVal val="#ppt_x"/>
                                          </p:val>
                                        </p:tav>
                                      </p:tavLst>
                                    </p:anim>
                                    <p:anim calcmode="lin" valueType="num">
                                      <p:cBhvr additive="base">
                                        <p:cTn id="7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0-#ppt_w/2"/>
                                          </p:val>
                                        </p:tav>
                                        <p:tav tm="100000">
                                          <p:val>
                                            <p:strVal val="#ppt_x"/>
                                          </p:val>
                                        </p:tav>
                                      </p:tavLst>
                                    </p:anim>
                                    <p:anim calcmode="lin" valueType="num">
                                      <p:cBhvr additive="base">
                                        <p:cTn id="86" dur="500" fill="hold"/>
                                        <p:tgtEl>
                                          <p:spTgt spid="2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0-#ppt_w/2"/>
                                          </p:val>
                                        </p:tav>
                                        <p:tav tm="100000">
                                          <p:val>
                                            <p:strVal val="#ppt_x"/>
                                          </p:val>
                                        </p:tav>
                                      </p:tavLst>
                                    </p:anim>
                                    <p:anim calcmode="lin" valueType="num">
                                      <p:cBhvr additive="base">
                                        <p:cTn id="90" dur="500" fill="hold"/>
                                        <p:tgtEl>
                                          <p:spTgt spid="23"/>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0-#ppt_w/2"/>
                                          </p:val>
                                        </p:tav>
                                        <p:tav tm="100000">
                                          <p:val>
                                            <p:strVal val="#ppt_x"/>
                                          </p:val>
                                        </p:tav>
                                      </p:tavLst>
                                    </p:anim>
                                    <p:anim calcmode="lin" valueType="num">
                                      <p:cBhvr additive="base">
                                        <p:cTn id="94" dur="500" fill="hold"/>
                                        <p:tgtEl>
                                          <p:spTgt spid="2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0-#ppt_w/2"/>
                                          </p:val>
                                        </p:tav>
                                        <p:tav tm="100000">
                                          <p:val>
                                            <p:strVal val="#ppt_x"/>
                                          </p:val>
                                        </p:tav>
                                      </p:tavLst>
                                    </p:anim>
                                    <p:anim calcmode="lin" valueType="num">
                                      <p:cBhvr additive="base">
                                        <p:cTn id="9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0-#ppt_w/2"/>
                                          </p:val>
                                        </p:tav>
                                        <p:tav tm="100000">
                                          <p:val>
                                            <p:strVal val="#ppt_x"/>
                                          </p:val>
                                        </p:tav>
                                      </p:tavLst>
                                    </p:anim>
                                    <p:anim calcmode="lin" valueType="num">
                                      <p:cBhvr additive="base">
                                        <p:cTn id="10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0-#ppt_w/2"/>
                                          </p:val>
                                        </p:tav>
                                        <p:tav tm="100000">
                                          <p:val>
                                            <p:strVal val="#ppt_x"/>
                                          </p:val>
                                        </p:tav>
                                      </p:tavLst>
                                    </p:anim>
                                    <p:anim calcmode="lin" valueType="num">
                                      <p:cBhvr additive="base">
                                        <p:cTn id="11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utoUpdateAnimBg="0"/>
      <p:bldP spid="16" grpId="0" autoUpdateAnimBg="0"/>
      <p:bldP spid="17" grpId="0" autoUpdateAnimBg="0"/>
      <p:bldP spid="18" grpId="0" autoUpdateAnimBg="0"/>
      <p:bldP spid="19" grpId="0" autoUpdateAnimBg="0"/>
      <p:bldP spid="22" grpId="0"/>
      <p:bldP spid="23" grpId="0" animBg="1"/>
      <p:bldP spid="24" grpId="0" animBg="1"/>
      <p:bldP spid="25" grpId="0" animBg="1"/>
      <p:bldP spid="26" grpId="0" animBg="1"/>
      <p:bldP spid="27" grpId="0" animBg="1"/>
      <p:bldP spid="28" grpId="0" autoUpdateAnimBg="0"/>
      <p:bldP spid="29" grpId="0" autoUpdateAnimBg="0"/>
      <p:bldP spid="30" grpId="0" autoUpdateAnimBg="0"/>
      <p:bldP spid="31"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u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76672"/>
            <a:ext cx="4181475" cy="593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rot="21224810">
            <a:off x="4661602" y="342756"/>
            <a:ext cx="64045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3600" b="1" dirty="0">
                <a:solidFill>
                  <a:srgbClr val="FF0000"/>
                </a:solidFill>
                <a:latin typeface="Freestyle Script" pitchFamily="66" charset="0"/>
                <a:cs typeface="David" pitchFamily="34" charset="-79"/>
              </a:rPr>
              <a:t>Comment Freud s’y prend-il pour étayer sa théorie? </a:t>
            </a:r>
          </a:p>
          <a:p>
            <a:pPr algn="ctr" eaLnBrk="1" hangingPunct="1">
              <a:spcBef>
                <a:spcPct val="50000"/>
              </a:spcBef>
            </a:pPr>
            <a:r>
              <a:rPr lang="fr-FR" sz="3600" b="1" dirty="0">
                <a:solidFill>
                  <a:srgbClr val="FF0000"/>
                </a:solidFill>
                <a:latin typeface="Freestyle Script" pitchFamily="66" charset="0"/>
                <a:cs typeface="David" pitchFamily="34" charset="-79"/>
              </a:rPr>
              <a:t>L'hypothèse de l'inconscient est-elle vraiment légitime ?</a:t>
            </a:r>
            <a:endParaRPr lang="fr-FR" sz="3200" dirty="0">
              <a:solidFill>
                <a:srgbClr val="FF0000"/>
              </a:solidFill>
              <a:latin typeface="Freestyle Script" pitchFamily="66" charset="0"/>
              <a:cs typeface="David" pitchFamily="34" charset="-79"/>
            </a:endParaRPr>
          </a:p>
        </p:txBody>
      </p:sp>
      <p:sp>
        <p:nvSpPr>
          <p:cNvPr id="4" name="ZoneTexte 3"/>
          <p:cNvSpPr txBox="1"/>
          <p:nvPr/>
        </p:nvSpPr>
        <p:spPr>
          <a:xfrm>
            <a:off x="4996815" y="2248525"/>
            <a:ext cx="6606540" cy="954107"/>
          </a:xfrm>
          <a:prstGeom prst="rect">
            <a:avLst/>
          </a:prstGeom>
          <a:noFill/>
        </p:spPr>
        <p:txBody>
          <a:bodyPr wrap="square" rtlCol="0">
            <a:spAutoFit/>
          </a:bodyPr>
          <a:lstStyle/>
          <a:p>
            <a:r>
              <a:rPr lang="fr-FR" sz="2800" dirty="0">
                <a:latin typeface="Bodoni MT Condensed" pitchFamily="18" charset="0"/>
              </a:rPr>
              <a:t>Cette hypothèse est </a:t>
            </a:r>
            <a:r>
              <a:rPr lang="fr-FR" sz="2800" b="1" dirty="0">
                <a:solidFill>
                  <a:srgbClr val="002060"/>
                </a:solidFill>
                <a:latin typeface="Bodoni MT Condensed" pitchFamily="18" charset="0"/>
              </a:rPr>
              <a:t>« nécessaire et légitime » </a:t>
            </a:r>
            <a:r>
              <a:rPr lang="fr-FR" sz="2800" dirty="0">
                <a:latin typeface="Bodoni MT Condensed" pitchFamily="18" charset="0"/>
              </a:rPr>
              <a:t>car, sans elle, certains phénomènes resteraient inexplicables.  </a:t>
            </a:r>
          </a:p>
        </p:txBody>
      </p:sp>
      <p:pic>
        <p:nvPicPr>
          <p:cNvPr id="12290" name="Picture 2" descr="Afficher l'image d'origine"/>
          <p:cNvPicPr>
            <a:picLocks noChangeAspect="1" noChangeArrowheads="1"/>
          </p:cNvPicPr>
          <p:nvPr/>
        </p:nvPicPr>
        <p:blipFill>
          <a:blip r:embed="rId4" cstate="print"/>
          <a:srcRect b="5738"/>
          <a:stretch>
            <a:fillRect/>
          </a:stretch>
        </p:blipFill>
        <p:spPr bwMode="auto">
          <a:xfrm>
            <a:off x="4502150" y="3270687"/>
            <a:ext cx="3704590" cy="1964253"/>
          </a:xfrm>
          <a:prstGeom prst="rect">
            <a:avLst/>
          </a:prstGeom>
          <a:ln>
            <a:noFill/>
          </a:ln>
          <a:effectLst>
            <a:softEdge rad="112500"/>
          </a:effectLst>
        </p:spPr>
      </p:pic>
      <p:pic>
        <p:nvPicPr>
          <p:cNvPr id="12292" name="Picture 4" descr="Afficher l'image d'origine"/>
          <p:cNvPicPr>
            <a:picLocks noChangeAspect="1" noChangeArrowheads="1"/>
          </p:cNvPicPr>
          <p:nvPr/>
        </p:nvPicPr>
        <p:blipFill>
          <a:blip r:embed="rId5" cstate="print"/>
          <a:srcRect t="6441" r="4606" b="1900"/>
          <a:stretch>
            <a:fillRect/>
          </a:stretch>
        </p:blipFill>
        <p:spPr bwMode="auto">
          <a:xfrm>
            <a:off x="8281014" y="3257550"/>
            <a:ext cx="3709056" cy="2114550"/>
          </a:xfrm>
          <a:prstGeom prst="rect">
            <a:avLst/>
          </a:prstGeom>
          <a:ln>
            <a:noFill/>
          </a:ln>
          <a:effectLst>
            <a:softEdge rad="112500"/>
          </a:effectLst>
        </p:spPr>
      </p:pic>
      <p:sp>
        <p:nvSpPr>
          <p:cNvPr id="8" name="ZoneTexte 7"/>
          <p:cNvSpPr txBox="1"/>
          <p:nvPr/>
        </p:nvSpPr>
        <p:spPr>
          <a:xfrm>
            <a:off x="5326380" y="5212080"/>
            <a:ext cx="2308860" cy="461665"/>
          </a:xfrm>
          <a:prstGeom prst="rect">
            <a:avLst/>
          </a:prstGeom>
          <a:noFill/>
        </p:spPr>
        <p:txBody>
          <a:bodyPr wrap="square" rtlCol="0">
            <a:spAutoFit/>
          </a:bodyPr>
          <a:lstStyle/>
          <a:p>
            <a:pPr algn="ctr"/>
            <a:r>
              <a:rPr lang="fr-FR" sz="2400" dirty="0">
                <a:latin typeface="Forte" pitchFamily="66" charset="0"/>
              </a:rPr>
              <a:t>Rêves</a:t>
            </a:r>
          </a:p>
        </p:txBody>
      </p:sp>
      <p:sp>
        <p:nvSpPr>
          <p:cNvPr id="9" name="ZoneTexte 8"/>
          <p:cNvSpPr txBox="1"/>
          <p:nvPr/>
        </p:nvSpPr>
        <p:spPr>
          <a:xfrm>
            <a:off x="9159240" y="5353050"/>
            <a:ext cx="2308860" cy="461665"/>
          </a:xfrm>
          <a:prstGeom prst="rect">
            <a:avLst/>
          </a:prstGeom>
          <a:noFill/>
        </p:spPr>
        <p:txBody>
          <a:bodyPr wrap="square" rtlCol="0">
            <a:spAutoFit/>
          </a:bodyPr>
          <a:lstStyle/>
          <a:p>
            <a:pPr algn="ctr"/>
            <a:r>
              <a:rPr lang="fr-FR" sz="2400" dirty="0">
                <a:latin typeface="Forte" pitchFamily="66" charset="0"/>
              </a:rPr>
              <a:t>Hystérie</a:t>
            </a:r>
          </a:p>
        </p:txBody>
      </p:sp>
      <p:sp>
        <p:nvSpPr>
          <p:cNvPr id="10" name="ZoneTexte 9"/>
          <p:cNvSpPr txBox="1"/>
          <p:nvPr/>
        </p:nvSpPr>
        <p:spPr>
          <a:xfrm>
            <a:off x="5718810" y="5924550"/>
            <a:ext cx="5162550" cy="461665"/>
          </a:xfrm>
          <a:prstGeom prst="rect">
            <a:avLst/>
          </a:prstGeom>
          <a:noFill/>
        </p:spPr>
        <p:txBody>
          <a:bodyPr wrap="square" rtlCol="0">
            <a:spAutoFit/>
          </a:bodyPr>
          <a:lstStyle/>
          <a:p>
            <a:pPr algn="ctr"/>
            <a:r>
              <a:rPr lang="fr-FR" sz="2400" dirty="0">
                <a:latin typeface="Forte" pitchFamily="66" charset="0"/>
              </a:rPr>
              <a:t>lapsus, actes manqués…</a:t>
            </a:r>
          </a:p>
        </p:txBody>
      </p:sp>
      <p:sp>
        <p:nvSpPr>
          <p:cNvPr id="11" name="ZoneTexte 10"/>
          <p:cNvSpPr txBox="1"/>
          <p:nvPr/>
        </p:nvSpPr>
        <p:spPr>
          <a:xfrm>
            <a:off x="4686300" y="5966460"/>
            <a:ext cx="1943100" cy="400110"/>
          </a:xfrm>
          <a:prstGeom prst="rect">
            <a:avLst/>
          </a:prstGeom>
          <a:noFill/>
        </p:spPr>
        <p:txBody>
          <a:bodyPr wrap="square" rtlCol="0">
            <a:spAutoFit/>
          </a:bodyPr>
          <a:lstStyle/>
          <a:p>
            <a:r>
              <a:rPr lang="fr-FR" sz="2000" dirty="0">
                <a:latin typeface="Arial Black" pitchFamily="34" charset="0"/>
              </a:rPr>
              <a:t>Mais aussi : </a:t>
            </a:r>
          </a:p>
        </p:txBody>
      </p:sp>
    </p:spTree>
    <p:extLst>
      <p:ext uri="{BB962C8B-B14F-4D97-AF65-F5344CB8AC3E}">
        <p14:creationId xmlns:p14="http://schemas.microsoft.com/office/powerpoint/2010/main" val="7134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checkerboard(across)">
                                      <p:cBhvr>
                                        <p:cTn id="21" dur="500"/>
                                        <p:tgtEl>
                                          <p:spTgt spid="1229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par>
                          <p:cTn id="25" fill="hold">
                            <p:stCondLst>
                              <p:cond delay="500"/>
                            </p:stCondLst>
                            <p:childTnLst>
                              <p:par>
                                <p:cTn id="26" presetID="4" presetClass="entr" presetSubtype="16" fill="hold" nodeType="afterEffect">
                                  <p:stCondLst>
                                    <p:cond delay="1000"/>
                                  </p:stCondLst>
                                  <p:childTnLst>
                                    <p:set>
                                      <p:cBhvr>
                                        <p:cTn id="27" dur="1" fill="hold">
                                          <p:stCondLst>
                                            <p:cond delay="0"/>
                                          </p:stCondLst>
                                        </p:cTn>
                                        <p:tgtEl>
                                          <p:spTgt spid="12292"/>
                                        </p:tgtEl>
                                        <p:attrNameLst>
                                          <p:attrName>style.visibility</p:attrName>
                                        </p:attrNameLst>
                                      </p:cBhvr>
                                      <p:to>
                                        <p:strVal val="visible"/>
                                      </p:to>
                                    </p:set>
                                    <p:animEffect transition="in" filter="box(in)">
                                      <p:cBhvr>
                                        <p:cTn id="28" dur="500"/>
                                        <p:tgtEl>
                                          <p:spTgt spid="12292"/>
                                        </p:tgtEl>
                                      </p:cBhvr>
                                    </p:animEffect>
                                  </p:childTnLst>
                                </p:cTn>
                              </p:par>
                              <p:par>
                                <p:cTn id="29" presetID="5" presetClass="entr" presetSubtype="1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1"/>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29590" y="73316"/>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3- </a:t>
            </a:r>
            <a:r>
              <a:rPr lang="fr-FR" sz="3200" b="1" i="1" dirty="0">
                <a:latin typeface="Elephant" panose="02020904090505020303" pitchFamily="18" charset="0"/>
                <a:ea typeface=""/>
                <a:cs typeface=""/>
              </a:rPr>
              <a:t>L’interprétation des rêves </a:t>
            </a:r>
            <a:r>
              <a:rPr lang="fr-FR" sz="3200" b="1" dirty="0">
                <a:latin typeface="Elephant" panose="02020904090505020303" pitchFamily="18" charset="0"/>
                <a:ea typeface=""/>
                <a:cs typeface=""/>
              </a:rPr>
              <a:t>(1900)</a:t>
            </a:r>
          </a:p>
        </p:txBody>
      </p:sp>
      <p:sp>
        <p:nvSpPr>
          <p:cNvPr id="3" name="Rectangle 2"/>
          <p:cNvSpPr/>
          <p:nvPr/>
        </p:nvSpPr>
        <p:spPr>
          <a:xfrm>
            <a:off x="2456815" y="810556"/>
            <a:ext cx="8995410" cy="1261884"/>
          </a:xfrm>
          <a:prstGeom prst="rect">
            <a:avLst/>
          </a:prstGeom>
        </p:spPr>
        <p:txBody>
          <a:bodyPr wrap="square">
            <a:spAutoFit/>
          </a:bodyPr>
          <a:lstStyle/>
          <a:p>
            <a:pPr algn="ctr"/>
            <a:r>
              <a:rPr lang="fr-FR" sz="3800" b="1" dirty="0">
                <a:solidFill>
                  <a:srgbClr val="002060"/>
                </a:solidFill>
                <a:latin typeface="Freestyle Script" pitchFamily="66" charset="0"/>
              </a:rPr>
              <a:t>« L’interprétation des rêves est la voie royale qui mène à la connaissance de l’inconscient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435" y="899835"/>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7"/>
          <p:cNvSpPr txBox="1">
            <a:spLocks noChangeArrowheads="1"/>
          </p:cNvSpPr>
          <p:nvPr/>
        </p:nvSpPr>
        <p:spPr bwMode="auto">
          <a:xfrm>
            <a:off x="529590" y="2674619"/>
            <a:ext cx="574548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fr-FR" sz="2400" b="1" dirty="0">
                <a:solidFill>
                  <a:srgbClr val="FF0000"/>
                </a:solidFill>
                <a:latin typeface="Franklin Gothic Heavy" pitchFamily="34" charset="0"/>
              </a:rPr>
              <a:t>(Question)</a:t>
            </a:r>
            <a:r>
              <a:rPr lang="fr-FR" sz="2400" dirty="0">
                <a:solidFill>
                  <a:srgbClr val="FF0000"/>
                </a:solidFill>
                <a:latin typeface="Franklin Gothic Heavy" pitchFamily="34" charset="0"/>
              </a:rPr>
              <a:t> </a:t>
            </a:r>
            <a:r>
              <a:rPr lang="fr-FR" sz="2400" b="1" dirty="0">
                <a:solidFill>
                  <a:srgbClr val="C00000"/>
                </a:solidFill>
                <a:latin typeface="Franklin Gothic Heavy" pitchFamily="34" charset="0"/>
              </a:rPr>
              <a:t>Comment expliquer les rêves ? Pourquoi rêve-t-on et peut-on leur attribuer une signification?</a:t>
            </a:r>
          </a:p>
          <a:p>
            <a:pPr algn="just" eaLnBrk="1" hangingPunct="1"/>
            <a:endParaRPr lang="fr-FR" sz="2400" dirty="0">
              <a:latin typeface="Franklin Gothic Heavy" pitchFamily="34" charset="0"/>
            </a:endParaRPr>
          </a:p>
          <a:p>
            <a:pPr algn="just" eaLnBrk="1" hangingPunct="1"/>
            <a:r>
              <a:rPr lang="fr-FR" sz="2400" b="1" u="sng" dirty="0">
                <a:latin typeface="Franklin Gothic Heavy" pitchFamily="34" charset="0"/>
              </a:rPr>
              <a:t>Avant Freud, deux types d’explication :</a:t>
            </a:r>
          </a:p>
          <a:p>
            <a:pPr algn="just" eaLnBrk="1" hangingPunct="1"/>
            <a:endParaRPr lang="fr-FR" b="1" dirty="0">
              <a:solidFill>
                <a:srgbClr val="FF0000"/>
              </a:solidFill>
              <a:latin typeface="Eras Medium ITC" pitchFamily="34" charset="0"/>
            </a:endParaRPr>
          </a:p>
          <a:p>
            <a:pPr algn="just" eaLnBrk="1" hangingPunct="1"/>
            <a:r>
              <a:rPr lang="fr-FR" b="1" dirty="0">
                <a:solidFill>
                  <a:srgbClr val="FF0000"/>
                </a:solidFill>
                <a:latin typeface="Eras Medium ITC" pitchFamily="34" charset="0"/>
              </a:rPr>
              <a:t>(explication populaire) </a:t>
            </a:r>
            <a:r>
              <a:rPr lang="fr-FR" dirty="0">
                <a:latin typeface="Eras Medium ITC" pitchFamily="34" charset="0"/>
              </a:rPr>
              <a:t>Le rêve  possède une </a:t>
            </a:r>
            <a:r>
              <a:rPr lang="fr-FR" b="1" dirty="0">
                <a:latin typeface="Eras Medium ITC" pitchFamily="34" charset="0"/>
              </a:rPr>
              <a:t>signification surnaturelle</a:t>
            </a:r>
          </a:p>
          <a:p>
            <a:pPr algn="just" eaLnBrk="1" hangingPunct="1"/>
            <a:endParaRPr lang="fr-FR" dirty="0">
              <a:latin typeface="Eras Medium ITC" pitchFamily="34" charset="0"/>
            </a:endParaRPr>
          </a:p>
          <a:p>
            <a:pPr algn="just" eaLnBrk="1" hangingPunct="1"/>
            <a:r>
              <a:rPr lang="fr-FR" b="1" dirty="0">
                <a:solidFill>
                  <a:srgbClr val="FF0000"/>
                </a:solidFill>
                <a:latin typeface="Eras Medium ITC" pitchFamily="34" charset="0"/>
              </a:rPr>
              <a:t>(explication scientifique)</a:t>
            </a:r>
            <a:r>
              <a:rPr lang="fr-FR" dirty="0">
                <a:solidFill>
                  <a:srgbClr val="FF0000"/>
                </a:solidFill>
                <a:latin typeface="Eras Medium ITC" pitchFamily="34" charset="0"/>
              </a:rPr>
              <a:t> </a:t>
            </a:r>
            <a:r>
              <a:rPr lang="fr-FR" dirty="0">
                <a:latin typeface="Eras Medium ITC" pitchFamily="34" charset="0"/>
              </a:rPr>
              <a:t>Le rêve trouve son origine dans des troubles organiques et on doit lui dénier tout caractère psychique.</a:t>
            </a:r>
          </a:p>
        </p:txBody>
      </p:sp>
      <p:pic>
        <p:nvPicPr>
          <p:cNvPr id="70658" name="Picture 2" descr="Afficher l'image d'origine"/>
          <p:cNvPicPr>
            <a:picLocks noChangeAspect="1" noChangeArrowheads="1"/>
          </p:cNvPicPr>
          <p:nvPr/>
        </p:nvPicPr>
        <p:blipFill>
          <a:blip r:embed="rId4" cstate="print"/>
          <a:srcRect/>
          <a:stretch>
            <a:fillRect/>
          </a:stretch>
        </p:blipFill>
        <p:spPr bwMode="auto">
          <a:xfrm>
            <a:off x="6755130" y="2055474"/>
            <a:ext cx="5161280" cy="4185328"/>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7326630" y="6217920"/>
            <a:ext cx="4251960" cy="461665"/>
          </a:xfrm>
          <a:prstGeom prst="rect">
            <a:avLst/>
          </a:prstGeom>
          <a:noFill/>
        </p:spPr>
        <p:txBody>
          <a:bodyPr wrap="square" rtlCol="0">
            <a:spAutoFit/>
          </a:bodyPr>
          <a:lstStyle/>
          <a:p>
            <a:pPr algn="ctr"/>
            <a:r>
              <a:rPr lang="fr-FR" sz="2400" i="1" dirty="0">
                <a:latin typeface="Garamond" pitchFamily="18" charset="0"/>
              </a:rPr>
              <a:t>Le cauchemar </a:t>
            </a:r>
            <a:r>
              <a:rPr lang="fr-FR" sz="2400" dirty="0">
                <a:latin typeface="Garamond" pitchFamily="18" charset="0"/>
              </a:rPr>
              <a:t>de Füssli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005" y="431205"/>
            <a:ext cx="16002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48205" y="349265"/>
            <a:ext cx="9982726" cy="1323439"/>
          </a:xfrm>
          <a:prstGeom prst="rect">
            <a:avLst/>
          </a:prstGeom>
        </p:spPr>
        <p:txBody>
          <a:bodyPr wrap="square">
            <a:spAutoFit/>
          </a:bodyPr>
          <a:lstStyle/>
          <a:p>
            <a:pPr algn="ctr"/>
            <a:r>
              <a:rPr lang="fr-FR" sz="4000" b="1" dirty="0">
                <a:solidFill>
                  <a:srgbClr val="002060"/>
                </a:solidFill>
                <a:latin typeface="Freestyle Script" pitchFamily="66" charset="0"/>
              </a:rPr>
              <a:t>« Le rêve est la satisfaction inconsciente et déguisée d’un désir refoulée »</a:t>
            </a:r>
          </a:p>
          <a:p>
            <a:pPr algn="ctr"/>
            <a:r>
              <a:rPr lang="fr-FR" sz="4000" b="1" dirty="0">
                <a:solidFill>
                  <a:srgbClr val="002060"/>
                </a:solidFill>
                <a:latin typeface="Freestyle Script" pitchFamily="66" charset="0"/>
              </a:rPr>
              <a:t>(</a:t>
            </a:r>
            <a:r>
              <a:rPr lang="fr-FR" sz="4000" b="1" i="1" dirty="0">
                <a:solidFill>
                  <a:srgbClr val="002060"/>
                </a:solidFill>
                <a:latin typeface="Freestyle Script" pitchFamily="66" charset="0"/>
              </a:rPr>
              <a:t>Introduction à la psychanalyse</a:t>
            </a:r>
            <a:r>
              <a:rPr lang="fr-FR" sz="4000" b="1" dirty="0">
                <a:solidFill>
                  <a:srgbClr val="002060"/>
                </a:solidFill>
                <a:latin typeface="Freestyle Script" pitchFamily="66" charset="0"/>
              </a:rPr>
              <a:t>)</a:t>
            </a:r>
          </a:p>
        </p:txBody>
      </p:sp>
      <p:sp>
        <p:nvSpPr>
          <p:cNvPr id="6" name="Organigramme : Connecteur 5"/>
          <p:cNvSpPr/>
          <p:nvPr/>
        </p:nvSpPr>
        <p:spPr>
          <a:xfrm>
            <a:off x="7945821" y="431205"/>
            <a:ext cx="1263999" cy="571500"/>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5074744" y="2086010"/>
            <a:ext cx="2088232" cy="523220"/>
          </a:xfrm>
          <a:prstGeom prst="rect">
            <a:avLst/>
          </a:prstGeom>
          <a:solidFill>
            <a:srgbClr val="FFC000"/>
          </a:solidFill>
        </p:spPr>
        <p:txBody>
          <a:bodyPr wrap="square" rtlCol="0">
            <a:spAutoFit/>
          </a:bodyPr>
          <a:lstStyle/>
          <a:p>
            <a:pPr algn="ctr"/>
            <a:r>
              <a:rPr lang="fr-FR" sz="2800" b="1" dirty="0"/>
              <a:t>Le rêve</a:t>
            </a:r>
          </a:p>
        </p:txBody>
      </p:sp>
      <p:sp>
        <p:nvSpPr>
          <p:cNvPr id="8" name="ZoneTexte 7"/>
          <p:cNvSpPr txBox="1"/>
          <p:nvPr/>
        </p:nvSpPr>
        <p:spPr>
          <a:xfrm>
            <a:off x="1485900" y="3800490"/>
            <a:ext cx="3421008" cy="1138773"/>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sz="2800" b="1" dirty="0">
                <a:solidFill>
                  <a:srgbClr val="0070C0"/>
                </a:solidFill>
              </a:rPr>
              <a:t>Contenu latent</a:t>
            </a:r>
          </a:p>
          <a:p>
            <a:pPr algn="ctr"/>
            <a:r>
              <a:rPr lang="fr-FR" sz="2000" dirty="0"/>
              <a:t>(sens caché : représentations et désirs conscients)</a:t>
            </a:r>
          </a:p>
        </p:txBody>
      </p:sp>
      <p:sp>
        <p:nvSpPr>
          <p:cNvPr id="9" name="ZoneTexte 8"/>
          <p:cNvSpPr txBox="1"/>
          <p:nvPr/>
        </p:nvSpPr>
        <p:spPr>
          <a:xfrm>
            <a:off x="6972300" y="3777630"/>
            <a:ext cx="4320540" cy="1138773"/>
          </a:xfrm>
          <a:prstGeom prst="rect">
            <a:avLst/>
          </a:prstGeom>
          <a:solidFill>
            <a:schemeClr val="accent4">
              <a:lumMod val="40000"/>
              <a:lumOff val="60000"/>
            </a:schemeClr>
          </a:solidFill>
          <a:ln>
            <a:solidFill>
              <a:schemeClr val="tx1"/>
            </a:solidFill>
          </a:ln>
        </p:spPr>
        <p:txBody>
          <a:bodyPr wrap="square" rtlCol="0">
            <a:spAutoFit/>
          </a:bodyPr>
          <a:lstStyle/>
          <a:p>
            <a:pPr algn="ctr"/>
            <a:r>
              <a:rPr lang="fr-FR" sz="2800" b="1" dirty="0">
                <a:solidFill>
                  <a:srgbClr val="0070C0"/>
                </a:solidFill>
              </a:rPr>
              <a:t>Contenu manifeste</a:t>
            </a:r>
          </a:p>
          <a:p>
            <a:pPr algn="ctr"/>
            <a:r>
              <a:rPr lang="fr-FR" sz="2000" dirty="0"/>
              <a:t>(sens apparent : le rêve tel que s’en souvient le rêveur)</a:t>
            </a:r>
          </a:p>
        </p:txBody>
      </p:sp>
      <p:sp>
        <p:nvSpPr>
          <p:cNvPr id="10" name="Flèche courbée vers le haut 9"/>
          <p:cNvSpPr/>
          <p:nvPr/>
        </p:nvSpPr>
        <p:spPr>
          <a:xfrm>
            <a:off x="3946808" y="4991482"/>
            <a:ext cx="4176464"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e haut 10"/>
          <p:cNvSpPr/>
          <p:nvPr/>
        </p:nvSpPr>
        <p:spPr>
          <a:xfrm rot="10800000">
            <a:off x="3916328" y="2926462"/>
            <a:ext cx="4176464"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3" name="Connecteur droit avec flèche 12"/>
          <p:cNvCxnSpPr>
            <a:stCxn id="7" idx="1"/>
            <a:endCxn id="8" idx="0"/>
          </p:cNvCxnSpPr>
          <p:nvPr/>
        </p:nvCxnSpPr>
        <p:spPr>
          <a:xfrm flipH="1">
            <a:off x="3196404" y="2347620"/>
            <a:ext cx="1878340" cy="1452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7" idx="3"/>
            <a:endCxn id="9" idx="0"/>
          </p:cNvCxnSpPr>
          <p:nvPr/>
        </p:nvCxnSpPr>
        <p:spPr>
          <a:xfrm>
            <a:off x="7162976" y="2347620"/>
            <a:ext cx="1969594" cy="1430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411980" y="5372100"/>
            <a:ext cx="3200400" cy="769441"/>
          </a:xfrm>
          <a:prstGeom prst="rect">
            <a:avLst/>
          </a:prstGeom>
          <a:solidFill>
            <a:schemeClr val="bg1">
              <a:alpha val="35000"/>
            </a:schemeClr>
          </a:solidFill>
        </p:spPr>
        <p:txBody>
          <a:bodyPr wrap="square" rtlCol="0">
            <a:spAutoFit/>
          </a:bodyPr>
          <a:lstStyle/>
          <a:p>
            <a:pPr algn="ctr"/>
            <a:r>
              <a:rPr lang="fr-FR" sz="2200" dirty="0">
                <a:latin typeface="Franklin Gothic Heavy" pitchFamily="34" charset="0"/>
              </a:rPr>
              <a:t>Travail d’élaboration (déguisement)</a:t>
            </a:r>
          </a:p>
        </p:txBody>
      </p:sp>
      <p:sp>
        <p:nvSpPr>
          <p:cNvPr id="19" name="ZoneTexte 18"/>
          <p:cNvSpPr txBox="1"/>
          <p:nvPr/>
        </p:nvSpPr>
        <p:spPr>
          <a:xfrm>
            <a:off x="4503420" y="2872740"/>
            <a:ext cx="3154680" cy="769441"/>
          </a:xfrm>
          <a:prstGeom prst="rect">
            <a:avLst/>
          </a:prstGeom>
          <a:solidFill>
            <a:schemeClr val="bg1">
              <a:alpha val="35000"/>
            </a:schemeClr>
          </a:solidFill>
        </p:spPr>
        <p:txBody>
          <a:bodyPr wrap="square" rtlCol="0">
            <a:spAutoFit/>
          </a:bodyPr>
          <a:lstStyle/>
          <a:p>
            <a:pPr algn="ctr"/>
            <a:r>
              <a:rPr lang="fr-FR" sz="2200" dirty="0">
                <a:latin typeface="Franklin Gothic Heavy" pitchFamily="34" charset="0"/>
              </a:rPr>
              <a:t>Travail d’interprétation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5"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heckerboard(across)">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5"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ranb300.ulb.ac.be/exemples/groupe146/archive/files/84e3472f16d5a3366f0201e40eb1a41d.jpg"/>
          <p:cNvPicPr>
            <a:picLocks noChangeAspect="1" noChangeArrowheads="1"/>
          </p:cNvPicPr>
          <p:nvPr/>
        </p:nvPicPr>
        <p:blipFill>
          <a:blip r:embed="rId2" cstate="print"/>
          <a:srcRect/>
          <a:stretch>
            <a:fillRect/>
          </a:stretch>
        </p:blipFill>
        <p:spPr bwMode="auto">
          <a:xfrm>
            <a:off x="611540" y="205740"/>
            <a:ext cx="4917144" cy="5775820"/>
          </a:xfrm>
          <a:prstGeom prst="rect">
            <a:avLst/>
          </a:prstGeom>
          <a:ln>
            <a:noFill/>
          </a:ln>
          <a:effectLst>
            <a:outerShdw blurRad="292100" dist="139700" dir="2700000" algn="tl" rotWithShape="0">
              <a:srgbClr val="333333">
                <a:alpha val="65000"/>
              </a:srgbClr>
            </a:outerShdw>
          </a:effectLst>
        </p:spPr>
      </p:pic>
      <p:pic>
        <p:nvPicPr>
          <p:cNvPr id="3" name="Picture 2" descr="http://tranb300.ulb.ac.be/exemples/groupe146/archive/files/84e3472f16d5a3366f0201e40eb1a41d.jpg"/>
          <p:cNvPicPr>
            <a:picLocks noChangeAspect="1" noChangeArrowheads="1"/>
          </p:cNvPicPr>
          <p:nvPr/>
        </p:nvPicPr>
        <p:blipFill>
          <a:blip r:embed="rId2" cstate="print"/>
          <a:srcRect l="63427" t="79717" r="22068" b="9468"/>
          <a:stretch>
            <a:fillRect/>
          </a:stretch>
        </p:blipFill>
        <p:spPr bwMode="auto">
          <a:xfrm>
            <a:off x="3272408" y="4418816"/>
            <a:ext cx="1872208" cy="1440160"/>
          </a:xfrm>
          <a:prstGeom prst="rect">
            <a:avLst/>
          </a:prstGeom>
          <a:noFill/>
        </p:spPr>
      </p:pic>
      <p:cxnSp>
        <p:nvCxnSpPr>
          <p:cNvPr id="4" name="Connecteur droit 3"/>
          <p:cNvCxnSpPr/>
          <p:nvPr/>
        </p:nvCxnSpPr>
        <p:spPr>
          <a:xfrm flipV="1">
            <a:off x="354330" y="3143250"/>
            <a:ext cx="5612130" cy="1520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6027003"/>
            <a:ext cx="6096000" cy="830997"/>
          </a:xfrm>
          <a:prstGeom prst="rect">
            <a:avLst/>
          </a:prstGeom>
        </p:spPr>
        <p:txBody>
          <a:bodyPr wrap="square">
            <a:spAutoFit/>
          </a:bodyPr>
          <a:lstStyle/>
          <a:p>
            <a:pPr algn="ctr">
              <a:spcBef>
                <a:spcPct val="50000"/>
              </a:spcBef>
            </a:pPr>
            <a:r>
              <a:rPr lang="fr-FR" sz="2400" dirty="0">
                <a:latin typeface="Garamond" pitchFamily="18" charset="0"/>
              </a:rPr>
              <a:t>S. Dali, </a:t>
            </a:r>
            <a:r>
              <a:rPr lang="fr-FR" sz="2400" i="1" dirty="0">
                <a:latin typeface="Garamond" pitchFamily="18" charset="0"/>
              </a:rPr>
              <a:t>Une seconde avant le réveil d’un rêve causé par</a:t>
            </a:r>
            <a:br>
              <a:rPr lang="fr-FR" sz="2400" i="1" dirty="0">
                <a:latin typeface="Garamond" pitchFamily="18" charset="0"/>
              </a:rPr>
            </a:br>
            <a:r>
              <a:rPr lang="fr-FR" sz="2400" i="1" dirty="0">
                <a:latin typeface="Garamond" pitchFamily="18" charset="0"/>
              </a:rPr>
              <a:t>le vol d’une abeille autour d’une grenade</a:t>
            </a:r>
            <a:r>
              <a:rPr lang="fr-FR" sz="2400" dirty="0">
                <a:latin typeface="Garamond" pitchFamily="18" charset="0"/>
              </a:rPr>
              <a:t>, 1944 </a:t>
            </a:r>
          </a:p>
        </p:txBody>
      </p:sp>
      <p:sp>
        <p:nvSpPr>
          <p:cNvPr id="6" name="ZoneTexte 5"/>
          <p:cNvSpPr txBox="1"/>
          <p:nvPr/>
        </p:nvSpPr>
        <p:spPr>
          <a:xfrm>
            <a:off x="5897880" y="434340"/>
            <a:ext cx="5817870" cy="70788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4000" b="1" dirty="0">
                <a:ln>
                  <a:solidFill>
                    <a:sysClr val="windowText" lastClr="000000"/>
                  </a:solidFill>
                </a:ln>
                <a:solidFill>
                  <a:sysClr val="windowText" lastClr="000000"/>
                </a:solidFill>
                <a:latin typeface="Baskerville Old Face" pitchFamily="18" charset="0"/>
              </a:rPr>
              <a:t>Le travail du rêve : exemple</a:t>
            </a:r>
          </a:p>
        </p:txBody>
      </p:sp>
      <p:sp>
        <p:nvSpPr>
          <p:cNvPr id="9" name="Rectangle 8"/>
          <p:cNvSpPr/>
          <p:nvPr/>
        </p:nvSpPr>
        <p:spPr>
          <a:xfrm>
            <a:off x="5825490" y="1365796"/>
            <a:ext cx="6096000" cy="1569660"/>
          </a:xfrm>
          <a:prstGeom prst="rect">
            <a:avLst/>
          </a:prstGeom>
        </p:spPr>
        <p:txBody>
          <a:bodyPr>
            <a:spAutoFit/>
          </a:bodyPr>
          <a:lstStyle/>
          <a:p>
            <a:pPr algn="just"/>
            <a:r>
              <a:rPr lang="fr-FR" sz="2400" dirty="0">
                <a:solidFill>
                  <a:srgbClr val="FF0000"/>
                </a:solidFill>
                <a:latin typeface="Franklin Gothic Heavy" pitchFamily="34" charset="0"/>
              </a:rPr>
              <a:t>Quels sont les mécanismes à l’œuvre dans le travail du rêve ?</a:t>
            </a:r>
          </a:p>
          <a:p>
            <a:pPr algn="just"/>
            <a:r>
              <a:rPr lang="fr-FR" sz="2400" dirty="0">
                <a:solidFill>
                  <a:srgbClr val="FF0000"/>
                </a:solidFill>
                <a:latin typeface="Franklin Gothic Heavy" pitchFamily="34" charset="0"/>
              </a:rPr>
              <a:t>Comment s’opère le « déguisement » des données inconscientes ? </a:t>
            </a:r>
          </a:p>
        </p:txBody>
      </p:sp>
      <p:sp>
        <p:nvSpPr>
          <p:cNvPr id="10" name="Text Box 4"/>
          <p:cNvSpPr txBox="1">
            <a:spLocks noChangeArrowheads="1"/>
          </p:cNvSpPr>
          <p:nvPr/>
        </p:nvSpPr>
        <p:spPr bwMode="auto">
          <a:xfrm>
            <a:off x="7313793" y="3349347"/>
            <a:ext cx="3455988" cy="2677656"/>
          </a:xfrm>
          <a:prstGeom prst="rect">
            <a:avLst/>
          </a:prstGeom>
          <a:solidFill>
            <a:schemeClr val="accent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800" b="1" dirty="0">
                <a:latin typeface="Eras Medium ITC" pitchFamily="34" charset="0"/>
              </a:rPr>
              <a:t>La condensation</a:t>
            </a:r>
          </a:p>
          <a:p>
            <a:pPr algn="ctr" eaLnBrk="1" hangingPunct="1"/>
            <a:endParaRPr lang="fr-FR" sz="2800" b="1" dirty="0">
              <a:latin typeface="Eras Medium ITC" pitchFamily="34" charset="0"/>
            </a:endParaRPr>
          </a:p>
          <a:p>
            <a:pPr algn="ctr" eaLnBrk="1" hangingPunct="1"/>
            <a:r>
              <a:rPr lang="fr-FR" sz="2800" b="1" dirty="0">
                <a:latin typeface="Eras Medium ITC" pitchFamily="34" charset="0"/>
              </a:rPr>
              <a:t>Le déplacement</a:t>
            </a:r>
          </a:p>
          <a:p>
            <a:pPr algn="ctr" eaLnBrk="1" hangingPunct="1"/>
            <a:endParaRPr lang="fr-FR" sz="2800" b="1" dirty="0">
              <a:latin typeface="Eras Medium ITC" pitchFamily="34" charset="0"/>
            </a:endParaRPr>
          </a:p>
          <a:p>
            <a:pPr algn="ctr" eaLnBrk="1" hangingPunct="1"/>
            <a:r>
              <a:rPr lang="fr-FR" sz="2800" b="1" dirty="0">
                <a:latin typeface="Eras Medium ITC" pitchFamily="34" charset="0"/>
              </a:rPr>
              <a:t>La figuration ou le symbolisme</a:t>
            </a:r>
            <a:endParaRPr lang="fr-FR" sz="2800" dirty="0">
              <a:latin typeface="Eras Medium IT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heckerboard(across)">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04497" y="218683"/>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4- La sublimation et la fonction de l’art</a:t>
            </a:r>
          </a:p>
        </p:txBody>
      </p:sp>
      <p:pic>
        <p:nvPicPr>
          <p:cNvPr id="78852" name="Picture 4" descr="Afficher l'image d'origine"/>
          <p:cNvPicPr>
            <a:picLocks noChangeAspect="1" noChangeArrowheads="1"/>
          </p:cNvPicPr>
          <p:nvPr/>
        </p:nvPicPr>
        <p:blipFill>
          <a:blip r:embed="rId2" cstate="print"/>
          <a:srcRect/>
          <a:stretch>
            <a:fillRect/>
          </a:stretch>
        </p:blipFill>
        <p:spPr bwMode="auto">
          <a:xfrm>
            <a:off x="719455" y="1112520"/>
            <a:ext cx="3299460" cy="3299460"/>
          </a:xfrm>
          <a:prstGeom prst="rect">
            <a:avLst/>
          </a:prstGeom>
          <a:ln>
            <a:noFill/>
          </a:ln>
          <a:effectLst>
            <a:outerShdw blurRad="292100" dist="139700" dir="2700000" algn="tl" rotWithShape="0">
              <a:srgbClr val="333333">
                <a:alpha val="65000"/>
              </a:srgbClr>
            </a:outerShdw>
          </a:effectLst>
        </p:spPr>
      </p:pic>
      <p:sp>
        <p:nvSpPr>
          <p:cNvPr id="5" name="Bulle ronde 4"/>
          <p:cNvSpPr/>
          <p:nvPr/>
        </p:nvSpPr>
        <p:spPr>
          <a:xfrm>
            <a:off x="4529546" y="1112702"/>
            <a:ext cx="6676571" cy="1741714"/>
          </a:xfrm>
          <a:prstGeom prst="wedgeEllipseCallout">
            <a:avLst>
              <a:gd name="adj1" fmla="val -76091"/>
              <a:gd name="adj2" fmla="val 49311"/>
            </a:avLst>
          </a:prstGeom>
          <a:gradFill>
            <a:gsLst>
              <a:gs pos="0">
                <a:schemeClr val="accent1">
                  <a:lumMod val="110000"/>
                  <a:satMod val="105000"/>
                  <a:tint val="67000"/>
                  <a:alpha val="25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dirty="0">
                <a:latin typeface="Baskerville Old Face" pitchFamily="18" charset="0"/>
              </a:rPr>
              <a:t>« L’œuvre d’art est la satisfaction imaginaire de désirs inconscients »</a:t>
            </a:r>
          </a:p>
        </p:txBody>
      </p:sp>
      <p:sp>
        <p:nvSpPr>
          <p:cNvPr id="6" name="ZoneTexte 5"/>
          <p:cNvSpPr txBox="1"/>
          <p:nvPr/>
        </p:nvSpPr>
        <p:spPr>
          <a:xfrm>
            <a:off x="4223657" y="2894700"/>
            <a:ext cx="6879772" cy="400110"/>
          </a:xfrm>
          <a:prstGeom prst="rect">
            <a:avLst/>
          </a:prstGeom>
          <a:noFill/>
        </p:spPr>
        <p:txBody>
          <a:bodyPr wrap="square" rtlCol="0">
            <a:spAutoFit/>
          </a:bodyPr>
          <a:lstStyle/>
          <a:p>
            <a:pPr algn="ctr"/>
            <a:r>
              <a:rPr lang="fr-FR" sz="2000" i="1" dirty="0">
                <a:latin typeface="Arial Black" pitchFamily="34" charset="0"/>
                <a:cs typeface="Aharoni" pitchFamily="2" charset="-79"/>
              </a:rPr>
              <a:t>Sigmund présenté par lui-même</a:t>
            </a:r>
          </a:p>
        </p:txBody>
      </p:sp>
      <p:sp>
        <p:nvSpPr>
          <p:cNvPr id="7" name="ZoneTexte 6"/>
          <p:cNvSpPr txBox="1"/>
          <p:nvPr/>
        </p:nvSpPr>
        <p:spPr>
          <a:xfrm>
            <a:off x="1277825" y="4694043"/>
            <a:ext cx="9636351" cy="523220"/>
          </a:xfrm>
          <a:prstGeom prst="rect">
            <a:avLst/>
          </a:prstGeom>
          <a:noFill/>
        </p:spPr>
        <p:txBody>
          <a:bodyPr wrap="square" rtlCol="0">
            <a:spAutoFit/>
          </a:bodyPr>
          <a:lstStyle/>
          <a:p>
            <a:pPr algn="ctr"/>
            <a:r>
              <a:rPr lang="fr-FR" sz="2800" dirty="0">
                <a:solidFill>
                  <a:srgbClr val="0070C0"/>
                </a:solidFill>
                <a:latin typeface="Berlin Sans FB Demi" pitchFamily="34" charset="0"/>
              </a:rPr>
              <a:t>Toute œuvre d’art serait l’expression de désirs inconscients</a:t>
            </a:r>
          </a:p>
        </p:txBody>
      </p:sp>
      <p:sp>
        <p:nvSpPr>
          <p:cNvPr id="8" name="ZoneTexte 7"/>
          <p:cNvSpPr txBox="1"/>
          <p:nvPr/>
        </p:nvSpPr>
        <p:spPr>
          <a:xfrm>
            <a:off x="1298847" y="5459445"/>
            <a:ext cx="9636351" cy="954107"/>
          </a:xfrm>
          <a:prstGeom prst="rect">
            <a:avLst/>
          </a:prstGeom>
          <a:noFill/>
        </p:spPr>
        <p:txBody>
          <a:bodyPr wrap="square" rtlCol="0">
            <a:spAutoFit/>
          </a:bodyPr>
          <a:lstStyle/>
          <a:p>
            <a:pPr algn="ctr"/>
            <a:r>
              <a:rPr lang="fr-FR" sz="2800" dirty="0">
                <a:solidFill>
                  <a:srgbClr val="0070C0"/>
                </a:solidFill>
                <a:latin typeface="Berlin Sans FB Demi" pitchFamily="34" charset="0"/>
              </a:rPr>
              <a:t>La nécessité de créer éprouvée par l’artiste s’expliquerait par la nécessité d’assouvir certains désirs… </a:t>
            </a:r>
          </a:p>
        </p:txBody>
      </p:sp>
      <p:sp>
        <p:nvSpPr>
          <p:cNvPr id="9" name="ZoneTexte 8"/>
          <p:cNvSpPr txBox="1"/>
          <p:nvPr/>
        </p:nvSpPr>
        <p:spPr>
          <a:xfrm>
            <a:off x="4345165" y="3580344"/>
            <a:ext cx="7257027" cy="830997"/>
          </a:xfrm>
          <a:prstGeom prst="rect">
            <a:avLst/>
          </a:prstGeom>
          <a:solidFill>
            <a:srgbClr val="F0F99F"/>
          </a:solidFill>
        </p:spPr>
        <p:txBody>
          <a:bodyPr wrap="square" rtlCol="0">
            <a:spAutoFit/>
          </a:bodyPr>
          <a:lstStyle/>
          <a:p>
            <a:pPr algn="ctr"/>
            <a:r>
              <a:rPr lang="fr-FR" sz="2400" b="1" dirty="0">
                <a:solidFill>
                  <a:srgbClr val="C00000"/>
                </a:solidFill>
              </a:rPr>
              <a:t>Sublimation = détourner la satisfaction des pulsions vers des objets acceptables (non-sexuels)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1490" y="4783240"/>
            <a:ext cx="6720045" cy="391531"/>
          </a:xfrm>
          <a:prstGeom prst="rect">
            <a:avLst/>
          </a:prstGeom>
          <a:noFill/>
          <a:ln cap="flat">
            <a:noFill/>
          </a:ln>
        </p:spPr>
        <p:txBody>
          <a:bodyPr vert="horz" wrap="square" lIns="82944" tIns="41472" rIns="82944" bIns="41472" anchor="t" anchorCtr="0" compatLnSpc="1">
            <a:spAutoFit/>
          </a:bodyPr>
          <a:lstStyle/>
          <a:p>
            <a:pPr algn="ctr" defTabSz="829452">
              <a:defRPr sz="1800" b="0" i="0" u="none" strike="noStrike" kern="0" cap="none" spc="0" baseline="0">
                <a:solidFill>
                  <a:srgbClr val="000000"/>
                </a:solidFill>
                <a:uFillTx/>
              </a:defRPr>
            </a:pPr>
            <a:r>
              <a:rPr lang="fr-FR" sz="2000" dirty="0">
                <a:latin typeface="Baskerville Old Face" pitchFamily="18" charset="0"/>
                <a:ea typeface=""/>
                <a:cs typeface=""/>
              </a:rPr>
              <a:t>Manet, </a:t>
            </a:r>
            <a:r>
              <a:rPr lang="fr-FR" sz="2000" i="1" dirty="0">
                <a:latin typeface="Baskerville Old Face" pitchFamily="18" charset="0"/>
                <a:ea typeface=""/>
                <a:cs typeface=""/>
              </a:rPr>
              <a:t>Olympia</a:t>
            </a:r>
            <a:r>
              <a:rPr lang="fr-FR" sz="2000" dirty="0">
                <a:latin typeface="Baskerville Old Face" pitchFamily="18" charset="0"/>
                <a:ea typeface=""/>
                <a:cs typeface=""/>
              </a:rPr>
              <a:t>, 1863</a:t>
            </a:r>
          </a:p>
        </p:txBody>
      </p:sp>
      <p:sp>
        <p:nvSpPr>
          <p:cNvPr id="4" name="ZoneTexte 3"/>
          <p:cNvSpPr txBox="1"/>
          <p:nvPr/>
        </p:nvSpPr>
        <p:spPr>
          <a:xfrm>
            <a:off x="623971" y="332983"/>
            <a:ext cx="10752063" cy="514641"/>
          </a:xfrm>
          <a:prstGeom prst="rect">
            <a:avLst/>
          </a:prstGeom>
          <a:noFill/>
          <a:ln cap="flat">
            <a:noFill/>
          </a:ln>
        </p:spPr>
        <p:txBody>
          <a:bodyPr vert="horz" wrap="square" lIns="82944" tIns="41472" rIns="82944" bIns="41472" anchor="t" anchorCtr="1" compatLnSpc="1">
            <a:spAutoFit/>
          </a:bodyPr>
          <a:lstStyle/>
          <a:p>
            <a:pPr algn="ctr" defTabSz="829452">
              <a:defRPr sz="1800" b="0" i="0" u="none" strike="noStrike" kern="0" cap="none" spc="0" baseline="0">
                <a:solidFill>
                  <a:srgbClr val="000000"/>
                </a:solidFill>
                <a:uFillTx/>
              </a:defRPr>
            </a:pPr>
            <a:r>
              <a:rPr lang="fr-FR" sz="2800" b="1" dirty="0">
                <a:latin typeface="Eras Medium ITC" pitchFamily="34"/>
                <a:ea typeface=""/>
                <a:cs typeface=""/>
              </a:rPr>
              <a:t>La dimension érotique d’une œuvre peut être consciente …</a:t>
            </a:r>
          </a:p>
        </p:txBody>
      </p:sp>
      <p:pic>
        <p:nvPicPr>
          <p:cNvPr id="5" name="Picture 6" descr="http://clg-achicourt.etab.ac-lille.fr/IMG/jpg/Manet__Edouard_-_Olympia__1863.jpg"/>
          <p:cNvPicPr>
            <a:picLocks noChangeAspect="1" noChangeArrowheads="1"/>
          </p:cNvPicPr>
          <p:nvPr/>
        </p:nvPicPr>
        <p:blipFill>
          <a:blip r:embed="rId2" cstate="print"/>
          <a:srcRect/>
          <a:stretch>
            <a:fillRect/>
          </a:stretch>
        </p:blipFill>
        <p:spPr bwMode="auto">
          <a:xfrm>
            <a:off x="1281211" y="1222484"/>
            <a:ext cx="5602013" cy="3502201"/>
          </a:xfrm>
          <a:prstGeom prst="rect">
            <a:avLst/>
          </a:prstGeom>
          <a:noFill/>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810" y="937261"/>
            <a:ext cx="3213418" cy="497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7368540" y="5970270"/>
            <a:ext cx="3741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FR" sz="2000" dirty="0">
                <a:latin typeface="Baskerville Old Face" pitchFamily="18" charset="0"/>
              </a:rPr>
              <a:t>Egon Schiele,</a:t>
            </a:r>
            <a:r>
              <a:rPr lang="fr-FR" sz="2000" i="1" dirty="0">
                <a:latin typeface="Baskerville Old Face" pitchFamily="18" charset="0"/>
              </a:rPr>
              <a:t> Femme assise à la jambe repliée</a:t>
            </a:r>
            <a:r>
              <a:rPr lang="fr-FR" sz="2000" dirty="0">
                <a:latin typeface="Baskerville Old Face" pitchFamily="18" charset="0"/>
              </a:rPr>
              <a:t>, 1917 </a:t>
            </a:r>
          </a:p>
        </p:txBody>
      </p:sp>
      <p:sp>
        <p:nvSpPr>
          <p:cNvPr id="8" name="ZoneTexte 7"/>
          <p:cNvSpPr txBox="1"/>
          <p:nvPr/>
        </p:nvSpPr>
        <p:spPr>
          <a:xfrm>
            <a:off x="784423" y="5366773"/>
            <a:ext cx="6233597" cy="1068639"/>
          </a:xfrm>
          <a:prstGeom prst="rect">
            <a:avLst/>
          </a:prstGeom>
          <a:noFill/>
          <a:ln cap="flat">
            <a:noFill/>
          </a:ln>
        </p:spPr>
        <p:txBody>
          <a:bodyPr vert="horz" wrap="square" lIns="82944" tIns="41472" rIns="82944" bIns="41472" anchor="t" anchorCtr="1" compatLnSpc="1">
            <a:spAutoFit/>
          </a:bodyPr>
          <a:lstStyle/>
          <a:p>
            <a:pPr algn="ctr" defTabSz="829452">
              <a:defRPr sz="1800" b="0" i="0" u="none" strike="noStrike" kern="0" cap="none" spc="0" baseline="0">
                <a:solidFill>
                  <a:srgbClr val="000000"/>
                </a:solidFill>
                <a:uFillTx/>
              </a:defRPr>
            </a:pPr>
            <a:r>
              <a:rPr lang="fr-FR" sz="3200" b="1" dirty="0">
                <a:solidFill>
                  <a:srgbClr val="C00000"/>
                </a:solidFill>
                <a:latin typeface="Eras Medium ITC" pitchFamily="34"/>
                <a:ea typeface=""/>
                <a:cs typeface=""/>
              </a:rPr>
              <a:t>Ou inconsciente, </a:t>
            </a:r>
            <a:r>
              <a:rPr lang="fr-FR" sz="3200" b="1" kern="0" dirty="0">
                <a:solidFill>
                  <a:srgbClr val="C00000"/>
                </a:solidFill>
                <a:latin typeface="Eras Medium ITC" pitchFamily="34"/>
                <a:ea typeface=""/>
                <a:cs typeface=""/>
              </a:rPr>
              <a:t>parce que sublimée…</a:t>
            </a:r>
            <a:endParaRPr lang="fr-FR" sz="3200" b="1" dirty="0">
              <a:solidFill>
                <a:srgbClr val="C00000"/>
              </a:solidFill>
              <a:latin typeface="Eras Medium ITC" pitchFamily="34"/>
              <a:ea typeface=""/>
              <a:cs typeface=""/>
            </a:endParaRPr>
          </a:p>
        </p:txBody>
      </p:sp>
    </p:spTree>
    <p:extLst>
      <p:ext uri="{BB962C8B-B14F-4D97-AF65-F5344CB8AC3E}">
        <p14:creationId xmlns:p14="http://schemas.microsoft.com/office/powerpoint/2010/main" val="27464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6" presetClass="emph" presetSubtype="0" fill="hold" grpId="0" nodeType="withEffect">
                                  <p:stCondLst>
                                    <p:cond delay="0"/>
                                  </p:stCondLst>
                                  <p:childTnLst>
                                    <p:animScale>
                                      <p:cBhvr>
                                        <p:cTn id="9"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ewebpedagogique.com/philosophie-bac/files/la-vierge-et-saint-anne-2.jpg"/>
          <p:cNvPicPr>
            <a:picLocks noChangeAspect="1" noChangeArrowheads="1"/>
          </p:cNvPicPr>
          <p:nvPr/>
        </p:nvPicPr>
        <p:blipFill>
          <a:blip r:embed="rId2" cstate="print"/>
          <a:srcRect l="1991" t="1839" r="1991" b="1916"/>
          <a:stretch>
            <a:fillRect/>
          </a:stretch>
        </p:blipFill>
        <p:spPr bwMode="auto">
          <a:xfrm>
            <a:off x="7438245" y="0"/>
            <a:ext cx="4753755" cy="6878706"/>
          </a:xfrm>
          <a:prstGeom prst="rect">
            <a:avLst/>
          </a:prstGeom>
          <a:noFill/>
        </p:spPr>
      </p:pic>
      <p:sp>
        <p:nvSpPr>
          <p:cNvPr id="4" name="ZoneTexte 3"/>
          <p:cNvSpPr txBox="1"/>
          <p:nvPr/>
        </p:nvSpPr>
        <p:spPr>
          <a:xfrm>
            <a:off x="325820" y="168166"/>
            <a:ext cx="6836979" cy="1323439"/>
          </a:xfrm>
          <a:prstGeom prst="rect">
            <a:avLst/>
          </a:prstGeom>
          <a:noFill/>
        </p:spPr>
        <p:txBody>
          <a:bodyPr wrap="square" rtlCol="0">
            <a:spAutoFit/>
          </a:bodyPr>
          <a:lstStyle/>
          <a:p>
            <a:pPr algn="ctr"/>
            <a:r>
              <a:rPr lang="fr-FR" sz="2800" i="1" dirty="0">
                <a:latin typeface="Baskerville Old Face" pitchFamily="18" charset="0"/>
              </a:rPr>
              <a:t>L’interprétation freudienne de l’œuvre de Léonard de Vinci : l’image du vautour</a:t>
            </a:r>
          </a:p>
          <a:p>
            <a:pPr algn="ctr"/>
            <a:r>
              <a:rPr lang="fr-FR" sz="2400" i="1" dirty="0">
                <a:latin typeface="Baskerville Old Face" pitchFamily="18" charset="0"/>
              </a:rPr>
              <a:t>(</a:t>
            </a:r>
            <a:r>
              <a:rPr lang="fr-FR" sz="2400" dirty="0">
                <a:latin typeface="Baskerville Old Face" pitchFamily="18" charset="0"/>
              </a:rPr>
              <a:t>Un souvenir d’enfance de Léonard de Vinci</a:t>
            </a:r>
            <a:r>
              <a:rPr lang="fr-FR" sz="2400" i="1" dirty="0">
                <a:latin typeface="Baskerville Old Face" pitchFamily="18" charset="0"/>
              </a:rPr>
              <a:t>)</a:t>
            </a:r>
          </a:p>
        </p:txBody>
      </p:sp>
      <p:pic>
        <p:nvPicPr>
          <p:cNvPr id="18435" name="Picture 3" descr="http://timbreetdent.free.fr/portraits/vinci.jpg"/>
          <p:cNvPicPr>
            <a:picLocks noChangeAspect="1" noChangeArrowheads="1"/>
          </p:cNvPicPr>
          <p:nvPr/>
        </p:nvPicPr>
        <p:blipFill>
          <a:blip r:embed="rId3" cstate="print"/>
          <a:srcRect/>
          <a:stretch>
            <a:fillRect/>
          </a:stretch>
        </p:blipFill>
        <p:spPr bwMode="auto">
          <a:xfrm>
            <a:off x="342681" y="1803772"/>
            <a:ext cx="1496630" cy="2262484"/>
          </a:xfrm>
          <a:prstGeom prst="rect">
            <a:avLst/>
          </a:prstGeom>
          <a:noFill/>
        </p:spPr>
      </p:pic>
      <p:sp>
        <p:nvSpPr>
          <p:cNvPr id="8" name="Rectangle 7"/>
          <p:cNvSpPr/>
          <p:nvPr/>
        </p:nvSpPr>
        <p:spPr>
          <a:xfrm>
            <a:off x="2209801" y="1796143"/>
            <a:ext cx="4865914" cy="2286000"/>
          </a:xfrm>
          <a:prstGeom prst="wedgeRectCallout">
            <a:avLst>
              <a:gd name="adj1" fmla="val -65128"/>
              <a:gd name="adj2" fmla="val -511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9" name="Rectangle 1"/>
          <p:cNvSpPr>
            <a:spLocks noChangeArrowheads="1"/>
          </p:cNvSpPr>
          <p:nvPr/>
        </p:nvSpPr>
        <p:spPr bwMode="auto">
          <a:xfrm>
            <a:off x="2343806" y="1967682"/>
            <a:ext cx="4698125"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effectLst/>
                <a:latin typeface="Arial Narrow" pitchFamily="34" charset="0"/>
                <a:ea typeface="Times New Roman" pitchFamily="18" charset="0"/>
                <a:cs typeface="Arial" pitchFamily="34" charset="0"/>
              </a:rPr>
              <a:t>« Il me semble avoir été destiné à m’occuper tout particulièrement du vautour, car un de mes premiers souvenirs d’enfance est, qu’étant encore au berceau, un vautour vint à moi, m’ouvrit la bouche de sa queue avec laquelle il me frappa plusieurs fois entre les lèvres. »</a:t>
            </a:r>
            <a:endParaRPr kumimoji="0" lang="fr-FR" sz="5400" b="0" i="0" u="none" strike="noStrike" cap="none" normalizeH="0" baseline="0" dirty="0">
              <a:ln>
                <a:noFill/>
              </a:ln>
              <a:effectLst/>
              <a:latin typeface="Arial Narrow" pitchFamily="34" charset="0"/>
              <a:cs typeface="Arial" pitchFamily="34" charset="0"/>
            </a:endParaRPr>
          </a:p>
        </p:txBody>
      </p:sp>
      <p:pic>
        <p:nvPicPr>
          <p:cNvPr id="18439" name="Picture 7" descr="Résultat de recherche d'images pour &quot;freud&quot;"/>
          <p:cNvPicPr>
            <a:picLocks noChangeAspect="1" noChangeArrowheads="1"/>
          </p:cNvPicPr>
          <p:nvPr/>
        </p:nvPicPr>
        <p:blipFill>
          <a:blip r:embed="rId4" cstate="print"/>
          <a:srcRect l="16052" r="24901"/>
          <a:stretch>
            <a:fillRect/>
          </a:stretch>
        </p:blipFill>
        <p:spPr bwMode="auto">
          <a:xfrm>
            <a:off x="315686" y="4430486"/>
            <a:ext cx="1458686" cy="1981200"/>
          </a:xfrm>
          <a:prstGeom prst="rect">
            <a:avLst/>
          </a:prstGeom>
          <a:noFill/>
        </p:spPr>
      </p:pic>
      <p:sp>
        <p:nvSpPr>
          <p:cNvPr id="11" name="ZoneTexte 10"/>
          <p:cNvSpPr txBox="1"/>
          <p:nvPr/>
        </p:nvSpPr>
        <p:spPr>
          <a:xfrm>
            <a:off x="7456714" y="5754860"/>
            <a:ext cx="4735286" cy="430887"/>
          </a:xfrm>
          <a:prstGeom prst="rect">
            <a:avLst/>
          </a:prstGeom>
          <a:solidFill>
            <a:schemeClr val="accent6">
              <a:lumMod val="20000"/>
              <a:lumOff val="80000"/>
            </a:schemeClr>
          </a:solidFill>
        </p:spPr>
        <p:txBody>
          <a:bodyPr wrap="square" rtlCol="0">
            <a:spAutoFit/>
          </a:bodyPr>
          <a:lstStyle/>
          <a:p>
            <a:pPr algn="ctr"/>
            <a:r>
              <a:rPr lang="fr-FR" sz="2200" i="1" dirty="0"/>
              <a:t>La Vierge, l’Enfant Jésus et Sainte Anne</a:t>
            </a:r>
          </a:p>
        </p:txBody>
      </p:sp>
      <p:pic>
        <p:nvPicPr>
          <p:cNvPr id="2" name="Image 1"/>
          <p:cNvPicPr>
            <a:picLocks noChangeAspect="1"/>
          </p:cNvPicPr>
          <p:nvPr/>
        </p:nvPicPr>
        <p:blipFill rotWithShape="1">
          <a:blip r:embed="rId5" cstate="print"/>
          <a:srcRect b="2901"/>
          <a:stretch/>
        </p:blipFill>
        <p:spPr>
          <a:xfrm>
            <a:off x="7438245" y="0"/>
            <a:ext cx="4753755" cy="6865257"/>
          </a:xfrm>
          <a:prstGeom prst="rect">
            <a:avLst/>
          </a:prstGeom>
        </p:spPr>
      </p:pic>
      <p:pic>
        <p:nvPicPr>
          <p:cNvPr id="3" name="Image 2"/>
          <p:cNvPicPr>
            <a:picLocks noChangeAspect="1"/>
          </p:cNvPicPr>
          <p:nvPr/>
        </p:nvPicPr>
        <p:blipFill>
          <a:blip r:embed="rId6" cstate="print"/>
          <a:stretch>
            <a:fillRect/>
          </a:stretch>
        </p:blipFill>
        <p:spPr>
          <a:xfrm>
            <a:off x="7458075" y="1879363"/>
            <a:ext cx="4733925" cy="4733925"/>
          </a:xfrm>
          <a:prstGeom prst="rect">
            <a:avLst/>
          </a:prstGeom>
        </p:spPr>
      </p:pic>
      <p:pic>
        <p:nvPicPr>
          <p:cNvPr id="5" name="Image 4"/>
          <p:cNvPicPr>
            <a:picLocks noChangeAspect="1"/>
          </p:cNvPicPr>
          <p:nvPr/>
        </p:nvPicPr>
        <p:blipFill>
          <a:blip r:embed="rId7" cstate="print"/>
          <a:stretch>
            <a:fillRect/>
          </a:stretch>
        </p:blipFill>
        <p:spPr>
          <a:xfrm rot="5400000">
            <a:off x="7524572" y="1951089"/>
            <a:ext cx="4735872" cy="4598983"/>
          </a:xfrm>
          <a:prstGeom prst="rect">
            <a:avLst/>
          </a:prstGeom>
        </p:spPr>
      </p:pic>
      <p:sp>
        <p:nvSpPr>
          <p:cNvPr id="6" name="Bulle ronde 5"/>
          <p:cNvSpPr/>
          <p:nvPr/>
        </p:nvSpPr>
        <p:spPr>
          <a:xfrm>
            <a:off x="1988106" y="4378423"/>
            <a:ext cx="5236404" cy="2286295"/>
          </a:xfrm>
          <a:prstGeom prst="wedgeEllipseCallout">
            <a:avLst>
              <a:gd name="adj1" fmla="val -60337"/>
              <a:gd name="adj2" fmla="val -542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200" dirty="0">
                <a:solidFill>
                  <a:schemeClr val="tx1"/>
                </a:solidFill>
                <a:latin typeface="Arial Narrow" pitchFamily="34" charset="0"/>
              </a:rPr>
              <a:t>Le vautour est un élément de sublimation des désirs homosexuels de l’artiste et de ses frustrations affectives (manque d’amour maternel)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nodeType="withEffect">
                                  <p:stCondLst>
                                    <p:cond delay="0"/>
                                  </p:stCondLst>
                                  <p:childTnLst>
                                    <p:set>
                                      <p:cBhvr>
                                        <p:cTn id="20" dur="1" fill="hold">
                                          <p:stCondLst>
                                            <p:cond delay="0"/>
                                          </p:stCondLst>
                                        </p:cTn>
                                        <p:tgtEl>
                                          <p:spTgt spid="18435"/>
                                        </p:tgtEl>
                                        <p:attrNameLst>
                                          <p:attrName>style.visibility</p:attrName>
                                        </p:attrNameLst>
                                      </p:cBhvr>
                                      <p:to>
                                        <p:strVal val="visible"/>
                                      </p:to>
                                    </p:set>
                                    <p:animEffect transition="in" filter="checkerboard(across)">
                                      <p:cBhvr>
                                        <p:cTn id="21" dur="500"/>
                                        <p:tgtEl>
                                          <p:spTgt spid="18435"/>
                                        </p:tgtEl>
                                      </p:cBhvr>
                                    </p:animEffect>
                                  </p:childTnLst>
                                </p:cTn>
                              </p:par>
                            </p:childTnLst>
                          </p:cTn>
                        </p:par>
                        <p:par>
                          <p:cTn id="22" fill="hold">
                            <p:stCondLst>
                              <p:cond delay="500"/>
                            </p:stCondLst>
                            <p:childTnLst>
                              <p:par>
                                <p:cTn id="23" presetID="4"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8439"/>
                                        </p:tgtEl>
                                        <p:attrNameLst>
                                          <p:attrName>style.visibility</p:attrName>
                                        </p:attrNameLst>
                                      </p:cBhvr>
                                      <p:to>
                                        <p:strVal val="visible"/>
                                      </p:to>
                                    </p:set>
                                    <p:animEffect transition="in" filter="checkerboard(across)">
                                      <p:cBhvr>
                                        <p:cTn id="42" dur="500"/>
                                        <p:tgtEl>
                                          <p:spTgt spid="18439"/>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P spid="11"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re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769" y="480100"/>
            <a:ext cx="40195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13295" y="1374354"/>
            <a:ext cx="6124715" cy="830997"/>
          </a:xfrm>
          <a:prstGeom prst="rect">
            <a:avLst/>
          </a:prstGeom>
          <a:noFill/>
        </p:spPr>
        <p:txBody>
          <a:bodyPr wrap="square" rtlCol="0">
            <a:spAutoFit/>
          </a:bodyPr>
          <a:lstStyle/>
          <a:p>
            <a:pPr algn="ctr"/>
            <a:r>
              <a:rPr lang="fr-FR" sz="2400" b="1" dirty="0">
                <a:solidFill>
                  <a:srgbClr val="FF0000"/>
                </a:solidFill>
              </a:rPr>
              <a:t>Peut-on le geste artistique à la satisfaction fantasmée de désirs sexuels ? </a:t>
            </a:r>
          </a:p>
        </p:txBody>
      </p:sp>
      <p:sp>
        <p:nvSpPr>
          <p:cNvPr id="4" name="ZoneTexte 3"/>
          <p:cNvSpPr txBox="1"/>
          <p:nvPr/>
        </p:nvSpPr>
        <p:spPr>
          <a:xfrm>
            <a:off x="662940" y="617220"/>
            <a:ext cx="3703320" cy="523220"/>
          </a:xfrm>
          <a:prstGeom prst="rect">
            <a:avLst/>
          </a:prstGeom>
          <a:noFill/>
        </p:spPr>
        <p:txBody>
          <a:bodyPr wrap="square" rtlCol="0">
            <a:spAutoFit/>
          </a:bodyPr>
          <a:lstStyle/>
          <a:p>
            <a:r>
              <a:rPr lang="fr-FR" sz="2800" dirty="0">
                <a:solidFill>
                  <a:srgbClr val="FF0000"/>
                </a:solidFill>
                <a:latin typeface="Franklin Gothic Heavy" pitchFamily="34" charset="0"/>
              </a:rPr>
              <a:t>Problèmes</a:t>
            </a:r>
          </a:p>
        </p:txBody>
      </p:sp>
      <p:sp>
        <p:nvSpPr>
          <p:cNvPr id="5" name="ZoneTexte 4"/>
          <p:cNvSpPr txBox="1"/>
          <p:nvPr/>
        </p:nvSpPr>
        <p:spPr>
          <a:xfrm>
            <a:off x="942835" y="2532594"/>
            <a:ext cx="6124715" cy="830997"/>
          </a:xfrm>
          <a:prstGeom prst="rect">
            <a:avLst/>
          </a:prstGeom>
          <a:noFill/>
        </p:spPr>
        <p:txBody>
          <a:bodyPr wrap="square" rtlCol="0">
            <a:spAutoFit/>
          </a:bodyPr>
          <a:lstStyle/>
          <a:p>
            <a:pPr algn="ctr"/>
            <a:r>
              <a:rPr lang="fr-FR" sz="2400" b="1" dirty="0">
                <a:solidFill>
                  <a:srgbClr val="FF0000"/>
                </a:solidFill>
              </a:rPr>
              <a:t>Doit-on en conclure qu’en dernière instance l’artiste n’est pas maître de son œuvre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504497" y="218683"/>
            <a:ext cx="11020095" cy="1068639"/>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5- Comment faire remonter à la surface ce qui cause le trouble et est justement inconscient ? </a:t>
            </a:r>
          </a:p>
        </p:txBody>
      </p:sp>
      <p:pic>
        <p:nvPicPr>
          <p:cNvPr id="4" name="Picture 3" descr="Image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85" y="2295400"/>
            <a:ext cx="412432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067109" y="2694988"/>
            <a:ext cx="51647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fr-FR" sz="2800" b="1" dirty="0">
                <a:solidFill>
                  <a:srgbClr val="0070C0"/>
                </a:solidFill>
                <a:latin typeface="Constantia" panose="02030602050306030303" pitchFamily="18" charset="0"/>
              </a:rPr>
              <a:t>(1)</a:t>
            </a:r>
            <a:r>
              <a:rPr lang="fr-FR" sz="2800" dirty="0">
                <a:solidFill>
                  <a:srgbClr val="0070C0"/>
                </a:solidFill>
                <a:latin typeface="Constantia" panose="02030602050306030303" pitchFamily="18" charset="0"/>
              </a:rPr>
              <a:t> </a:t>
            </a:r>
            <a:r>
              <a:rPr lang="fr-FR" sz="2800" b="1" dirty="0">
                <a:solidFill>
                  <a:srgbClr val="0070C0"/>
                </a:solidFill>
                <a:latin typeface="Constantia" panose="02030602050306030303" pitchFamily="18" charset="0"/>
              </a:rPr>
              <a:t>L’hypnose</a:t>
            </a:r>
            <a:r>
              <a:rPr lang="fr-FR" sz="2800" dirty="0">
                <a:solidFill>
                  <a:srgbClr val="0070C0"/>
                </a:solidFill>
                <a:latin typeface="Constantia" panose="02030602050306030303" pitchFamily="18" charset="0"/>
              </a:rPr>
              <a:t> </a:t>
            </a:r>
            <a:r>
              <a:rPr lang="fr-FR" sz="2800" dirty="0">
                <a:latin typeface="Constantia" panose="02030602050306030303" pitchFamily="18" charset="0"/>
              </a:rPr>
              <a:t>permettait de se procurer un accès direct aux représentations refoulées, cause des symptômes. </a:t>
            </a:r>
          </a:p>
          <a:p>
            <a:pPr algn="just" eaLnBrk="1" hangingPunct="1"/>
            <a:endParaRPr lang="fr-FR" sz="2800" dirty="0">
              <a:latin typeface="Constantia" panose="02030602050306030303" pitchFamily="18" charset="0"/>
            </a:endParaRPr>
          </a:p>
          <a:p>
            <a:pPr algn="just" eaLnBrk="1" hangingPunct="1"/>
            <a:r>
              <a:rPr lang="fr-FR" sz="2800" dirty="0">
                <a:latin typeface="Constantia" panose="02030602050306030303" pitchFamily="18" charset="0"/>
              </a:rPr>
              <a:t>(Méthode dite «</a:t>
            </a:r>
            <a:r>
              <a:rPr lang="fr-FR" sz="2800" b="1" dirty="0">
                <a:latin typeface="Constantia" panose="02030602050306030303" pitchFamily="18" charset="0"/>
              </a:rPr>
              <a:t> </a:t>
            </a:r>
            <a:r>
              <a:rPr lang="fr-FR" sz="2800" b="1" dirty="0">
                <a:solidFill>
                  <a:srgbClr val="0070C0"/>
                </a:solidFill>
                <a:latin typeface="Constantia" panose="02030602050306030303" pitchFamily="18" charset="0"/>
              </a:rPr>
              <a:t>cathartique</a:t>
            </a:r>
            <a:r>
              <a:rPr lang="fr-FR" sz="2800" b="1" dirty="0">
                <a:latin typeface="Constantia" panose="02030602050306030303" pitchFamily="18" charset="0"/>
              </a:rPr>
              <a:t> </a:t>
            </a:r>
            <a:r>
              <a:rPr lang="fr-FR" sz="2800" dirty="0">
                <a:latin typeface="Constantia" panose="02030602050306030303" pitchFamily="18" charset="0"/>
              </a:rPr>
              <a:t>»)</a:t>
            </a:r>
          </a:p>
        </p:txBody>
      </p:sp>
      <p:sp>
        <p:nvSpPr>
          <p:cNvPr id="6" name="ZoneTexte 5"/>
          <p:cNvSpPr txBox="1"/>
          <p:nvPr/>
        </p:nvSpPr>
        <p:spPr>
          <a:xfrm>
            <a:off x="504497" y="1434147"/>
            <a:ext cx="11193517" cy="461665"/>
          </a:xfrm>
          <a:prstGeom prst="rect">
            <a:avLst/>
          </a:prstGeom>
          <a:noFill/>
        </p:spPr>
        <p:txBody>
          <a:bodyPr wrap="square" rtlCol="0">
            <a:spAutoFit/>
          </a:bodyPr>
          <a:lstStyle/>
          <a:p>
            <a:r>
              <a:rPr lang="fr-FR" sz="2400" dirty="0">
                <a:solidFill>
                  <a:srgbClr val="0070C0"/>
                </a:solidFill>
                <a:latin typeface="Aharoni" panose="02010803020104030203" pitchFamily="2" charset="-79"/>
                <a:cs typeface="Aharoni" panose="02010803020104030203" pitchFamily="2" charset="-79"/>
              </a:rPr>
              <a:t>Freud va utiliser successivement deux méthodes…</a:t>
            </a:r>
          </a:p>
        </p:txBody>
      </p:sp>
      <p:sp>
        <p:nvSpPr>
          <p:cNvPr id="7" name="ZoneTexte 6"/>
          <p:cNvSpPr txBox="1"/>
          <p:nvPr/>
        </p:nvSpPr>
        <p:spPr>
          <a:xfrm rot="20962148">
            <a:off x="6744901" y="5552926"/>
            <a:ext cx="5423337" cy="830997"/>
          </a:xfrm>
          <a:prstGeom prst="rect">
            <a:avLst/>
          </a:prstGeom>
          <a:noFill/>
        </p:spPr>
        <p:txBody>
          <a:bodyPr wrap="square" rtlCol="0">
            <a:spAutoFit/>
          </a:bodyPr>
          <a:lstStyle/>
          <a:p>
            <a:pPr algn="ctr"/>
            <a:r>
              <a:rPr lang="fr-FR" sz="4800" dirty="0">
                <a:solidFill>
                  <a:srgbClr val="FF0000"/>
                </a:solidFill>
                <a:latin typeface="Freestyle Script" panose="030804020302050B0404" pitchFamily="66" charset="0"/>
              </a:rPr>
              <a:t>Début de la psychanalyse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505574" y="310382"/>
            <a:ext cx="2448272" cy="129614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t>Conscience de soi</a:t>
            </a:r>
          </a:p>
        </p:txBody>
      </p:sp>
      <p:sp>
        <p:nvSpPr>
          <p:cNvPr id="4" name="Ellipse 3"/>
          <p:cNvSpPr/>
          <p:nvPr/>
        </p:nvSpPr>
        <p:spPr>
          <a:xfrm>
            <a:off x="5639435" y="264643"/>
            <a:ext cx="2783451" cy="14102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a:t>Capable d’actions intentionnelles</a:t>
            </a:r>
          </a:p>
        </p:txBody>
      </p:sp>
      <p:sp>
        <p:nvSpPr>
          <p:cNvPr id="5" name="Ellipse 4"/>
          <p:cNvSpPr/>
          <p:nvPr/>
        </p:nvSpPr>
        <p:spPr>
          <a:xfrm>
            <a:off x="115440" y="3619429"/>
            <a:ext cx="3204703" cy="13681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Raison</a:t>
            </a:r>
            <a:r>
              <a:rPr lang="fr-FR" b="1" dirty="0"/>
              <a:t> (capacité de jugement et d’analyse)</a:t>
            </a:r>
          </a:p>
        </p:txBody>
      </p:sp>
      <p:cxnSp>
        <p:nvCxnSpPr>
          <p:cNvPr id="7" name="Connecteur droit avec flèche 6"/>
          <p:cNvCxnSpPr/>
          <p:nvPr/>
        </p:nvCxnSpPr>
        <p:spPr>
          <a:xfrm flipH="1" flipV="1">
            <a:off x="1969080" y="1640948"/>
            <a:ext cx="646573" cy="621162"/>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endCxn id="4" idx="3"/>
          </p:cNvCxnSpPr>
          <p:nvPr/>
        </p:nvCxnSpPr>
        <p:spPr>
          <a:xfrm flipV="1">
            <a:off x="4562375" y="1468362"/>
            <a:ext cx="1484687" cy="671151"/>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5" idx="0"/>
          </p:cNvCxnSpPr>
          <p:nvPr/>
        </p:nvCxnSpPr>
        <p:spPr>
          <a:xfrm flipH="1">
            <a:off x="1717792" y="3120763"/>
            <a:ext cx="940756" cy="498666"/>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077686" y="4954924"/>
            <a:ext cx="135503" cy="575019"/>
          </a:xfrm>
          <a:prstGeom prst="straightConnector1">
            <a:avLst/>
          </a:prstGeom>
          <a:ln w="889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8028574" y="4926763"/>
            <a:ext cx="342541" cy="385466"/>
          </a:xfrm>
          <a:prstGeom prst="straightConnector1">
            <a:avLst/>
          </a:prstGeom>
          <a:ln w="889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43303" y="5515670"/>
            <a:ext cx="2124744" cy="1086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Capacité </a:t>
            </a:r>
            <a:r>
              <a:rPr lang="fr-FR" b="1" u="sng" dirty="0"/>
              <a:t>d’objectivité</a:t>
            </a:r>
          </a:p>
        </p:txBody>
      </p:sp>
      <p:sp>
        <p:nvSpPr>
          <p:cNvPr id="21" name="Ellipse 20"/>
          <p:cNvSpPr/>
          <p:nvPr/>
        </p:nvSpPr>
        <p:spPr>
          <a:xfrm>
            <a:off x="7945051" y="5186430"/>
            <a:ext cx="2123728" cy="13885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Traits particuliers, </a:t>
            </a:r>
            <a:r>
              <a:rPr lang="fr-FR" b="1" u="sng" dirty="0"/>
              <a:t>subjectifs</a:t>
            </a:r>
          </a:p>
        </p:txBody>
      </p:sp>
      <p:sp>
        <p:nvSpPr>
          <p:cNvPr id="23" name="Ellipse 22"/>
          <p:cNvSpPr/>
          <p:nvPr/>
        </p:nvSpPr>
        <p:spPr>
          <a:xfrm>
            <a:off x="9579429" y="0"/>
            <a:ext cx="2573845" cy="2122714"/>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Volonté, libre-arbitre</a:t>
            </a:r>
          </a:p>
          <a:p>
            <a:pPr algn="ctr"/>
            <a:r>
              <a:rPr lang="fr-FR" b="1" dirty="0"/>
              <a:t>-</a:t>
            </a:r>
          </a:p>
          <a:p>
            <a:pPr algn="ctr"/>
            <a:r>
              <a:rPr lang="fr-FR" b="1" dirty="0"/>
              <a:t>Autonomie</a:t>
            </a:r>
          </a:p>
          <a:p>
            <a:pPr algn="ctr"/>
            <a:r>
              <a:rPr lang="fr-FR" sz="2000" b="1" dirty="0" err="1"/>
              <a:t>Csq</a:t>
            </a:r>
            <a:r>
              <a:rPr lang="fr-FR" sz="2000" b="1" dirty="0"/>
              <a:t> : </a:t>
            </a:r>
            <a:r>
              <a:rPr lang="fr-FR" sz="2000" b="1" u="sng" dirty="0"/>
              <a:t>responsabilité</a:t>
            </a:r>
          </a:p>
        </p:txBody>
      </p:sp>
      <p:sp>
        <p:nvSpPr>
          <p:cNvPr id="15" name="Ellipse 14"/>
          <p:cNvSpPr/>
          <p:nvPr/>
        </p:nvSpPr>
        <p:spPr>
          <a:xfrm>
            <a:off x="2490077" y="1865780"/>
            <a:ext cx="2310677" cy="16334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a:solidFill>
                  <a:prstClr val="black"/>
                </a:solidFill>
                <a:latin typeface="Arial Black" pitchFamily="34" charset="0"/>
              </a:rPr>
              <a:t>Le sujet</a:t>
            </a:r>
          </a:p>
        </p:txBody>
      </p:sp>
      <p:cxnSp>
        <p:nvCxnSpPr>
          <p:cNvPr id="19" name="Connecteur droit avec flèche 18"/>
          <p:cNvCxnSpPr/>
          <p:nvPr/>
        </p:nvCxnSpPr>
        <p:spPr>
          <a:xfrm flipV="1">
            <a:off x="8537327" y="958454"/>
            <a:ext cx="974816" cy="11312"/>
          </a:xfrm>
          <a:prstGeom prst="straightConnector1">
            <a:avLst/>
          </a:prstGeom>
          <a:ln w="889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9818913" y="5125084"/>
            <a:ext cx="2187263" cy="1015663"/>
          </a:xfrm>
          <a:prstGeom prst="rect">
            <a:avLst/>
          </a:prstGeom>
          <a:noFill/>
        </p:spPr>
        <p:txBody>
          <a:bodyPr wrap="square" rtlCol="0">
            <a:spAutoFit/>
          </a:bodyPr>
          <a:lstStyle/>
          <a:p>
            <a:pPr algn="ctr"/>
            <a:r>
              <a:rPr lang="fr-FR" sz="2000" dirty="0">
                <a:latin typeface="Agency FB" pitchFamily="34" charset="0"/>
              </a:rPr>
              <a:t>Ce qui constitue sa </a:t>
            </a:r>
            <a:r>
              <a:rPr lang="fr-FR" sz="2000" b="1" dirty="0">
                <a:solidFill>
                  <a:srgbClr val="0070C0"/>
                </a:solidFill>
                <a:latin typeface="Agency FB" pitchFamily="34" charset="0"/>
              </a:rPr>
              <a:t>« personnalité »</a:t>
            </a:r>
            <a:r>
              <a:rPr lang="fr-FR" sz="2000" dirty="0">
                <a:latin typeface="Agency FB" pitchFamily="34" charset="0"/>
              </a:rPr>
              <a:t>,</a:t>
            </a:r>
          </a:p>
          <a:p>
            <a:pPr algn="ctr"/>
            <a:r>
              <a:rPr lang="fr-FR" sz="2000" dirty="0">
                <a:latin typeface="Agency FB" pitchFamily="34" charset="0"/>
              </a:rPr>
              <a:t> notre </a:t>
            </a:r>
            <a:r>
              <a:rPr lang="fr-FR" sz="2000" b="1" dirty="0">
                <a:solidFill>
                  <a:srgbClr val="0070C0"/>
                </a:solidFill>
                <a:latin typeface="Agency FB" pitchFamily="34" charset="0"/>
              </a:rPr>
              <a:t>« moi » </a:t>
            </a:r>
            <a:endParaRPr lang="fr-FR" sz="2000" dirty="0">
              <a:latin typeface="Agency FB" pitchFamily="34" charset="0"/>
            </a:endParaRPr>
          </a:p>
        </p:txBody>
      </p:sp>
      <p:sp>
        <p:nvSpPr>
          <p:cNvPr id="25" name="Ellipse 24"/>
          <p:cNvSpPr/>
          <p:nvPr/>
        </p:nvSpPr>
        <p:spPr>
          <a:xfrm>
            <a:off x="5840649" y="3657600"/>
            <a:ext cx="3042094" cy="130623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Mémoire</a:t>
            </a:r>
          </a:p>
          <a:p>
            <a:pPr algn="ctr"/>
            <a:r>
              <a:rPr lang="fr-FR" b="1" dirty="0"/>
              <a:t>Imagination</a:t>
            </a:r>
          </a:p>
        </p:txBody>
      </p:sp>
      <p:sp>
        <p:nvSpPr>
          <p:cNvPr id="27" name="Ellipse 26"/>
          <p:cNvSpPr/>
          <p:nvPr/>
        </p:nvSpPr>
        <p:spPr>
          <a:xfrm>
            <a:off x="9046028" y="3597694"/>
            <a:ext cx="3006151" cy="13681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Désirs</a:t>
            </a:r>
            <a:r>
              <a:rPr lang="fr-FR" b="1" dirty="0"/>
              <a:t>, passions</a:t>
            </a:r>
          </a:p>
        </p:txBody>
      </p:sp>
      <p:cxnSp>
        <p:nvCxnSpPr>
          <p:cNvPr id="35" name="Connecteur droit avec flèche 34"/>
          <p:cNvCxnSpPr/>
          <p:nvPr/>
        </p:nvCxnSpPr>
        <p:spPr>
          <a:xfrm>
            <a:off x="4746171" y="3004457"/>
            <a:ext cx="1850572" cy="696686"/>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15" idx="6"/>
            <a:endCxn id="27" idx="1"/>
          </p:cNvCxnSpPr>
          <p:nvPr/>
        </p:nvCxnSpPr>
        <p:spPr>
          <a:xfrm>
            <a:off x="4800754" y="2682525"/>
            <a:ext cx="4685515" cy="1115530"/>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flipH="1">
            <a:off x="9470571" y="4844143"/>
            <a:ext cx="119744" cy="413657"/>
          </a:xfrm>
          <a:prstGeom prst="straightConnector1">
            <a:avLst/>
          </a:prstGeom>
          <a:ln w="8890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959909" y="0"/>
            <a:ext cx="2417634" cy="1631216"/>
          </a:xfrm>
          <a:prstGeom prst="rect">
            <a:avLst/>
          </a:prstGeom>
          <a:noFill/>
        </p:spPr>
        <p:txBody>
          <a:bodyPr wrap="square" rtlCol="0">
            <a:spAutoFit/>
          </a:bodyPr>
          <a:lstStyle/>
          <a:p>
            <a:pPr algn="ctr"/>
            <a:r>
              <a:rPr lang="fr-FR" sz="2000" b="1" dirty="0">
                <a:solidFill>
                  <a:srgbClr val="FF0000"/>
                </a:solidFill>
              </a:rPr>
              <a:t>Comment </a:t>
            </a:r>
            <a:r>
              <a:rPr lang="fr-FR" sz="2000" b="1" dirty="0" err="1">
                <a:solidFill>
                  <a:srgbClr val="FF0000"/>
                </a:solidFill>
              </a:rPr>
              <a:t>prend-on</a:t>
            </a:r>
            <a:r>
              <a:rPr lang="fr-FR" sz="2000" b="1" dirty="0">
                <a:solidFill>
                  <a:srgbClr val="FF0000"/>
                </a:solidFill>
              </a:rPr>
              <a:t> </a:t>
            </a:r>
            <a:r>
              <a:rPr lang="fr-FR" sz="2000" b="1" dirty="0" err="1">
                <a:solidFill>
                  <a:srgbClr val="FF0000"/>
                </a:solidFill>
              </a:rPr>
              <a:t>cse</a:t>
            </a:r>
            <a:r>
              <a:rPr lang="fr-FR" sz="2000" b="1" dirty="0">
                <a:solidFill>
                  <a:srgbClr val="FF0000"/>
                </a:solidFill>
              </a:rPr>
              <a:t> de soi ? </a:t>
            </a:r>
          </a:p>
          <a:p>
            <a:pPr algn="ctr"/>
            <a:r>
              <a:rPr lang="fr-FR" sz="2000" b="1" dirty="0">
                <a:solidFill>
                  <a:srgbClr val="FF0000"/>
                </a:solidFill>
              </a:rPr>
              <a:t>A-t-on </a:t>
            </a:r>
            <a:r>
              <a:rPr lang="fr-FR" sz="2000" b="1" i="1" dirty="0">
                <a:solidFill>
                  <a:srgbClr val="FF0000"/>
                </a:solidFill>
              </a:rPr>
              <a:t>pleinement</a:t>
            </a:r>
            <a:r>
              <a:rPr lang="fr-FR" sz="2000" b="1" dirty="0">
                <a:solidFill>
                  <a:srgbClr val="FF0000"/>
                </a:solidFill>
              </a:rPr>
              <a:t> </a:t>
            </a:r>
            <a:r>
              <a:rPr lang="fr-FR" sz="2000" b="1" dirty="0" err="1">
                <a:solidFill>
                  <a:srgbClr val="FF0000"/>
                </a:solidFill>
              </a:rPr>
              <a:t>cse</a:t>
            </a:r>
            <a:r>
              <a:rPr lang="fr-FR" sz="2000" b="1" dirty="0">
                <a:solidFill>
                  <a:srgbClr val="FF0000"/>
                </a:solidFill>
              </a:rPr>
              <a:t> de soi ?</a:t>
            </a:r>
          </a:p>
          <a:p>
            <a:pPr algn="ctr"/>
            <a:r>
              <a:rPr lang="fr-FR" sz="2000" b="1" dirty="0">
                <a:solidFill>
                  <a:srgbClr val="FF0000"/>
                </a:solidFill>
                <a:latin typeface="Calibri" panose="020F0502020204030204" pitchFamily="34" charset="0"/>
              </a:rPr>
              <a:t>→ </a:t>
            </a:r>
            <a:r>
              <a:rPr lang="fr-FR" sz="2000" b="1" dirty="0" err="1">
                <a:solidFill>
                  <a:srgbClr val="FF0000"/>
                </a:solidFill>
                <a:latin typeface="Calibri" panose="020F0502020204030204" pitchFamily="34" charset="0"/>
              </a:rPr>
              <a:t>ics</a:t>
            </a:r>
            <a:r>
              <a:rPr lang="fr-FR" sz="2000" b="1" dirty="0">
                <a:solidFill>
                  <a:srgbClr val="FF0000"/>
                </a:solidFill>
              </a:rPr>
              <a:t>  ?</a:t>
            </a:r>
          </a:p>
        </p:txBody>
      </p:sp>
      <p:sp>
        <p:nvSpPr>
          <p:cNvPr id="49" name="ZoneTexte 48"/>
          <p:cNvSpPr txBox="1"/>
          <p:nvPr/>
        </p:nvSpPr>
        <p:spPr>
          <a:xfrm>
            <a:off x="1262743" y="6254820"/>
            <a:ext cx="8327572" cy="461665"/>
          </a:xfrm>
          <a:prstGeom prst="rect">
            <a:avLst/>
          </a:prstGeom>
          <a:noFill/>
        </p:spPr>
        <p:txBody>
          <a:bodyPr wrap="square" rtlCol="0">
            <a:spAutoFit/>
          </a:bodyPr>
          <a:lstStyle/>
          <a:p>
            <a:pPr algn="ctr"/>
            <a:r>
              <a:rPr lang="fr-FR" sz="2400" b="1" dirty="0">
                <a:solidFill>
                  <a:srgbClr val="FF0000"/>
                </a:solidFill>
              </a:rPr>
              <a:t>Peut-on accéder à une </a:t>
            </a:r>
            <a:r>
              <a:rPr lang="fr-FR" sz="2400" b="1" i="1" dirty="0">
                <a:solidFill>
                  <a:srgbClr val="FF0000"/>
                </a:solidFill>
              </a:rPr>
              <a:t>connaissance objective de soi-même </a:t>
            </a:r>
            <a:r>
              <a:rPr lang="fr-FR" sz="2400" b="1" dirty="0">
                <a:solidFill>
                  <a:srgbClr val="FF0000"/>
                </a:solidFill>
              </a:rPr>
              <a:t>?</a:t>
            </a:r>
          </a:p>
        </p:txBody>
      </p:sp>
      <p:sp>
        <p:nvSpPr>
          <p:cNvPr id="50" name="ZoneTexte 49"/>
          <p:cNvSpPr txBox="1"/>
          <p:nvPr/>
        </p:nvSpPr>
        <p:spPr>
          <a:xfrm>
            <a:off x="7560393" y="1995873"/>
            <a:ext cx="4305375" cy="1015663"/>
          </a:xfrm>
          <a:prstGeom prst="rect">
            <a:avLst/>
          </a:prstGeom>
          <a:noFill/>
        </p:spPr>
        <p:txBody>
          <a:bodyPr wrap="square" rtlCol="0">
            <a:spAutoFit/>
          </a:bodyPr>
          <a:lstStyle/>
          <a:p>
            <a:pPr algn="ctr"/>
            <a:r>
              <a:rPr lang="fr-FR" sz="2000" b="1" dirty="0">
                <a:solidFill>
                  <a:srgbClr val="FF0000"/>
                </a:solidFill>
              </a:rPr>
              <a:t>Suis-je toujours maître de moi-même ? Suis-je toujours responsable des actions que j’accomplis ? </a:t>
            </a:r>
          </a:p>
        </p:txBody>
      </p:sp>
      <p:cxnSp>
        <p:nvCxnSpPr>
          <p:cNvPr id="36" name="Connecteur droit avec flèche 35"/>
          <p:cNvCxnSpPr/>
          <p:nvPr/>
        </p:nvCxnSpPr>
        <p:spPr>
          <a:xfrm>
            <a:off x="4247861" y="3382021"/>
            <a:ext cx="291482" cy="351779"/>
          </a:xfrm>
          <a:prstGeom prst="straightConnector1">
            <a:avLst/>
          </a:prstGeom>
          <a:ln w="889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Ellipse 43"/>
          <p:cNvSpPr/>
          <p:nvPr/>
        </p:nvSpPr>
        <p:spPr>
          <a:xfrm>
            <a:off x="3532878" y="3722914"/>
            <a:ext cx="2214780" cy="115388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Langage</a:t>
            </a:r>
          </a:p>
        </p:txBody>
      </p:sp>
      <p:pic>
        <p:nvPicPr>
          <p:cNvPr id="52" name="Imag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606" y="2917142"/>
            <a:ext cx="1221074" cy="1221074"/>
          </a:xfrm>
          <a:prstGeom prst="rect">
            <a:avLst/>
          </a:prstGeom>
        </p:spPr>
      </p:pic>
      <p:sp>
        <p:nvSpPr>
          <p:cNvPr id="51" name="ZoneTexte 50"/>
          <p:cNvSpPr txBox="1"/>
          <p:nvPr/>
        </p:nvSpPr>
        <p:spPr>
          <a:xfrm>
            <a:off x="3635827" y="4950912"/>
            <a:ext cx="2187263" cy="707886"/>
          </a:xfrm>
          <a:prstGeom prst="rect">
            <a:avLst/>
          </a:prstGeom>
          <a:noFill/>
        </p:spPr>
        <p:txBody>
          <a:bodyPr wrap="square" rtlCol="0">
            <a:spAutoFit/>
          </a:bodyPr>
          <a:lstStyle/>
          <a:p>
            <a:pPr algn="ctr"/>
            <a:r>
              <a:rPr lang="fr-FR" sz="2000" dirty="0">
                <a:latin typeface="Agency FB" pitchFamily="34" charset="0"/>
              </a:rPr>
              <a:t>Est « sujet » celui qui peut </a:t>
            </a:r>
            <a:r>
              <a:rPr lang="fr-FR" sz="2000" b="1" dirty="0">
                <a:solidFill>
                  <a:srgbClr val="0070C0"/>
                </a:solidFill>
                <a:latin typeface="Agency FB" pitchFamily="34" charset="0"/>
              </a:rPr>
              <a:t>dire « je »</a:t>
            </a:r>
          </a:p>
        </p:txBody>
      </p:sp>
      <p:sp>
        <p:nvSpPr>
          <p:cNvPr id="53" name="ZoneTexte 52"/>
          <p:cNvSpPr txBox="1"/>
          <p:nvPr/>
        </p:nvSpPr>
        <p:spPr>
          <a:xfrm>
            <a:off x="2351313" y="5606143"/>
            <a:ext cx="5714999" cy="707886"/>
          </a:xfrm>
          <a:prstGeom prst="rect">
            <a:avLst/>
          </a:prstGeom>
          <a:noFill/>
        </p:spPr>
        <p:txBody>
          <a:bodyPr wrap="square" rtlCol="0">
            <a:spAutoFit/>
          </a:bodyPr>
          <a:lstStyle/>
          <a:p>
            <a:pPr algn="ctr"/>
            <a:r>
              <a:rPr lang="fr-FR" sz="2000" b="1" dirty="0">
                <a:solidFill>
                  <a:srgbClr val="FF0000"/>
                </a:solidFill>
              </a:rPr>
              <a:t>Quel est le rôle joué par le langage dans la constitution de notre subjectivité / </a:t>
            </a:r>
            <a:r>
              <a:rPr lang="fr-FR" sz="2000" b="1" dirty="0" err="1">
                <a:solidFill>
                  <a:srgbClr val="FF0000"/>
                </a:solidFill>
              </a:rPr>
              <a:t>cs</a:t>
            </a:r>
            <a:r>
              <a:rPr lang="fr-FR" sz="2000" b="1" dirty="0">
                <a:solidFill>
                  <a:srgbClr val="FF0000"/>
                </a:solidFill>
              </a:rPr>
              <a:t> de soi ? </a:t>
            </a:r>
          </a:p>
        </p:txBody>
      </p:sp>
    </p:spTree>
    <p:extLst>
      <p:ext uri="{BB962C8B-B14F-4D97-AF65-F5344CB8AC3E}">
        <p14:creationId xmlns:p14="http://schemas.microsoft.com/office/powerpoint/2010/main" val="26865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checkerboard(across)">
                                      <p:cBhvr>
                                        <p:cTn id="15" dur="500"/>
                                        <p:tgtEl>
                                          <p:spTgt spid="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7">
                                            <p:txEl>
                                              <p:pRg st="1" end="1"/>
                                            </p:txEl>
                                          </p:spTgt>
                                        </p:tgtEl>
                                        <p:attrNameLst>
                                          <p:attrName>style.visibility</p:attrName>
                                        </p:attrNameLst>
                                      </p:cBhvr>
                                      <p:to>
                                        <p:strVal val="visible"/>
                                      </p:to>
                                    </p:set>
                                    <p:animEffect transition="in" filter="checkerboard(across)">
                                      <p:cBhvr>
                                        <p:cTn id="20" dur="500"/>
                                        <p:tgtEl>
                                          <p:spTgt spid="47">
                                            <p:txEl>
                                              <p:pRg st="1" end="1"/>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7">
                                            <p:txEl>
                                              <p:pRg st="2" end="2"/>
                                            </p:txEl>
                                          </p:spTgt>
                                        </p:tgtEl>
                                        <p:attrNameLst>
                                          <p:attrName>style.visibility</p:attrName>
                                        </p:attrNameLst>
                                      </p:cBhvr>
                                      <p:to>
                                        <p:strVal val="visible"/>
                                      </p:to>
                                    </p:set>
                                    <p:animEffect transition="in" filter="checkerboard(across)">
                                      <p:cBhvr>
                                        <p:cTn id="23" dur="500"/>
                                        <p:tgtEl>
                                          <p:spTgt spid="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0">
                                            <p:txEl>
                                              <p:pRg st="0" end="0"/>
                                            </p:txEl>
                                          </p:spTgt>
                                        </p:tgtEl>
                                        <p:attrNameLst>
                                          <p:attrName>style.visibility</p:attrName>
                                        </p:attrNameLst>
                                      </p:cBhvr>
                                      <p:to>
                                        <p:strVal val="visible"/>
                                      </p:to>
                                    </p:set>
                                    <p:animEffect transition="in" filter="checkerboard(across)">
                                      <p:cBhvr>
                                        <p:cTn id="42" dur="500"/>
                                        <p:tgtEl>
                                          <p:spTgt spid="5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checkerboard(across)">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checkerboard(across)">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checkerboard(across)">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checkerboard(across)">
                                      <p:cBhvr>
                                        <p:cTn id="10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0" grpId="0" animBg="1"/>
      <p:bldP spid="21" grpId="0" animBg="1"/>
      <p:bldP spid="23" grpId="0" animBg="1"/>
      <p:bldP spid="24" grpId="0"/>
      <p:bldP spid="25" grpId="0" animBg="1"/>
      <p:bldP spid="27" grpId="0" animBg="1"/>
      <p:bldP spid="49" grpId="0"/>
      <p:bldP spid="44" grpId="0" animBg="1"/>
      <p:bldP spid="51" grpId="0"/>
      <p:bldP spid="5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379" y="1290255"/>
            <a:ext cx="5694612" cy="3949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568708" y="362215"/>
            <a:ext cx="8275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fr-FR" sz="2800" b="1" dirty="0">
                <a:solidFill>
                  <a:srgbClr val="0070C0"/>
                </a:solidFill>
                <a:latin typeface="Constantia" panose="02030602050306030303" pitchFamily="18" charset="0"/>
              </a:rPr>
              <a:t>(2)</a:t>
            </a:r>
            <a:r>
              <a:rPr lang="fr-FR" sz="2800" dirty="0">
                <a:latin typeface="Constantia" panose="02030602050306030303" pitchFamily="18" charset="0"/>
              </a:rPr>
              <a:t> </a:t>
            </a:r>
            <a:r>
              <a:rPr lang="fr-FR" sz="2800" b="1" dirty="0">
                <a:latin typeface="Constantia" panose="02030602050306030303" pitchFamily="18" charset="0"/>
              </a:rPr>
              <a:t>La </a:t>
            </a:r>
            <a:r>
              <a:rPr lang="fr-FR" sz="2800" b="1" dirty="0">
                <a:solidFill>
                  <a:srgbClr val="0070C0"/>
                </a:solidFill>
                <a:latin typeface="Constantia" panose="02030602050306030303" pitchFamily="18" charset="0"/>
              </a:rPr>
              <a:t>méthode des associations libres</a:t>
            </a:r>
            <a:r>
              <a:rPr lang="fr-FR" sz="2800" dirty="0">
                <a:latin typeface="Constantia" panose="02030602050306030303" pitchFamily="18" charset="0"/>
              </a:rPr>
              <a:t>. </a:t>
            </a:r>
          </a:p>
        </p:txBody>
      </p:sp>
      <p:sp>
        <p:nvSpPr>
          <p:cNvPr id="4" name="Text Box 5"/>
          <p:cNvSpPr txBox="1"/>
          <p:nvPr/>
        </p:nvSpPr>
        <p:spPr>
          <a:xfrm>
            <a:off x="757319" y="1534037"/>
            <a:ext cx="4981904" cy="3461602"/>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2400" b="1" dirty="0">
                <a:latin typeface="Constantia" panose="02030602050306030303" pitchFamily="18" charset="0"/>
                <a:ea typeface=""/>
                <a:cs typeface=""/>
              </a:rPr>
              <a:t>● déterminisme psychique</a:t>
            </a:r>
          </a:p>
          <a:p>
            <a:pPr algn="just" defTabSz="829452">
              <a:spcBef>
                <a:spcPts val="1089"/>
              </a:spcBef>
              <a:defRPr sz="1800" b="0" i="0" u="none" strike="noStrike" kern="0" cap="none" spc="0" baseline="0">
                <a:solidFill>
                  <a:srgbClr val="000000"/>
                </a:solidFill>
                <a:uFillTx/>
              </a:defRPr>
            </a:pPr>
            <a:r>
              <a:rPr lang="fr-FR" sz="2400" b="1" dirty="0">
                <a:latin typeface="Constantia" panose="02030602050306030303" pitchFamily="18" charset="0"/>
                <a:ea typeface=""/>
                <a:cs typeface=""/>
              </a:rPr>
              <a:t>● accumulation d’un « matériau psychique » </a:t>
            </a:r>
            <a:r>
              <a:rPr lang="fr-FR" sz="2400" dirty="0">
                <a:latin typeface="Constantia" panose="02030602050306030303" pitchFamily="18" charset="0"/>
                <a:ea typeface=""/>
                <a:cs typeface=""/>
              </a:rPr>
              <a:t>(pensées, souvenirs, fantasmes, rêves racontés par le patient) </a:t>
            </a:r>
          </a:p>
          <a:p>
            <a:pPr algn="just" defTabSz="829452">
              <a:spcBef>
                <a:spcPts val="1089"/>
              </a:spcBef>
              <a:defRPr sz="1800" b="0" i="0" u="none" strike="noStrike" kern="0" cap="none" spc="0" baseline="0">
                <a:solidFill>
                  <a:srgbClr val="000000"/>
                </a:solidFill>
                <a:uFillTx/>
              </a:defRPr>
            </a:pPr>
            <a:r>
              <a:rPr lang="fr-FR" sz="2400" b="1" kern="0" dirty="0">
                <a:latin typeface="Constantia" panose="02030602050306030303" pitchFamily="18" charset="0"/>
                <a:ea typeface=""/>
                <a:cs typeface=""/>
              </a:rPr>
              <a:t>●</a:t>
            </a:r>
            <a:r>
              <a:rPr lang="fr-FR" sz="2400" b="1" dirty="0">
                <a:latin typeface="Constantia" panose="02030602050306030303" pitchFamily="18" charset="0"/>
                <a:ea typeface=""/>
                <a:cs typeface=""/>
              </a:rPr>
              <a:t> interprétation </a:t>
            </a:r>
            <a:r>
              <a:rPr lang="fr-FR" sz="2400" dirty="0">
                <a:latin typeface="Constantia" panose="02030602050306030303" pitchFamily="18" charset="0"/>
                <a:ea typeface=""/>
                <a:cs typeface=""/>
              </a:rPr>
              <a:t>(suivant certaines règles)</a:t>
            </a:r>
            <a:endParaRPr lang="fr-FR" sz="2400" kern="0" dirty="0">
              <a:latin typeface="Constantia" panose="02030602050306030303" pitchFamily="18" charset="0"/>
              <a:ea typeface=""/>
              <a:cs typeface=""/>
            </a:endParaRPr>
          </a:p>
          <a:p>
            <a:pPr algn="just" defTabSz="829452">
              <a:spcBef>
                <a:spcPts val="1089"/>
              </a:spcBef>
              <a:defRPr sz="1800" b="0" i="0" u="none" strike="noStrike" kern="0" cap="none" spc="0" baseline="0">
                <a:solidFill>
                  <a:srgbClr val="000000"/>
                </a:solidFill>
                <a:uFillTx/>
              </a:defRPr>
            </a:pPr>
            <a:r>
              <a:rPr lang="fr-FR" sz="2400" b="1" dirty="0">
                <a:latin typeface="Constantia" panose="02030602050306030303" pitchFamily="18" charset="0"/>
                <a:ea typeface=""/>
                <a:cs typeface=""/>
              </a:rPr>
              <a:t>● accès aux idées refoulées</a:t>
            </a:r>
          </a:p>
        </p:txBody>
      </p:sp>
    </p:spTree>
    <p:extLst>
      <p:ext uri="{BB962C8B-B14F-4D97-AF65-F5344CB8AC3E}">
        <p14:creationId xmlns:p14="http://schemas.microsoft.com/office/powerpoint/2010/main" val="12204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6" r="3558" b="882"/>
          <a:stretch/>
        </p:blipFill>
        <p:spPr bwMode="auto">
          <a:xfrm>
            <a:off x="433551" y="60835"/>
            <a:ext cx="4795072" cy="66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6479627" y="1212104"/>
            <a:ext cx="532874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sz="2400" dirty="0">
                <a:latin typeface="Constantia" panose="02030602050306030303" pitchFamily="18" charset="0"/>
              </a:rPr>
              <a:t>Le </a:t>
            </a:r>
            <a:r>
              <a:rPr lang="fr-FR" sz="2400" b="1" dirty="0">
                <a:solidFill>
                  <a:srgbClr val="0070C0"/>
                </a:solidFill>
                <a:latin typeface="Constantia" panose="02030602050306030303" pitchFamily="18" charset="0"/>
              </a:rPr>
              <a:t>test de </a:t>
            </a:r>
            <a:r>
              <a:rPr lang="fr-FR" sz="2400" b="1" dirty="0" err="1">
                <a:solidFill>
                  <a:srgbClr val="0070C0"/>
                </a:solidFill>
                <a:latin typeface="Constantia" panose="02030602050306030303" pitchFamily="18" charset="0"/>
              </a:rPr>
              <a:t>Rorschah</a:t>
            </a:r>
            <a:r>
              <a:rPr lang="fr-FR" sz="2400" b="1" dirty="0">
                <a:solidFill>
                  <a:srgbClr val="0070C0"/>
                </a:solidFill>
                <a:latin typeface="Constantia" panose="02030602050306030303" pitchFamily="18" charset="0"/>
              </a:rPr>
              <a:t> </a:t>
            </a:r>
            <a:r>
              <a:rPr lang="fr-FR" sz="2400" dirty="0">
                <a:latin typeface="Constantia" panose="02030602050306030303" pitchFamily="18" charset="0"/>
              </a:rPr>
              <a:t>est un outil d’évaluation psychologique de type projectif élaboré par le psychiatre et psychanalyste Hermann Rorschach en 1921. </a:t>
            </a:r>
          </a:p>
          <a:p>
            <a:pPr algn="just">
              <a:spcBef>
                <a:spcPct val="50000"/>
              </a:spcBef>
            </a:pPr>
            <a:r>
              <a:rPr lang="fr-FR" sz="2400" dirty="0">
                <a:latin typeface="Constantia" panose="02030602050306030303" pitchFamily="18" charset="0"/>
              </a:rPr>
              <a:t>Il consiste en une série de planches sur lesquelles sont dessinées des taches symétriques et qui sont proposées à la libre interprétation de la personne évaluée. Les réponses fournies serviront à évaluer sa personnalité.</a:t>
            </a:r>
          </a:p>
        </p:txBody>
      </p:sp>
      <p:sp>
        <p:nvSpPr>
          <p:cNvPr id="4" name="ZoneTexte 3"/>
          <p:cNvSpPr txBox="1"/>
          <p:nvPr/>
        </p:nvSpPr>
        <p:spPr>
          <a:xfrm rot="20891127">
            <a:off x="3894083" y="89505"/>
            <a:ext cx="6069725" cy="1107996"/>
          </a:xfrm>
          <a:prstGeom prst="rect">
            <a:avLst/>
          </a:prstGeom>
          <a:noFill/>
        </p:spPr>
        <p:txBody>
          <a:bodyPr wrap="square" rtlCol="0">
            <a:spAutoFit/>
          </a:bodyPr>
          <a:lstStyle/>
          <a:p>
            <a:pPr algn="ctr"/>
            <a:r>
              <a:rPr lang="fr-FR" sz="6600" dirty="0">
                <a:solidFill>
                  <a:srgbClr val="C00000"/>
                </a:solidFill>
                <a:latin typeface="Freestyle Script" panose="030804020302050B0404" pitchFamily="66" charset="0"/>
              </a:rPr>
              <a:t>Mais aussi…</a:t>
            </a:r>
          </a:p>
        </p:txBody>
      </p:sp>
    </p:spTree>
    <p:extLst>
      <p:ext uri="{BB962C8B-B14F-4D97-AF65-F5344CB8AC3E}">
        <p14:creationId xmlns:p14="http://schemas.microsoft.com/office/powerpoint/2010/main" val="1112271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376041" y="1229710"/>
            <a:ext cx="6227380" cy="954107"/>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La psychanalyse ne possède pas simplement un intérêt </a:t>
            </a:r>
            <a:r>
              <a:rPr lang="fr-FR" sz="2800" i="1" dirty="0">
                <a:solidFill>
                  <a:srgbClr val="0070C0"/>
                </a:solidFill>
                <a:latin typeface="Aharoni" panose="02010803020104030203" pitchFamily="2" charset="-79"/>
                <a:cs typeface="Aharoni" panose="02010803020104030203" pitchFamily="2" charset="-79"/>
              </a:rPr>
              <a:t>scientifique</a:t>
            </a:r>
          </a:p>
        </p:txBody>
      </p:sp>
      <p:sp>
        <p:nvSpPr>
          <p:cNvPr id="4" name="ZoneTexte 3"/>
          <p:cNvSpPr txBox="1"/>
          <p:nvPr/>
        </p:nvSpPr>
        <p:spPr>
          <a:xfrm>
            <a:off x="5376041" y="2866588"/>
            <a:ext cx="6113456" cy="954107"/>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Elle possède aussi, et surtout, un intérêt </a:t>
            </a:r>
            <a:r>
              <a:rPr lang="fr-FR" sz="2800" i="1" dirty="0">
                <a:solidFill>
                  <a:srgbClr val="0070C0"/>
                </a:solidFill>
                <a:latin typeface="Aharoni" panose="02010803020104030203" pitchFamily="2" charset="-79"/>
                <a:cs typeface="Aharoni" panose="02010803020104030203" pitchFamily="2" charset="-79"/>
              </a:rPr>
              <a:t>thérapeutique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141" y="394137"/>
            <a:ext cx="4433590" cy="5849228"/>
          </a:xfrm>
          <a:prstGeom prst="rect">
            <a:avLst/>
          </a:prstGeom>
        </p:spPr>
      </p:pic>
    </p:spTree>
    <p:extLst>
      <p:ext uri="{BB962C8B-B14F-4D97-AF65-F5344CB8AC3E}">
        <p14:creationId xmlns:p14="http://schemas.microsoft.com/office/powerpoint/2010/main" val="41456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2801" y="114671"/>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b="1" dirty="0">
                <a:effectLst>
                  <a:outerShdw blurRad="38100" dist="38100" dir="2700000" algn="tl">
                    <a:srgbClr val="000000">
                      <a:alpha val="43137"/>
                    </a:srgbClr>
                  </a:outerShdw>
                </a:effectLst>
                <a:latin typeface="Elephant" panose="02020904090505020303" pitchFamily="18" charset="0"/>
              </a:rPr>
              <a:t>d. Les critiques adressées à la psychanalyse</a:t>
            </a:r>
            <a:endParaRPr lang="fr-FR" sz="2400" dirty="0">
              <a:effectLst>
                <a:outerShdw blurRad="38100" dist="38100" dir="2700000" algn="tl">
                  <a:srgbClr val="000000">
                    <a:alpha val="43137"/>
                  </a:srgbClr>
                </a:outerShdw>
              </a:effectLst>
              <a:latin typeface="Elephant" panose="02020904090505020303" pitchFamily="18" charset="0"/>
            </a:endParaRPr>
          </a:p>
        </p:txBody>
      </p:sp>
      <p:sp>
        <p:nvSpPr>
          <p:cNvPr id="3" name="Text Box 4"/>
          <p:cNvSpPr txBox="1"/>
          <p:nvPr/>
        </p:nvSpPr>
        <p:spPr>
          <a:xfrm>
            <a:off x="812801" y="1137024"/>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1- Une critique d’ordre moral</a:t>
            </a:r>
          </a:p>
        </p:txBody>
      </p:sp>
      <p:sp>
        <p:nvSpPr>
          <p:cNvPr id="4" name="ZoneTexte 3"/>
          <p:cNvSpPr txBox="1"/>
          <p:nvPr/>
        </p:nvSpPr>
        <p:spPr>
          <a:xfrm>
            <a:off x="812801" y="2636138"/>
            <a:ext cx="10827656" cy="1384995"/>
          </a:xfrm>
          <a:prstGeom prst="rect">
            <a:avLst/>
          </a:prstGeom>
          <a:noFill/>
        </p:spPr>
        <p:txBody>
          <a:bodyPr wrap="square" rtlCol="0">
            <a:spAutoFit/>
          </a:bodyPr>
          <a:lstStyle/>
          <a:p>
            <a:r>
              <a:rPr lang="fr-FR" sz="2800" dirty="0">
                <a:latin typeface="Eras Demi ITC" panose="020B0805030504020804" pitchFamily="34" charset="0"/>
              </a:rPr>
              <a:t>Si l’inconscient existe alors qu’en est-il de </a:t>
            </a:r>
            <a:r>
              <a:rPr lang="fr-FR" sz="2800" b="1" dirty="0">
                <a:solidFill>
                  <a:srgbClr val="C00000"/>
                </a:solidFill>
                <a:latin typeface="Eras Demi ITC" panose="020B0805030504020804" pitchFamily="34" charset="0"/>
              </a:rPr>
              <a:t>l’unité du sujet ? </a:t>
            </a:r>
          </a:p>
          <a:p>
            <a:r>
              <a:rPr lang="fr-FR" sz="2800" dirty="0">
                <a:latin typeface="Eras Demi ITC" panose="020B0805030504020804" pitchFamily="34" charset="0"/>
              </a:rPr>
              <a:t>                                                                             </a:t>
            </a:r>
            <a:r>
              <a:rPr lang="fr-FR" sz="2800" b="1" dirty="0">
                <a:solidFill>
                  <a:srgbClr val="C00000"/>
                </a:solidFill>
                <a:latin typeface="Eras Demi ITC" panose="020B0805030504020804" pitchFamily="34" charset="0"/>
              </a:rPr>
              <a:t>De  notre liberté ? </a:t>
            </a:r>
          </a:p>
          <a:p>
            <a:r>
              <a:rPr lang="fr-FR" sz="2800" dirty="0">
                <a:latin typeface="Eras Demi ITC" panose="020B0805030504020804" pitchFamily="34" charset="0"/>
              </a:rPr>
              <a:t>                                                                      </a:t>
            </a:r>
            <a:r>
              <a:rPr lang="fr-FR" sz="2800" b="1" dirty="0">
                <a:solidFill>
                  <a:srgbClr val="C00000"/>
                </a:solidFill>
                <a:latin typeface="Eras Demi ITC" panose="020B0805030504020804" pitchFamily="34" charset="0"/>
              </a:rPr>
              <a:t>De notre responsabilité ? </a:t>
            </a:r>
          </a:p>
        </p:txBody>
      </p:sp>
      <p:sp>
        <p:nvSpPr>
          <p:cNvPr id="6" name="ZoneTexte 5"/>
          <p:cNvSpPr txBox="1"/>
          <p:nvPr/>
        </p:nvSpPr>
        <p:spPr>
          <a:xfrm>
            <a:off x="812801" y="4588042"/>
            <a:ext cx="10827655" cy="1323439"/>
          </a:xfrm>
          <a:prstGeom prst="rect">
            <a:avLst/>
          </a:prstGeom>
          <a:noFill/>
        </p:spPr>
        <p:txBody>
          <a:bodyPr wrap="square" rtlCol="0">
            <a:spAutoFit/>
          </a:bodyPr>
          <a:lstStyle/>
          <a:p>
            <a:pPr algn="ctr"/>
            <a:r>
              <a:rPr lang="fr-FR" sz="4000" b="1" dirty="0">
                <a:solidFill>
                  <a:srgbClr val="C00000"/>
                </a:solidFill>
                <a:latin typeface="Agency FB" panose="020B0503020202020204" pitchFamily="34" charset="0"/>
              </a:rPr>
              <a:t>L’hypothèse de l’inconscient semble rendre la morale et le droit impossibles…</a:t>
            </a:r>
          </a:p>
        </p:txBody>
      </p:sp>
      <p:sp>
        <p:nvSpPr>
          <p:cNvPr id="7" name="ZoneTexte 6"/>
          <p:cNvSpPr txBox="1"/>
          <p:nvPr/>
        </p:nvSpPr>
        <p:spPr>
          <a:xfrm>
            <a:off x="812801" y="1956380"/>
            <a:ext cx="7128041" cy="523220"/>
          </a:xfrm>
          <a:prstGeom prst="rect">
            <a:avLst/>
          </a:prstGeom>
          <a:noFill/>
        </p:spPr>
        <p:txBody>
          <a:bodyPr wrap="square" rtlCol="0">
            <a:spAutoFit/>
          </a:bodyPr>
          <a:lstStyle/>
          <a:p>
            <a:r>
              <a:rPr lang="fr-FR" sz="2800" dirty="0">
                <a:solidFill>
                  <a:srgbClr val="C00000"/>
                </a:solidFill>
                <a:latin typeface="Eras Demi ITC" panose="020B0805030504020804" pitchFamily="34" charset="0"/>
              </a:rPr>
              <a:t>(Problèmes)</a:t>
            </a:r>
          </a:p>
        </p:txBody>
      </p:sp>
    </p:spTree>
    <p:extLst>
      <p:ext uri="{BB962C8B-B14F-4D97-AF65-F5344CB8AC3E}">
        <p14:creationId xmlns:p14="http://schemas.microsoft.com/office/powerpoint/2010/main" val="24386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heckerboard(across)">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checkerboard(across)">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0701" y="424423"/>
            <a:ext cx="2277240" cy="3684523"/>
          </a:xfrm>
          <a:prstGeom prst="rect">
            <a:avLst/>
          </a:prstGeom>
        </p:spPr>
      </p:pic>
      <p:sp>
        <p:nvSpPr>
          <p:cNvPr id="5" name="Rectangle 4"/>
          <p:cNvSpPr/>
          <p:nvPr/>
        </p:nvSpPr>
        <p:spPr>
          <a:xfrm>
            <a:off x="3288632" y="137538"/>
            <a:ext cx="8566484" cy="6555641"/>
          </a:xfrm>
          <a:prstGeom prst="rect">
            <a:avLst/>
          </a:prstGeom>
        </p:spPr>
        <p:txBody>
          <a:bodyPr wrap="square">
            <a:spAutoFit/>
          </a:bodyPr>
          <a:lstStyle/>
          <a:p>
            <a:pPr lvl="0" algn="just" fontAlgn="base">
              <a:spcBef>
                <a:spcPct val="0"/>
              </a:spcBef>
              <a:spcAft>
                <a:spcPct val="0"/>
              </a:spcAft>
            </a:pPr>
            <a:r>
              <a:rPr lang="fr-FR" sz="2800" dirty="0">
                <a:latin typeface="Agency FB" panose="020B0503020202020204" pitchFamily="34" charset="0"/>
                <a:cs typeface="Arial" pitchFamily="34" charset="0"/>
              </a:rPr>
              <a:t>« Le </a:t>
            </a:r>
            <a:r>
              <a:rPr lang="fr-FR" sz="2800" i="1" dirty="0">
                <a:latin typeface="Agency FB" panose="020B0503020202020204" pitchFamily="34" charset="0"/>
                <a:cs typeface="Arial" pitchFamily="34" charset="0"/>
              </a:rPr>
              <a:t>freudisme</a:t>
            </a:r>
            <a:r>
              <a:rPr lang="fr-FR" sz="2800" dirty="0">
                <a:latin typeface="Agency FB" panose="020B0503020202020204" pitchFamily="34" charset="0"/>
                <a:cs typeface="Arial" pitchFamily="34" charset="0"/>
              </a:rPr>
              <a:t>, si fameux, est un art d’inventer en chaque homme un animal redoutable, d’après des signes tout à fait ordinaires; les rêves sont de tels signes; les hommes ont toujours interprété leurs rêves, d’où un symbolisme facile. Freud se plaisait à montrer que ce symbolisme facile nous trompe et que nos symboles sont tout ce qu’il y a d’indirect. (…) L’homme est obscur à lui-même ; cela est à savoir. Seulement il faut éviter ici plusieurs erreurs que fonde le terme d’inconscient. La plus grave de ces erreurs est de croire que l’inconscient est un autre Moi ; un Moi qui a ses préjugés, ses passions et ses ruses ; une sorte de mauvais ange, diabolique conseiller. Contre quoi il faut comprendre qu’il n’y a point de pensées en nous sinon par l’unique sujet, Je ; cette remarque est d’ordre moral. (…)</a:t>
            </a:r>
          </a:p>
          <a:p>
            <a:pPr lvl="0" algn="just" fontAlgn="base">
              <a:spcBef>
                <a:spcPct val="0"/>
              </a:spcBef>
              <a:spcAft>
                <a:spcPct val="0"/>
              </a:spcAft>
            </a:pPr>
            <a:r>
              <a:rPr lang="fr-FR" sz="2800" dirty="0">
                <a:latin typeface="Agency FB" panose="020B0503020202020204" pitchFamily="34" charset="0"/>
                <a:cs typeface="Arial" pitchFamily="34" charset="0"/>
              </a:rPr>
              <a:t>En somme, il n’y a pas d’inconvénient à employer couramment le terme d’inconscient; c’est un abrégé du mécanisme. Mais, si on le grossit, alors commence l’erreur; et, bien pis, c’est une faute. » </a:t>
            </a:r>
            <a:endParaRPr lang="fr-FR" sz="2800" dirty="0">
              <a:latin typeface="Agency FB" panose="020B0503020202020204" pitchFamily="34" charset="0"/>
            </a:endParaRPr>
          </a:p>
        </p:txBody>
      </p:sp>
      <p:sp>
        <p:nvSpPr>
          <p:cNvPr id="6" name="Rectangle 5"/>
          <p:cNvSpPr/>
          <p:nvPr/>
        </p:nvSpPr>
        <p:spPr>
          <a:xfrm>
            <a:off x="0" y="4235116"/>
            <a:ext cx="3288632" cy="1938992"/>
          </a:xfrm>
          <a:prstGeom prst="rect">
            <a:avLst/>
          </a:prstGeom>
        </p:spPr>
        <p:txBody>
          <a:bodyPr wrap="square">
            <a:spAutoFit/>
          </a:bodyPr>
          <a:lstStyle/>
          <a:p>
            <a:pPr algn="ctr"/>
            <a:r>
              <a:rPr lang="fr-FR" sz="4800" dirty="0">
                <a:latin typeface="Impact" panose="020B0806030902050204" pitchFamily="34" charset="0"/>
                <a:cs typeface="Arial" pitchFamily="34" charset="0"/>
              </a:rPr>
              <a:t>ALAIN</a:t>
            </a:r>
          </a:p>
          <a:p>
            <a:pPr algn="ctr"/>
            <a:r>
              <a:rPr lang="fr-FR" sz="2400" b="1" i="1" dirty="0">
                <a:cs typeface="Arial" pitchFamily="34" charset="0"/>
              </a:rPr>
              <a:t>Eléments de philosophie</a:t>
            </a:r>
            <a:endParaRPr lang="fr-FR" sz="2400" b="1" dirty="0">
              <a:cs typeface="Arial" pitchFamily="34" charset="0"/>
            </a:endParaRPr>
          </a:p>
          <a:p>
            <a:pPr algn="ctr"/>
            <a:r>
              <a:rPr lang="fr-FR" sz="2400" b="1" dirty="0">
                <a:cs typeface="Arial" pitchFamily="34" charset="0"/>
              </a:rPr>
              <a:t>Livre II, chapitre 16, Note</a:t>
            </a:r>
            <a:endParaRPr lang="fr-FR" sz="2400" dirty="0"/>
          </a:p>
        </p:txBody>
      </p:sp>
    </p:spTree>
    <p:extLst>
      <p:ext uri="{BB962C8B-B14F-4D97-AF65-F5344CB8AC3E}">
        <p14:creationId xmlns:p14="http://schemas.microsoft.com/office/powerpoint/2010/main" val="39332296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9390" y="1561355"/>
            <a:ext cx="8568952" cy="892552"/>
          </a:xfrm>
          <a:prstGeom prst="rect">
            <a:avLst/>
          </a:prstGeom>
          <a:noFill/>
        </p:spPr>
        <p:txBody>
          <a:bodyPr wrap="square" rtlCol="0">
            <a:spAutoFit/>
          </a:bodyPr>
          <a:lstStyle/>
          <a:p>
            <a:r>
              <a:rPr lang="fr-FR" sz="2000" dirty="0"/>
              <a:t> </a:t>
            </a:r>
            <a:r>
              <a:rPr lang="fr-FR" sz="3200" dirty="0">
                <a:latin typeface="Impact" panose="020B0806030902050204" pitchFamily="34" charset="0"/>
              </a:rPr>
              <a:t>L’idée d’inconscient n’exclut pas l’idée de liberté.</a:t>
            </a:r>
          </a:p>
          <a:p>
            <a:endParaRPr lang="fr-FR" sz="2000" dirty="0"/>
          </a:p>
        </p:txBody>
      </p:sp>
      <p:sp>
        <p:nvSpPr>
          <p:cNvPr id="3" name="Text Box 4"/>
          <p:cNvSpPr txBox="1"/>
          <p:nvPr/>
        </p:nvSpPr>
        <p:spPr>
          <a:xfrm>
            <a:off x="668615" y="318876"/>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Réponse à la critique morale</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02063" y="3120190"/>
            <a:ext cx="4973710" cy="356936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466438" y="3689156"/>
            <a:ext cx="6096000" cy="2431435"/>
          </a:xfrm>
          <a:prstGeom prst="rect">
            <a:avLst/>
          </a:prstGeom>
        </p:spPr>
        <p:txBody>
          <a:bodyPr>
            <a:spAutoFit/>
          </a:bodyPr>
          <a:lstStyle/>
          <a:p>
            <a:pPr algn="ctr"/>
            <a:r>
              <a:rPr lang="fr-FR" sz="4000" b="1" dirty="0">
                <a:solidFill>
                  <a:srgbClr val="0070C0"/>
                </a:solidFill>
                <a:latin typeface="Gloucester MT Extra Condensed" panose="02030808020601010101" pitchFamily="18" charset="0"/>
                <a:ea typeface="Times New Roman" pitchFamily="18" charset="0"/>
                <a:cs typeface="Arial" pitchFamily="34" charset="0"/>
              </a:rPr>
              <a:t>« Là où était le </a:t>
            </a:r>
            <a:r>
              <a:rPr lang="fr-FR" sz="4000" b="1" i="1" dirty="0">
                <a:solidFill>
                  <a:srgbClr val="0070C0"/>
                </a:solidFill>
                <a:latin typeface="Gloucester MT Extra Condensed" panose="02030808020601010101" pitchFamily="18" charset="0"/>
                <a:ea typeface="Times New Roman" pitchFamily="18" charset="0"/>
                <a:cs typeface="Arial" pitchFamily="34" charset="0"/>
              </a:rPr>
              <a:t>ça</a:t>
            </a:r>
            <a:r>
              <a:rPr lang="fr-FR" sz="4000" b="1" dirty="0">
                <a:solidFill>
                  <a:srgbClr val="0070C0"/>
                </a:solidFill>
                <a:latin typeface="Gloucester MT Extra Condensed" panose="02030808020601010101" pitchFamily="18" charset="0"/>
                <a:ea typeface="Times New Roman" pitchFamily="18" charset="0"/>
                <a:cs typeface="Arial" pitchFamily="34" charset="0"/>
              </a:rPr>
              <a:t>, le </a:t>
            </a:r>
            <a:r>
              <a:rPr lang="fr-FR" sz="4000" b="1" i="1" dirty="0">
                <a:solidFill>
                  <a:srgbClr val="0070C0"/>
                </a:solidFill>
                <a:latin typeface="Gloucester MT Extra Condensed" panose="02030808020601010101" pitchFamily="18" charset="0"/>
                <a:ea typeface="Times New Roman" pitchFamily="18" charset="0"/>
                <a:cs typeface="Arial" pitchFamily="34" charset="0"/>
              </a:rPr>
              <a:t>moi</a:t>
            </a:r>
            <a:r>
              <a:rPr lang="fr-FR" sz="4000" b="1" dirty="0">
                <a:solidFill>
                  <a:srgbClr val="0070C0"/>
                </a:solidFill>
                <a:latin typeface="Gloucester MT Extra Condensed" panose="02030808020601010101" pitchFamily="18" charset="0"/>
                <a:ea typeface="Times New Roman" pitchFamily="18" charset="0"/>
                <a:cs typeface="Arial" pitchFamily="34" charset="0"/>
              </a:rPr>
              <a:t> doit advenir »</a:t>
            </a:r>
          </a:p>
          <a:p>
            <a:pPr algn="ctr"/>
            <a:endParaRPr lang="fr-FR" sz="4000" b="1" i="1" dirty="0">
              <a:solidFill>
                <a:srgbClr val="0070C0"/>
              </a:solidFill>
              <a:latin typeface="Gloucester MT Extra Condensed" panose="02030808020601010101" pitchFamily="18" charset="0"/>
              <a:cs typeface="Arial" pitchFamily="34" charset="0"/>
            </a:endParaRPr>
          </a:p>
          <a:p>
            <a:pPr algn="ctr"/>
            <a:r>
              <a:rPr lang="fr-FR" sz="3600" b="1" i="1" dirty="0">
                <a:solidFill>
                  <a:srgbClr val="0070C0"/>
                </a:solidFill>
                <a:latin typeface="Gloucester MT Extra Condensed" panose="02030808020601010101" pitchFamily="18" charset="0"/>
                <a:cs typeface="Arial" pitchFamily="34" charset="0"/>
              </a:rPr>
              <a:t>Nouvelles conférences d’introduction à la psychanalyse</a:t>
            </a:r>
            <a:r>
              <a:rPr lang="fr-FR" sz="3600" b="1" dirty="0">
                <a:solidFill>
                  <a:srgbClr val="0070C0"/>
                </a:solidFill>
                <a:latin typeface="Gloucester MT Extra Condensed" panose="02030808020601010101" pitchFamily="18" charset="0"/>
                <a:cs typeface="Arial" pitchFamily="34" charset="0"/>
              </a:rPr>
              <a:t>, 31</a:t>
            </a:r>
            <a:r>
              <a:rPr lang="fr-FR" sz="3600" b="1" baseline="30000" dirty="0">
                <a:solidFill>
                  <a:srgbClr val="0070C0"/>
                </a:solidFill>
                <a:latin typeface="Gloucester MT Extra Condensed" panose="02030808020601010101" pitchFamily="18" charset="0"/>
                <a:cs typeface="Arial" pitchFamily="34" charset="0"/>
              </a:rPr>
              <a:t>ième</a:t>
            </a:r>
            <a:r>
              <a:rPr lang="fr-FR" sz="3600" b="1" dirty="0">
                <a:solidFill>
                  <a:srgbClr val="0070C0"/>
                </a:solidFill>
                <a:latin typeface="Gloucester MT Extra Condensed" panose="02030808020601010101" pitchFamily="18" charset="0"/>
                <a:cs typeface="Arial" pitchFamily="34" charset="0"/>
              </a:rPr>
              <a:t> conférence</a:t>
            </a:r>
            <a:endParaRPr lang="fr-FR" sz="3600" dirty="0">
              <a:solidFill>
                <a:srgbClr val="0070C0"/>
              </a:solidFill>
              <a:latin typeface="Gloucester MT Extra Condensed" panose="02030808020601010101" pitchFamily="18" charset="0"/>
            </a:endParaRPr>
          </a:p>
        </p:txBody>
      </p:sp>
    </p:spTree>
    <p:extLst>
      <p:ext uri="{BB962C8B-B14F-4D97-AF65-F5344CB8AC3E}">
        <p14:creationId xmlns:p14="http://schemas.microsoft.com/office/powerpoint/2010/main" val="30557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395974" y="1556986"/>
            <a:ext cx="3619120" cy="3809601"/>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8277" y="5366587"/>
            <a:ext cx="4427621" cy="1323439"/>
          </a:xfrm>
          <a:prstGeom prst="rect">
            <a:avLst/>
          </a:prstGeom>
          <a:noFill/>
        </p:spPr>
        <p:txBody>
          <a:bodyPr wrap="square" rtlCol="0">
            <a:spAutoFit/>
          </a:bodyPr>
          <a:lstStyle/>
          <a:p>
            <a:pPr algn="ctr"/>
            <a:r>
              <a:rPr lang="fr-FR" sz="4400" dirty="0">
                <a:latin typeface="Impact" panose="020B0806030902050204" pitchFamily="34" charset="0"/>
              </a:rPr>
              <a:t>Karl POPPER</a:t>
            </a:r>
          </a:p>
          <a:p>
            <a:pPr algn="ctr"/>
            <a:r>
              <a:rPr lang="fr-FR" sz="3600" dirty="0">
                <a:latin typeface="Impact" panose="020B0806030902050204" pitchFamily="34" charset="0"/>
              </a:rPr>
              <a:t>(1902-1994)</a:t>
            </a:r>
          </a:p>
        </p:txBody>
      </p:sp>
      <p:sp>
        <p:nvSpPr>
          <p:cNvPr id="4" name="Text Box 4"/>
          <p:cNvSpPr txBox="1"/>
          <p:nvPr/>
        </p:nvSpPr>
        <p:spPr>
          <a:xfrm>
            <a:off x="395974" y="248534"/>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2- Une critique d’ordre épistémologique</a:t>
            </a:r>
          </a:p>
        </p:txBody>
      </p:sp>
      <p:sp>
        <p:nvSpPr>
          <p:cNvPr id="5" name="Bulle ronde 4"/>
          <p:cNvSpPr/>
          <p:nvPr/>
        </p:nvSpPr>
        <p:spPr>
          <a:xfrm>
            <a:off x="4419344" y="824731"/>
            <a:ext cx="7178423" cy="5733723"/>
          </a:xfrm>
          <a:prstGeom prst="wedgeEllipseCallout">
            <a:avLst>
              <a:gd name="adj1" fmla="val -72879"/>
              <a:gd name="adj2" fmla="val -7919"/>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a:solidFill>
                  <a:schemeClr val="tx1"/>
                </a:solidFill>
                <a:latin typeface="Book Antiqua" panose="02040602050305030304" pitchFamily="18" charset="0"/>
              </a:rPr>
              <a:t>« Quant aux deux théories psychanalytiques, elles relèvent d’une toute autre catégorie. </a:t>
            </a:r>
            <a:r>
              <a:rPr lang="fr-FR" sz="2200" b="1" dirty="0">
                <a:solidFill>
                  <a:schemeClr val="tx1"/>
                </a:solidFill>
                <a:latin typeface="Book Antiqua" panose="02040602050305030304" pitchFamily="18" charset="0"/>
              </a:rPr>
              <a:t>Elles sont purement et simplement impossibles à </a:t>
            </a:r>
            <a:r>
              <a:rPr lang="fr-FR" sz="2200" b="1" dirty="0">
                <a:solidFill>
                  <a:srgbClr val="FF0000"/>
                </a:solidFill>
                <a:latin typeface="Book Antiqua" panose="02040602050305030304" pitchFamily="18" charset="0"/>
              </a:rPr>
              <a:t>tester</a:t>
            </a:r>
            <a:r>
              <a:rPr lang="fr-FR" sz="2200" b="1" dirty="0">
                <a:solidFill>
                  <a:schemeClr val="tx1"/>
                </a:solidFill>
                <a:latin typeface="Book Antiqua" panose="02040602050305030304" pitchFamily="18" charset="0"/>
              </a:rPr>
              <a:t> comme à </a:t>
            </a:r>
            <a:r>
              <a:rPr lang="fr-FR" sz="2200" b="1" dirty="0">
                <a:solidFill>
                  <a:srgbClr val="FF0000"/>
                </a:solidFill>
                <a:latin typeface="Book Antiqua" panose="02040602050305030304" pitchFamily="18" charset="0"/>
              </a:rPr>
              <a:t>réfuter</a:t>
            </a:r>
            <a:r>
              <a:rPr lang="fr-FR" sz="2200" dirty="0">
                <a:solidFill>
                  <a:schemeClr val="tx1"/>
                </a:solidFill>
                <a:latin typeface="Book Antiqua" panose="02040602050305030304" pitchFamily="18" charset="0"/>
              </a:rPr>
              <a:t>. </a:t>
            </a:r>
            <a:r>
              <a:rPr lang="fr-FR" sz="2200" b="1" dirty="0">
                <a:solidFill>
                  <a:schemeClr val="tx1"/>
                </a:solidFill>
                <a:latin typeface="Book Antiqua" panose="02040602050305030304" pitchFamily="18" charset="0"/>
              </a:rPr>
              <a:t>Il n’existe aucun comportement humain qui puisse les contredire</a:t>
            </a:r>
            <a:r>
              <a:rPr lang="fr-FR" sz="2200" dirty="0">
                <a:solidFill>
                  <a:schemeClr val="tx1"/>
                </a:solidFill>
                <a:latin typeface="Book Antiqua" panose="02040602050305030304" pitchFamily="18" charset="0"/>
              </a:rPr>
              <a:t>.</a:t>
            </a:r>
            <a:r>
              <a:rPr lang="fr-FR" sz="2200" dirty="0">
                <a:latin typeface="Calibri" pitchFamily="34" charset="0"/>
              </a:rPr>
              <a:t> </a:t>
            </a:r>
            <a:r>
              <a:rPr lang="fr-FR" sz="2200" dirty="0">
                <a:solidFill>
                  <a:schemeClr val="tx1"/>
                </a:solidFill>
                <a:latin typeface="Book Antiqua" panose="02040602050305030304" pitchFamily="18" charset="0"/>
              </a:rPr>
              <a:t>Cela signifie, (…) que les “observations cliniques” dont les analystes ont la naïveté de croire qu’elles confirment leurs théories ne sont pas plus en mesure de le faire que ces confirmations que les astrologues croient quotidiennement découvrir dans leur pratique.  »</a:t>
            </a:r>
          </a:p>
          <a:p>
            <a:pPr algn="ctr"/>
            <a:endParaRPr lang="fr-FR" sz="2200" dirty="0">
              <a:solidFill>
                <a:schemeClr val="tx1"/>
              </a:solidFill>
              <a:latin typeface="Book Antiqua" panose="02040602050305030304" pitchFamily="18" charset="0"/>
            </a:endParaRPr>
          </a:p>
        </p:txBody>
      </p:sp>
      <p:sp>
        <p:nvSpPr>
          <p:cNvPr id="6" name="ZoneTexte 5"/>
          <p:cNvSpPr txBox="1"/>
          <p:nvPr/>
        </p:nvSpPr>
        <p:spPr>
          <a:xfrm>
            <a:off x="4419344" y="5973679"/>
            <a:ext cx="7389028" cy="584775"/>
          </a:xfrm>
          <a:prstGeom prst="rect">
            <a:avLst/>
          </a:prstGeom>
          <a:solidFill>
            <a:schemeClr val="bg1">
              <a:alpha val="28000"/>
            </a:schemeClr>
          </a:solidFill>
        </p:spPr>
        <p:txBody>
          <a:bodyPr wrap="square" rtlCol="0">
            <a:spAutoFit/>
          </a:bodyPr>
          <a:lstStyle/>
          <a:p>
            <a:pPr algn="ctr"/>
            <a:r>
              <a:rPr lang="fr-FR" sz="3200" i="1" dirty="0">
                <a:latin typeface="Aharoni" panose="02010803020104030203" pitchFamily="2" charset="-79"/>
                <a:cs typeface="Aharoni" panose="02010803020104030203" pitchFamily="2" charset="-79"/>
              </a:rPr>
              <a:t>Conjectures et réfutations</a:t>
            </a:r>
          </a:p>
        </p:txBody>
      </p:sp>
    </p:spTree>
    <p:extLst>
      <p:ext uri="{BB962C8B-B14F-4D97-AF65-F5344CB8AC3E}">
        <p14:creationId xmlns:p14="http://schemas.microsoft.com/office/powerpoint/2010/main" val="371461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055" y="2039385"/>
            <a:ext cx="6547945" cy="48186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6688" y="236511"/>
            <a:ext cx="11503573" cy="1077218"/>
          </a:xfrm>
          <a:prstGeom prst="rect">
            <a:avLst/>
          </a:prstGeom>
        </p:spPr>
        <p:txBody>
          <a:bodyPr wrap="square">
            <a:spAutoFit/>
          </a:bodyPr>
          <a:lstStyle/>
          <a:p>
            <a:pPr algn="just"/>
            <a:r>
              <a:rPr lang="fr-FR" sz="3200" dirty="0">
                <a:latin typeface="Arial Narrow" panose="020B0606020202030204" pitchFamily="34" charset="0"/>
              </a:rPr>
              <a:t>Popper conteste la prétention freudienne à faire de la psychanalyse une </a:t>
            </a:r>
            <a:r>
              <a:rPr lang="fr-FR" sz="3200" b="1" dirty="0">
                <a:solidFill>
                  <a:srgbClr val="FF0000"/>
                </a:solidFill>
                <a:latin typeface="Arial Narrow" panose="020B0606020202030204" pitchFamily="34" charset="0"/>
              </a:rPr>
              <a:t>science</a:t>
            </a:r>
            <a:r>
              <a:rPr lang="fr-FR" sz="3200" dirty="0">
                <a:latin typeface="Arial Narrow" panose="020B0606020202030204" pitchFamily="34" charset="0"/>
              </a:rPr>
              <a:t> véritable.</a:t>
            </a:r>
          </a:p>
        </p:txBody>
      </p:sp>
      <p:sp>
        <p:nvSpPr>
          <p:cNvPr id="4" name="ZoneTexte 3"/>
          <p:cNvSpPr txBox="1"/>
          <p:nvPr/>
        </p:nvSpPr>
        <p:spPr>
          <a:xfrm>
            <a:off x="446688" y="1655379"/>
            <a:ext cx="4976650" cy="1815882"/>
          </a:xfrm>
          <a:prstGeom prst="rect">
            <a:avLst/>
          </a:prstGeom>
          <a:noFill/>
        </p:spPr>
        <p:txBody>
          <a:bodyPr wrap="square" rtlCol="0">
            <a:spAutoFit/>
          </a:bodyPr>
          <a:lstStyle/>
          <a:p>
            <a:pPr algn="just"/>
            <a:r>
              <a:rPr lang="fr-FR" sz="2800" dirty="0">
                <a:latin typeface="Arial Narrow" panose="020B0606020202030204" pitchFamily="34" charset="0"/>
              </a:rPr>
              <a:t>L’hypothèse de l’inconscient ne répond pas au </a:t>
            </a:r>
            <a:r>
              <a:rPr lang="fr-FR" sz="2800" b="1" dirty="0">
                <a:solidFill>
                  <a:srgbClr val="FF0000"/>
                </a:solidFill>
                <a:latin typeface="Arial Narrow" panose="020B0606020202030204" pitchFamily="34" charset="0"/>
              </a:rPr>
              <a:t>critère</a:t>
            </a:r>
            <a:r>
              <a:rPr lang="fr-FR" sz="2800" dirty="0">
                <a:latin typeface="Arial Narrow" panose="020B0606020202030204" pitchFamily="34" charset="0"/>
              </a:rPr>
              <a:t> qui permet d’établir la </a:t>
            </a:r>
            <a:r>
              <a:rPr lang="fr-FR" sz="2800" b="1" dirty="0">
                <a:solidFill>
                  <a:srgbClr val="FF0000"/>
                </a:solidFill>
                <a:latin typeface="Arial Narrow" panose="020B0606020202030204" pitchFamily="34" charset="0"/>
              </a:rPr>
              <a:t>scientificité</a:t>
            </a:r>
            <a:r>
              <a:rPr lang="fr-FR" sz="2800" dirty="0">
                <a:latin typeface="Arial Narrow" panose="020B0606020202030204" pitchFamily="34" charset="0"/>
              </a:rPr>
              <a:t> d’une hypothèse…</a:t>
            </a:r>
          </a:p>
        </p:txBody>
      </p:sp>
      <p:sp>
        <p:nvSpPr>
          <p:cNvPr id="5" name="ZoneTexte 4"/>
          <p:cNvSpPr txBox="1"/>
          <p:nvPr/>
        </p:nvSpPr>
        <p:spPr>
          <a:xfrm>
            <a:off x="2119263" y="3812911"/>
            <a:ext cx="3042745" cy="646331"/>
          </a:xfrm>
          <a:prstGeom prst="rect">
            <a:avLst/>
          </a:prstGeom>
          <a:noFill/>
        </p:spPr>
        <p:txBody>
          <a:bodyPr wrap="square" rtlCol="0">
            <a:spAutoFit/>
          </a:bodyPr>
          <a:lstStyle/>
          <a:p>
            <a:pPr algn="just"/>
            <a:r>
              <a:rPr lang="fr-FR" sz="3600" dirty="0">
                <a:solidFill>
                  <a:srgbClr val="0070C0"/>
                </a:solidFill>
                <a:latin typeface="Impact" panose="020B0806030902050204" pitchFamily="34" charset="0"/>
              </a:rPr>
              <a:t>La falsifiabilité</a:t>
            </a:r>
          </a:p>
        </p:txBody>
      </p:sp>
      <p:sp>
        <p:nvSpPr>
          <p:cNvPr id="6" name="Flèche à angle droit 5"/>
          <p:cNvSpPr/>
          <p:nvPr/>
        </p:nvSpPr>
        <p:spPr>
          <a:xfrm rot="5400000">
            <a:off x="1043865" y="3528137"/>
            <a:ext cx="765830" cy="94353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38199" y="4800892"/>
            <a:ext cx="4193627" cy="1200329"/>
          </a:xfrm>
          <a:prstGeom prst="rect">
            <a:avLst/>
          </a:prstGeom>
          <a:noFill/>
        </p:spPr>
        <p:txBody>
          <a:bodyPr wrap="square" rtlCol="0">
            <a:spAutoFit/>
          </a:bodyPr>
          <a:lstStyle/>
          <a:p>
            <a:pPr algn="ctr"/>
            <a:r>
              <a:rPr lang="fr-FR" sz="3600" dirty="0">
                <a:solidFill>
                  <a:srgbClr val="C00000"/>
                </a:solidFill>
                <a:latin typeface="Impact" panose="020B0806030902050204" pitchFamily="34" charset="0"/>
              </a:rPr>
              <a:t>Psychanalyse = « </a:t>
            </a:r>
            <a:r>
              <a:rPr lang="fr-FR" sz="3600" dirty="0" err="1">
                <a:solidFill>
                  <a:srgbClr val="C00000"/>
                </a:solidFill>
                <a:latin typeface="Impact" panose="020B0806030902050204" pitchFamily="34" charset="0"/>
              </a:rPr>
              <a:t>pseudo-science</a:t>
            </a:r>
            <a:r>
              <a:rPr lang="fr-FR" sz="3600" dirty="0">
                <a:solidFill>
                  <a:srgbClr val="C00000"/>
                </a:solidFill>
                <a:latin typeface="Impact" panose="020B0806030902050204" pitchFamily="34" charset="0"/>
              </a:rPr>
              <a:t> »</a:t>
            </a:r>
          </a:p>
        </p:txBody>
      </p:sp>
    </p:spTree>
    <p:extLst>
      <p:ext uri="{BB962C8B-B14F-4D97-AF65-F5344CB8AC3E}">
        <p14:creationId xmlns:p14="http://schemas.microsoft.com/office/powerpoint/2010/main" val="381922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6" presetClass="emph" presetSubtype="0" fill="hold" grpId="1" nodeType="withEffect">
                                  <p:stCondLst>
                                    <p:cond delay="0"/>
                                  </p:stCondLst>
                                  <p:childTnLst>
                                    <p:animScale>
                                      <p:cBhvr>
                                        <p:cTn id="2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7"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668615" y="318876"/>
            <a:ext cx="11020095" cy="576197"/>
          </a:xfrm>
          <a:prstGeom prst="rect">
            <a:avLst/>
          </a:prstGeom>
          <a:noFill/>
          <a:ln cap="flat">
            <a:noFill/>
          </a:ln>
        </p:spPr>
        <p:txBody>
          <a:bodyPr vert="horz" wrap="square" lIns="82944" tIns="41472" rIns="82944" bIns="41472" anchor="t" anchorCtr="0" compatLnSpc="1">
            <a:spAutoFit/>
          </a:bodyPr>
          <a:lstStyle/>
          <a:p>
            <a:pPr algn="just" defTabSz="829452">
              <a:spcBef>
                <a:spcPts val="1089"/>
              </a:spcBef>
              <a:defRPr sz="1800" b="0" i="0" u="none" strike="noStrike" kern="0" cap="none" spc="0" baseline="0">
                <a:solidFill>
                  <a:srgbClr val="000000"/>
                </a:solidFill>
                <a:uFillTx/>
              </a:defRPr>
            </a:pPr>
            <a:r>
              <a:rPr lang="fr-FR" sz="3200" b="1" dirty="0">
                <a:latin typeface="Elephant" panose="02020904090505020303" pitchFamily="18" charset="0"/>
                <a:ea typeface=""/>
                <a:cs typeface=""/>
              </a:rPr>
              <a:t>Réponse à la critique épistémologique de Popper</a:t>
            </a:r>
          </a:p>
        </p:txBody>
      </p:sp>
      <p:sp>
        <p:nvSpPr>
          <p:cNvPr id="3" name="ZoneTexte 2"/>
          <p:cNvSpPr txBox="1"/>
          <p:nvPr/>
        </p:nvSpPr>
        <p:spPr>
          <a:xfrm>
            <a:off x="1245475" y="1203572"/>
            <a:ext cx="10011103" cy="3354765"/>
          </a:xfrm>
          <a:prstGeom prst="rect">
            <a:avLst/>
          </a:prstGeom>
          <a:noFill/>
        </p:spPr>
        <p:txBody>
          <a:bodyPr wrap="square" rtlCol="0">
            <a:spAutoFit/>
          </a:bodyPr>
          <a:lstStyle/>
          <a:p>
            <a:pPr algn="just"/>
            <a:endParaRPr lang="fr-FR" sz="2000" dirty="0"/>
          </a:p>
          <a:p>
            <a:pPr algn="just"/>
            <a:r>
              <a:rPr lang="fr-FR" sz="2800" dirty="0">
                <a:latin typeface="Impact" panose="020B0806030902050204" pitchFamily="34" charset="0"/>
              </a:rPr>
              <a:t>La psychanalyse permet de </a:t>
            </a:r>
            <a:r>
              <a:rPr lang="fr-FR" sz="2800" i="1" dirty="0">
                <a:latin typeface="Impact" panose="020B0806030902050204" pitchFamily="34" charset="0"/>
              </a:rPr>
              <a:t>donner du sens </a:t>
            </a:r>
            <a:r>
              <a:rPr lang="fr-FR" sz="2800" dirty="0">
                <a:latin typeface="Impact" panose="020B0806030902050204" pitchFamily="34" charset="0"/>
              </a:rPr>
              <a:t>à un ensemble de phénomènes biens réels. </a:t>
            </a:r>
          </a:p>
          <a:p>
            <a:pPr algn="just"/>
            <a:endParaRPr lang="fr-FR" sz="2000" dirty="0"/>
          </a:p>
          <a:p>
            <a:pPr algn="just"/>
            <a:endParaRPr lang="fr-FR" sz="2000" dirty="0"/>
          </a:p>
          <a:p>
            <a:pPr algn="just"/>
            <a:r>
              <a:rPr lang="fr-FR" sz="2800" dirty="0">
                <a:latin typeface="Impact" panose="020B0806030902050204" pitchFamily="34" charset="0"/>
              </a:rPr>
              <a:t>La psychanalyse n’a pas simplement une ambition scientifique, il s’agit aussi d’une </a:t>
            </a:r>
            <a:r>
              <a:rPr lang="fr-FR" sz="2800" i="1" dirty="0">
                <a:latin typeface="Impact" panose="020B0806030902050204" pitchFamily="34" charset="0"/>
              </a:rPr>
              <a:t>thérapeutique</a:t>
            </a:r>
            <a:r>
              <a:rPr lang="fr-FR" sz="2800" dirty="0">
                <a:latin typeface="Impact" panose="020B0806030902050204" pitchFamily="34" charset="0"/>
              </a:rPr>
              <a:t>. </a:t>
            </a:r>
          </a:p>
          <a:p>
            <a:pPr algn="just"/>
            <a:endParaRPr lang="fr-FR" sz="2000" dirty="0"/>
          </a:p>
          <a:p>
            <a:pPr algn="just"/>
            <a:endParaRPr lang="fr-FR" sz="2000" i="1" dirty="0"/>
          </a:p>
        </p:txBody>
      </p:sp>
    </p:spTree>
    <p:extLst>
      <p:ext uri="{BB962C8B-B14F-4D97-AF65-F5344CB8AC3E}">
        <p14:creationId xmlns:p14="http://schemas.microsoft.com/office/powerpoint/2010/main" val="370996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45331" y="1671638"/>
            <a:ext cx="10815637" cy="928688"/>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4800" dirty="0">
                <a:solidFill>
                  <a:sysClr val="windowText" lastClr="000000"/>
                </a:solidFill>
                <a:latin typeface="Elephant" panose="02020904090505020303" pitchFamily="18" charset="0"/>
              </a:rPr>
              <a:t>I. Langage et subjectivité</a:t>
            </a:r>
          </a:p>
        </p:txBody>
      </p:sp>
      <p:sp>
        <p:nvSpPr>
          <p:cNvPr id="3" name="ZoneTexte 2"/>
          <p:cNvSpPr txBox="1"/>
          <p:nvPr/>
        </p:nvSpPr>
        <p:spPr>
          <a:xfrm>
            <a:off x="571500" y="557213"/>
            <a:ext cx="7429500" cy="584775"/>
          </a:xfrm>
          <a:prstGeom prst="rect">
            <a:avLst/>
          </a:prstGeom>
          <a:noFill/>
        </p:spPr>
        <p:txBody>
          <a:bodyPr wrap="square" rtlCol="0">
            <a:spAutoFit/>
          </a:bodyPr>
          <a:lstStyle/>
          <a:p>
            <a:r>
              <a:rPr lang="fr-FR" sz="3200" dirty="0">
                <a:latin typeface="Arial Black" panose="020B0A04020102020204" pitchFamily="34" charset="0"/>
              </a:rPr>
              <a:t>Pour les TES, </a:t>
            </a:r>
          </a:p>
        </p:txBody>
      </p:sp>
    </p:spTree>
    <p:extLst>
      <p:ext uri="{BB962C8B-B14F-4D97-AF65-F5344CB8AC3E}">
        <p14:creationId xmlns:p14="http://schemas.microsoft.com/office/powerpoint/2010/main" val="3411996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731044" y="285750"/>
            <a:ext cx="10815637" cy="871538"/>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rmAutofit/>
            <a:scene3d>
              <a:camera prst="orthographicFront"/>
              <a:lightRig rig="threePt" dir="t"/>
            </a:scene3d>
            <a:sp3d extrusionH="57150">
              <a:bevelT w="38100" h="38100"/>
            </a:sp3d>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4800" dirty="0">
                <a:solidFill>
                  <a:sysClr val="windowText" lastClr="000000"/>
                </a:solidFill>
                <a:latin typeface="Elephant" panose="02020904090505020303" pitchFamily="18" charset="0"/>
              </a:rPr>
              <a:t>Conscience et inconscient</a:t>
            </a:r>
          </a:p>
        </p:txBody>
      </p:sp>
      <p:pic>
        <p:nvPicPr>
          <p:cNvPr id="3" name="Picture 3" descr="Ingres_Oedipe"/>
          <p:cNvPicPr>
            <a:picLocks noChangeAspect="1"/>
          </p:cNvPicPr>
          <p:nvPr/>
        </p:nvPicPr>
        <p:blipFill>
          <a:blip r:embed="rId2" cstate="print"/>
          <a:srcRect/>
          <a:stretch>
            <a:fillRect/>
          </a:stretch>
        </p:blipFill>
        <p:spPr>
          <a:xfrm>
            <a:off x="7874000" y="1378201"/>
            <a:ext cx="3374698" cy="4525928"/>
          </a:xfrm>
          <a:prstGeom prst="rect">
            <a:avLst/>
          </a:prstGeom>
          <a:noFill/>
          <a:ln cap="flat">
            <a:noFill/>
          </a:ln>
        </p:spPr>
      </p:pic>
      <p:sp>
        <p:nvSpPr>
          <p:cNvPr id="4" name="ZoneTexte 3"/>
          <p:cNvSpPr txBox="1"/>
          <p:nvPr/>
        </p:nvSpPr>
        <p:spPr>
          <a:xfrm>
            <a:off x="609602" y="1795295"/>
            <a:ext cx="6773332" cy="2429011"/>
          </a:xfrm>
          <a:prstGeom prst="rect">
            <a:avLst/>
          </a:prstGeom>
          <a:noFill/>
          <a:ln cap="flat">
            <a:noFill/>
          </a:ln>
        </p:spPr>
        <p:txBody>
          <a:bodyPr vert="horz" wrap="square" lIns="82944" tIns="41472" rIns="82944" bIns="41472" anchor="t" anchorCtr="0" compatLnSpc="1">
            <a:spAutoFit/>
          </a:bodyPr>
          <a:lstStyle/>
          <a:p>
            <a:pPr defTabSz="829452">
              <a:defRPr sz="1800" b="0" i="0" u="none" strike="noStrike" kern="0" cap="none" spc="0" baseline="0">
                <a:solidFill>
                  <a:srgbClr val="000000"/>
                </a:solidFill>
                <a:uFillTx/>
              </a:defRPr>
            </a:pPr>
            <a:r>
              <a:rPr lang="fr-FR" sz="2540" b="1" dirty="0">
                <a:solidFill>
                  <a:srgbClr val="FF0000"/>
                </a:solidFill>
                <a:latin typeface="Arial Black" panose="020B0A04020102020204" pitchFamily="34" charset="0"/>
                <a:ea typeface=""/>
                <a:cs typeface=""/>
              </a:rPr>
              <a:t>Pb général du cours : </a:t>
            </a:r>
          </a:p>
          <a:p>
            <a:pPr defTabSz="829452">
              <a:defRPr sz="1800" b="0" i="0" u="none" strike="noStrike" kern="0" cap="none" spc="0" baseline="0">
                <a:solidFill>
                  <a:srgbClr val="000000"/>
                </a:solidFill>
                <a:uFillTx/>
              </a:defRPr>
            </a:pPr>
            <a:r>
              <a:rPr lang="fr-FR" sz="2540" b="1" dirty="0">
                <a:solidFill>
                  <a:srgbClr val="FF0000"/>
                </a:solidFill>
                <a:latin typeface="Arial Black" panose="020B0A04020102020204" pitchFamily="34" charset="0"/>
                <a:ea typeface=""/>
                <a:cs typeface=""/>
              </a:rPr>
              <a:t>par la conscience que j’ai de moi-même, </a:t>
            </a:r>
          </a:p>
          <a:p>
            <a:pPr defTabSz="829452">
              <a:defRPr sz="1800" b="0" i="0" u="none" strike="noStrike" kern="0" cap="none" spc="0" baseline="0">
                <a:solidFill>
                  <a:srgbClr val="000000"/>
                </a:solidFill>
                <a:uFillTx/>
              </a:defRPr>
            </a:pPr>
            <a:r>
              <a:rPr lang="fr-FR" sz="2540" b="1" dirty="0">
                <a:solidFill>
                  <a:srgbClr val="FF0000"/>
                </a:solidFill>
                <a:latin typeface="Arial Black" panose="020B0A04020102020204" pitchFamily="34" charset="0"/>
                <a:ea typeface=""/>
                <a:cs typeface=""/>
              </a:rPr>
              <a:t>ou que je </a:t>
            </a:r>
            <a:r>
              <a:rPr lang="fr-FR" sz="2540" b="1" i="1" dirty="0">
                <a:solidFill>
                  <a:srgbClr val="FF0000"/>
                </a:solidFill>
                <a:latin typeface="Arial Black" panose="020B0A04020102020204" pitchFamily="34" charset="0"/>
                <a:ea typeface=""/>
                <a:cs typeface=""/>
              </a:rPr>
              <a:t>peux prendre </a:t>
            </a:r>
            <a:r>
              <a:rPr lang="fr-FR" sz="2540" b="1" dirty="0">
                <a:solidFill>
                  <a:srgbClr val="FF0000"/>
                </a:solidFill>
                <a:latin typeface="Arial Black" panose="020B0A04020102020204" pitchFamily="34" charset="0"/>
                <a:ea typeface=""/>
                <a:cs typeface=""/>
              </a:rPr>
              <a:t>de moi-même  (par une enquête), </a:t>
            </a:r>
          </a:p>
          <a:p>
            <a:pPr defTabSz="829452">
              <a:defRPr sz="1800" b="0" i="0" u="none" strike="noStrike" kern="0" cap="none" spc="0" baseline="0">
                <a:solidFill>
                  <a:srgbClr val="000000"/>
                </a:solidFill>
                <a:uFillTx/>
              </a:defRPr>
            </a:pPr>
            <a:r>
              <a:rPr lang="fr-FR" sz="2540" b="1" dirty="0">
                <a:solidFill>
                  <a:srgbClr val="FF0000"/>
                </a:solidFill>
                <a:latin typeface="Arial Black" panose="020B0A04020102020204" pitchFamily="34" charset="0"/>
                <a:ea typeface=""/>
                <a:cs typeface=""/>
              </a:rPr>
              <a:t>puis-je me connaître entièrement ? </a:t>
            </a:r>
          </a:p>
        </p:txBody>
      </p:sp>
      <p:sp>
        <p:nvSpPr>
          <p:cNvPr id="6" name="ZoneTexte 5"/>
          <p:cNvSpPr txBox="1"/>
          <p:nvPr/>
        </p:nvSpPr>
        <p:spPr>
          <a:xfrm>
            <a:off x="5491821" y="6125042"/>
            <a:ext cx="6818712" cy="514641"/>
          </a:xfrm>
          <a:prstGeom prst="rect">
            <a:avLst/>
          </a:prstGeom>
          <a:noFill/>
          <a:ln cap="flat">
            <a:noFill/>
          </a:ln>
        </p:spPr>
        <p:txBody>
          <a:bodyPr vert="horz" wrap="square" lIns="82944" tIns="41472" rIns="82944" bIns="41472" anchor="t" anchorCtr="0" compatLnSpc="1">
            <a:spAutoFit/>
          </a:bodyPr>
          <a:lstStyle/>
          <a:p>
            <a:pPr defTabSz="829452">
              <a:defRPr sz="1800" b="0" i="0" u="none" strike="noStrike" kern="0" cap="none" spc="0" baseline="0">
                <a:solidFill>
                  <a:srgbClr val="000000"/>
                </a:solidFill>
                <a:uFillTx/>
              </a:defRPr>
            </a:pPr>
            <a:r>
              <a:rPr lang="fr-FR" sz="2800" i="1" dirty="0">
                <a:latin typeface="Bodoni MT" panose="02070603080606020203" pitchFamily="18" charset="0"/>
              </a:rPr>
              <a:t>Œdipe devinant l’énigme du sphinx</a:t>
            </a:r>
            <a:r>
              <a:rPr lang="fr-FR" sz="2800" dirty="0">
                <a:latin typeface="Bodoni MT" panose="02070603080606020203" pitchFamily="18" charset="0"/>
              </a:rPr>
              <a:t>, Ingres </a:t>
            </a:r>
          </a:p>
        </p:txBody>
      </p:sp>
    </p:spTree>
    <p:extLst>
      <p:ext uri="{BB962C8B-B14F-4D97-AF65-F5344CB8AC3E}">
        <p14:creationId xmlns:p14="http://schemas.microsoft.com/office/powerpoint/2010/main" val="418216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96687" y="2859754"/>
            <a:ext cx="10827656" cy="1138493"/>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4000" b="1" dirty="0">
                <a:effectLst>
                  <a:outerShdw blurRad="38100" dist="38100" dir="2700000" algn="tl">
                    <a:srgbClr val="000000">
                      <a:alpha val="43137"/>
                    </a:srgbClr>
                  </a:outerShdw>
                </a:effectLst>
                <a:latin typeface="Elephant" panose="02020904090505020303" pitchFamily="18" charset="0"/>
              </a:rPr>
              <a:t>A. Qu’est-ce que la conscience ? </a:t>
            </a:r>
            <a:endParaRPr lang="fr-FR" sz="3200" dirty="0">
              <a:effectLst>
                <a:outerShdw blurRad="38100" dist="38100" dir="2700000" algn="tl">
                  <a:srgbClr val="000000">
                    <a:alpha val="43137"/>
                  </a:srgbClr>
                </a:outerShdw>
              </a:effectLst>
              <a:latin typeface="Elephant" panose="02020904090505020303" pitchFamily="18" charset="0"/>
            </a:endParaRPr>
          </a:p>
        </p:txBody>
      </p:sp>
    </p:spTree>
    <p:extLst>
      <p:ext uri="{BB962C8B-B14F-4D97-AF65-F5344CB8AC3E}">
        <p14:creationId xmlns:p14="http://schemas.microsoft.com/office/powerpoint/2010/main" val="297804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3"/>
          <p:cNvSpPr/>
          <p:nvPr/>
        </p:nvSpPr>
        <p:spPr>
          <a:xfrm>
            <a:off x="3746760" y="842859"/>
            <a:ext cx="3097294" cy="11682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just"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Je suis conscient de ce qui m’arrive</a:t>
            </a:r>
          </a:p>
        </p:txBody>
      </p:sp>
      <p:sp>
        <p:nvSpPr>
          <p:cNvPr id="4" name="Ellipse 4"/>
          <p:cNvSpPr/>
          <p:nvPr/>
        </p:nvSpPr>
        <p:spPr>
          <a:xfrm>
            <a:off x="9411231" y="1083146"/>
            <a:ext cx="2354591" cy="10750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dirty="0">
                <a:solidFill>
                  <a:srgbClr val="FFFFFF"/>
                </a:solidFill>
                <a:latin typeface="Eras Medium ITC" pitchFamily="34"/>
                <a:ea typeface=""/>
                <a:cs typeface=""/>
              </a:rPr>
              <a:t>reprendre conscience</a:t>
            </a:r>
          </a:p>
        </p:txBody>
      </p:sp>
      <p:sp>
        <p:nvSpPr>
          <p:cNvPr id="5" name="Ellipse 5"/>
          <p:cNvSpPr/>
          <p:nvPr/>
        </p:nvSpPr>
        <p:spPr>
          <a:xfrm>
            <a:off x="5612264" y="2047681"/>
            <a:ext cx="3245397" cy="12878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just"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être inconscient des conséquences de ses actes</a:t>
            </a:r>
          </a:p>
        </p:txBody>
      </p:sp>
      <p:sp>
        <p:nvSpPr>
          <p:cNvPr id="6" name="Ellipse 6"/>
          <p:cNvSpPr/>
          <p:nvPr/>
        </p:nvSpPr>
        <p:spPr>
          <a:xfrm>
            <a:off x="1320193" y="4079330"/>
            <a:ext cx="2803306" cy="9871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la conscience professionnelle </a:t>
            </a:r>
            <a:endParaRPr lang="fr-FR" sz="2000">
              <a:solidFill>
                <a:srgbClr val="FFFFFF"/>
              </a:solidFill>
              <a:latin typeface="Calibri"/>
              <a:ea typeface=""/>
              <a:cs typeface=""/>
            </a:endParaRPr>
          </a:p>
        </p:txBody>
      </p:sp>
      <p:sp>
        <p:nvSpPr>
          <p:cNvPr id="7" name="Ellipse 7"/>
          <p:cNvSpPr/>
          <p:nvPr/>
        </p:nvSpPr>
        <p:spPr>
          <a:xfrm>
            <a:off x="3939082" y="3566713"/>
            <a:ext cx="2343225" cy="9015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soulager sa conscience</a:t>
            </a:r>
            <a:endParaRPr lang="fr-FR" sz="2000">
              <a:solidFill>
                <a:srgbClr val="FFFFFF"/>
              </a:solidFill>
              <a:latin typeface="Calibri"/>
              <a:ea typeface=""/>
              <a:cs typeface=""/>
            </a:endParaRPr>
          </a:p>
        </p:txBody>
      </p:sp>
      <p:sp>
        <p:nvSpPr>
          <p:cNvPr id="8" name="Ellipse 8"/>
          <p:cNvSpPr/>
          <p:nvPr/>
        </p:nvSpPr>
        <p:spPr>
          <a:xfrm>
            <a:off x="3401109" y="2204293"/>
            <a:ext cx="2369245" cy="97459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o</a:t>
            </a:r>
            <a:r>
              <a:rPr lang="fr-FR" sz="2000">
                <a:solidFill>
                  <a:srgbClr val="FFFFFF"/>
                </a:solidFill>
                <a:latin typeface="Eras Medium ITC" pitchFamily="34"/>
                <a:ea typeface=""/>
                <a:cs typeface=""/>
              </a:rPr>
              <a:t>bjecteur de conscience</a:t>
            </a:r>
          </a:p>
        </p:txBody>
      </p:sp>
      <p:sp>
        <p:nvSpPr>
          <p:cNvPr id="9" name="Ellipse 9"/>
          <p:cNvSpPr/>
          <p:nvPr/>
        </p:nvSpPr>
        <p:spPr>
          <a:xfrm>
            <a:off x="1475694" y="1837338"/>
            <a:ext cx="2228207" cy="10750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avoir mauvaise conscience </a:t>
            </a:r>
            <a:endParaRPr lang="fr-FR" sz="2000">
              <a:solidFill>
                <a:srgbClr val="FFFFFF"/>
              </a:solidFill>
              <a:latin typeface="Calibri"/>
              <a:ea typeface=""/>
              <a:cs typeface=""/>
            </a:endParaRPr>
          </a:p>
        </p:txBody>
      </p:sp>
      <p:sp>
        <p:nvSpPr>
          <p:cNvPr id="10" name="Ellipse 10"/>
          <p:cNvSpPr/>
          <p:nvPr/>
        </p:nvSpPr>
        <p:spPr>
          <a:xfrm>
            <a:off x="6366347" y="5393886"/>
            <a:ext cx="2282674" cy="9966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avoir bonne conscience </a:t>
            </a:r>
            <a:endParaRPr lang="fr-FR" sz="2000">
              <a:solidFill>
                <a:srgbClr val="FFFFFF"/>
              </a:solidFill>
              <a:latin typeface="Calibri"/>
              <a:ea typeface=""/>
              <a:cs typeface=""/>
            </a:endParaRPr>
          </a:p>
        </p:txBody>
      </p:sp>
      <p:sp>
        <p:nvSpPr>
          <p:cNvPr id="11" name="Ellipse 11"/>
          <p:cNvSpPr/>
          <p:nvPr/>
        </p:nvSpPr>
        <p:spPr>
          <a:xfrm>
            <a:off x="6929771" y="957940"/>
            <a:ext cx="2481460" cy="10690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avoir quelque chose sur la conscience</a:t>
            </a:r>
            <a:endParaRPr lang="fr-FR" sz="2000">
              <a:solidFill>
                <a:srgbClr val="FFFFFF"/>
              </a:solidFill>
              <a:latin typeface="Calibri"/>
              <a:ea typeface=""/>
              <a:cs typeface=""/>
            </a:endParaRPr>
          </a:p>
        </p:txBody>
      </p:sp>
      <p:sp>
        <p:nvSpPr>
          <p:cNvPr id="12" name="Ellipse 12"/>
          <p:cNvSpPr/>
          <p:nvPr/>
        </p:nvSpPr>
        <p:spPr>
          <a:xfrm>
            <a:off x="8931292" y="2341767"/>
            <a:ext cx="2105266" cy="7370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dirty="0">
                <a:solidFill>
                  <a:srgbClr val="FFFFFF"/>
                </a:solidFill>
                <a:latin typeface="Calibri"/>
                <a:ea typeface=""/>
                <a:cs typeface=""/>
              </a:rPr>
              <a:t>Perdre conscience</a:t>
            </a:r>
          </a:p>
        </p:txBody>
      </p:sp>
      <p:sp>
        <p:nvSpPr>
          <p:cNvPr id="13" name="Ellipse 13"/>
          <p:cNvSpPr/>
          <p:nvPr/>
        </p:nvSpPr>
        <p:spPr>
          <a:xfrm>
            <a:off x="6953653" y="3320901"/>
            <a:ext cx="2158069" cy="8369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Tomber inconscient</a:t>
            </a:r>
          </a:p>
        </p:txBody>
      </p:sp>
      <p:sp>
        <p:nvSpPr>
          <p:cNvPr id="14" name="Ellipse 14"/>
          <p:cNvSpPr/>
          <p:nvPr/>
        </p:nvSpPr>
        <p:spPr>
          <a:xfrm>
            <a:off x="863418" y="2982617"/>
            <a:ext cx="2500876" cy="10351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Prendre conscience de quelque chose  </a:t>
            </a:r>
          </a:p>
        </p:txBody>
      </p:sp>
      <p:sp>
        <p:nvSpPr>
          <p:cNvPr id="15" name="Ellipse 15"/>
          <p:cNvSpPr/>
          <p:nvPr/>
        </p:nvSpPr>
        <p:spPr>
          <a:xfrm>
            <a:off x="6668445" y="4118390"/>
            <a:ext cx="2214448" cy="94812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examen de conscience</a:t>
            </a:r>
            <a:endParaRPr lang="fr-FR" sz="2000">
              <a:solidFill>
                <a:srgbClr val="FFFFFF"/>
              </a:solidFill>
              <a:latin typeface="Calibri"/>
              <a:ea typeface=""/>
              <a:cs typeface=""/>
            </a:endParaRPr>
          </a:p>
        </p:txBody>
      </p:sp>
      <p:sp>
        <p:nvSpPr>
          <p:cNvPr id="16" name="Ellipse 16"/>
          <p:cNvSpPr/>
          <p:nvPr/>
        </p:nvSpPr>
        <p:spPr>
          <a:xfrm>
            <a:off x="8524415" y="4536400"/>
            <a:ext cx="2476959" cy="10785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Eras Medium ITC" pitchFamily="34"/>
                <a:ea typeface=""/>
                <a:cs typeface=""/>
              </a:rPr>
              <a:t>écouter la voix de sa conscience </a:t>
            </a:r>
            <a:endParaRPr lang="fr-FR" sz="2000">
              <a:solidFill>
                <a:srgbClr val="FFFFFF"/>
              </a:solidFill>
              <a:latin typeface="Calibri"/>
              <a:ea typeface=""/>
              <a:cs typeface=""/>
            </a:endParaRPr>
          </a:p>
        </p:txBody>
      </p:sp>
      <p:sp>
        <p:nvSpPr>
          <p:cNvPr id="17" name="Ellipse 17"/>
          <p:cNvSpPr/>
          <p:nvPr/>
        </p:nvSpPr>
        <p:spPr>
          <a:xfrm>
            <a:off x="4074194" y="4571538"/>
            <a:ext cx="2718857" cy="106250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Être conscient de quelque chose</a:t>
            </a:r>
          </a:p>
        </p:txBody>
      </p:sp>
      <p:sp>
        <p:nvSpPr>
          <p:cNvPr id="18" name="Ellipse 18"/>
          <p:cNvSpPr/>
          <p:nvPr/>
        </p:nvSpPr>
        <p:spPr>
          <a:xfrm>
            <a:off x="2050973" y="5206880"/>
            <a:ext cx="2778467" cy="12485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0" compatLnSpc="1">
            <a:noAutofit/>
          </a:bodyPr>
          <a:lstStyle/>
          <a:p>
            <a:pPr algn="ctr" defTabSz="829452">
              <a:defRPr sz="1800" b="0" i="0" u="none" strike="noStrike" kern="0" cap="none" spc="0" baseline="0">
                <a:solidFill>
                  <a:srgbClr val="000000"/>
                </a:solidFill>
                <a:uFillTx/>
              </a:defRPr>
            </a:pPr>
            <a:r>
              <a:rPr lang="fr-FR" sz="2000" kern="0">
                <a:solidFill>
                  <a:srgbClr val="FFFFFF"/>
                </a:solidFill>
                <a:latin typeface="Eras Medium ITC" pitchFamily="34"/>
                <a:ea typeface=""/>
                <a:cs typeface=""/>
              </a:rPr>
              <a:t>être inconscient du danger</a:t>
            </a:r>
          </a:p>
        </p:txBody>
      </p:sp>
      <p:sp>
        <p:nvSpPr>
          <p:cNvPr id="19" name="Ellipse 19"/>
          <p:cNvSpPr/>
          <p:nvPr/>
        </p:nvSpPr>
        <p:spPr>
          <a:xfrm>
            <a:off x="9884193" y="3305365"/>
            <a:ext cx="2024397" cy="8130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41719C"/>
            </a:solidFill>
            <a:prstDash val="solid"/>
            <a:miter/>
          </a:ln>
        </p:spPr>
        <p:txBody>
          <a:bodyPr vert="horz" wrap="square" lIns="82944" tIns="41472" rIns="82944" bIns="41472" anchor="ctr" anchorCtr="1" compatLnSpc="1">
            <a:noAutofit/>
          </a:bodyPr>
          <a:lstStyle/>
          <a:p>
            <a:pPr algn="ctr" defTabSz="829452">
              <a:defRPr sz="1800" b="0" i="0" u="none" strike="noStrike" kern="0" cap="none" spc="0" baseline="0">
                <a:solidFill>
                  <a:srgbClr val="000000"/>
                </a:solidFill>
                <a:uFillTx/>
              </a:defRPr>
            </a:pPr>
            <a:r>
              <a:rPr lang="fr-FR" sz="2000">
                <a:solidFill>
                  <a:srgbClr val="FFFFFF"/>
                </a:solidFill>
                <a:latin typeface="Calibri"/>
                <a:ea typeface=""/>
                <a:cs typeface=""/>
              </a:rPr>
              <a:t>Liberté de conscience</a:t>
            </a:r>
          </a:p>
        </p:txBody>
      </p:sp>
      <p:sp>
        <p:nvSpPr>
          <p:cNvPr id="20" name="ZoneTexte 19"/>
          <p:cNvSpPr txBox="1"/>
          <p:nvPr/>
        </p:nvSpPr>
        <p:spPr>
          <a:xfrm>
            <a:off x="195928" y="929164"/>
            <a:ext cx="3507973" cy="954107"/>
          </a:xfrm>
          <a:prstGeom prst="rect">
            <a:avLst/>
          </a:prstGeom>
          <a:noFill/>
        </p:spPr>
        <p:txBody>
          <a:bodyPr wrap="square" rtlCol="0">
            <a:spAutoFit/>
          </a:bodyPr>
          <a:lstStyle/>
          <a:p>
            <a:r>
              <a:rPr lang="fr-FR" sz="2800" dirty="0">
                <a:latin typeface="Aharoni" panose="02010803020104030203" pitchFamily="2" charset="-79"/>
                <a:cs typeface="Aharoni" panose="02010803020104030203" pitchFamily="2" charset="-79"/>
              </a:rPr>
              <a:t>Expressions du quotidien…</a:t>
            </a:r>
          </a:p>
        </p:txBody>
      </p:sp>
      <p:sp>
        <p:nvSpPr>
          <p:cNvPr id="21" name="Titre 1"/>
          <p:cNvSpPr txBox="1">
            <a:spLocks/>
          </p:cNvSpPr>
          <p:nvPr/>
        </p:nvSpPr>
        <p:spPr>
          <a:xfrm>
            <a:off x="728136" y="61124"/>
            <a:ext cx="10827656" cy="69668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effectLst>
            <a:outerShdw blurRad="63500" dist="165100" dir="2760000" algn="tl" rotWithShape="0">
              <a:prstClr val="black">
                <a:alpha val="46000"/>
              </a:prstClr>
            </a:outerShdw>
          </a:effectLst>
        </p:spPr>
        <p:txBody>
          <a:bodyPr vert="horz" lIns="91440" tIns="45720" rIns="91440" bIns="45720" rtlCol="0" anchor="ctr">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a:effectLst>
                  <a:outerShdw blurRad="38100" dist="38100" dir="2700000" algn="tl">
                    <a:srgbClr val="000000">
                      <a:alpha val="43137"/>
                    </a:srgbClr>
                  </a:outerShdw>
                </a:effectLst>
                <a:latin typeface="Elephant" panose="02020904090505020303" pitchFamily="18" charset="0"/>
              </a:rPr>
              <a:t>a. La conscience : une notion équivoque</a:t>
            </a:r>
            <a:endParaRPr lang="fr-FR" sz="2800" dirty="0">
              <a:effectLst>
                <a:outerShdw blurRad="38100" dist="38100" dir="2700000" algn="tl">
                  <a:srgbClr val="000000">
                    <a:alpha val="43137"/>
                  </a:srgbClr>
                </a:outerShdw>
              </a:effectLst>
              <a:latin typeface="Elephant" panose="02020904090505020303" pitchFamily="18" charset="0"/>
            </a:endParaRPr>
          </a:p>
        </p:txBody>
      </p:sp>
    </p:spTree>
    <p:extLst>
      <p:ext uri="{BB962C8B-B14F-4D97-AF65-F5344CB8AC3E}">
        <p14:creationId xmlns:p14="http://schemas.microsoft.com/office/powerpoint/2010/main" val="30893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2096</Words>
  <Application>Microsoft Office PowerPoint</Application>
  <PresentationFormat>Grand écran</PresentationFormat>
  <Paragraphs>397</Paragraphs>
  <Slides>58</Slides>
  <Notes>7</Notes>
  <HiddenSlides>0</HiddenSlides>
  <MMClips>0</MMClips>
  <ScaleCrop>false</ScaleCrop>
  <HeadingPairs>
    <vt:vector size="6" baseType="variant">
      <vt:variant>
        <vt:lpstr>Polices utilisées</vt:lpstr>
      </vt:variant>
      <vt:variant>
        <vt:i4>39</vt:i4>
      </vt:variant>
      <vt:variant>
        <vt:lpstr>Thème</vt:lpstr>
      </vt:variant>
      <vt:variant>
        <vt:i4>1</vt:i4>
      </vt:variant>
      <vt:variant>
        <vt:lpstr>Titres des diapositives</vt:lpstr>
      </vt:variant>
      <vt:variant>
        <vt:i4>58</vt:i4>
      </vt:variant>
    </vt:vector>
  </HeadingPairs>
  <TitlesOfParts>
    <vt:vector size="98" baseType="lpstr">
      <vt:lpstr>Arial Unicode MS</vt:lpstr>
      <vt:lpstr>BatangChe</vt:lpstr>
      <vt:lpstr>Agency FB</vt:lpstr>
      <vt:lpstr>Aharoni</vt:lpstr>
      <vt:lpstr>Andale Sans UI</vt:lpstr>
      <vt:lpstr>Andalus</vt:lpstr>
      <vt:lpstr>Arial</vt:lpstr>
      <vt:lpstr>Arial Black</vt:lpstr>
      <vt:lpstr>Arial Narrow</vt:lpstr>
      <vt:lpstr>Baskerville Old Face</vt:lpstr>
      <vt:lpstr>Berlin Sans FB</vt:lpstr>
      <vt:lpstr>Berlin Sans FB Demi</vt:lpstr>
      <vt:lpstr>Bernard MT Condensed</vt:lpstr>
      <vt:lpstr>Bodoni MT</vt:lpstr>
      <vt:lpstr>Bodoni MT Condensed</vt:lpstr>
      <vt:lpstr>Book Antiqua</vt:lpstr>
      <vt:lpstr>Calibri</vt:lpstr>
      <vt:lpstr>Calibri Light</vt:lpstr>
      <vt:lpstr>Calisto MT</vt:lpstr>
      <vt:lpstr>Constantia</vt:lpstr>
      <vt:lpstr>Cooper Black</vt:lpstr>
      <vt:lpstr>David</vt:lpstr>
      <vt:lpstr>Ebrima</vt:lpstr>
      <vt:lpstr>Elephant</vt:lpstr>
      <vt:lpstr>Eras Bold ITC</vt:lpstr>
      <vt:lpstr>Eras Demi ITC</vt:lpstr>
      <vt:lpstr>Eras Medium ITC</vt:lpstr>
      <vt:lpstr>Forte</vt:lpstr>
      <vt:lpstr>Franklin Gothic Heavy</vt:lpstr>
      <vt:lpstr>Freestyle Script</vt:lpstr>
      <vt:lpstr>Garamond</vt:lpstr>
      <vt:lpstr>Gloucester MT Extra Condensed</vt:lpstr>
      <vt:lpstr>Impact</vt:lpstr>
      <vt:lpstr>Lucida Sans</vt:lpstr>
      <vt:lpstr>Rockwell Condensed</vt:lpstr>
      <vt:lpstr>Rockwell Extra Bold</vt:lpstr>
      <vt:lpstr>Tahoma</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Mickael Perre</dc:creator>
  <cp:lastModifiedBy>Mickael Perre</cp:lastModifiedBy>
  <cp:revision>198</cp:revision>
  <dcterms:created xsi:type="dcterms:W3CDTF">2016-02-15T13:46:13Z</dcterms:created>
  <dcterms:modified xsi:type="dcterms:W3CDTF">2016-03-29T10:21:26Z</dcterms:modified>
</cp:coreProperties>
</file>