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Override PartName="/ppt/ink/ink6.xml" ContentType="application/inkml+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ink/ink3.xml" ContentType="application/inkml+xml"/>
  <Override PartName="/ppt/ink/ink4.xml" ContentType="application/inkml+xml"/>
  <Override PartName="/ppt/ink/ink5.xml" ContentType="application/inkml+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ink/ink1.xml" ContentType="application/inkml+xml"/>
  <Override PartName="/ppt/ink/ink2.xml" ContentType="application/inkml+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11-05T20:42:51.394"/>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84 0,'85'0'15,"-43"0"1,85 0-16,-85 0 16,1 0-1,-1 0 1,0 0 0,1 0-1,-1 0-15,0 0 16,43 0-1,-43 0-15,1 0 16,-1 0-16,0 0 31,1 0-31,-43-42 16,42 42 0,-42-42-16,42 42 15,1 0 1,-1 0-1,0 0 1,1 0 31,-1 0-31,0 0-1,1 0 1,-1 0 15,0 0-15,1 0-1,-1 0 1,0 0 0,1 0-1,-1 0 16,0 0-15,1 0 31,-1 0 0,0 0-32,1 0 1,-1 0 0,0 0 15,1 0-15,-1 0-16,0 0 31,1 0-16,-1 0 1,0 0 0,1 0-1,-1 0 1,0 0 15,1 0-31,-1 0 47,0 0-16,1 0 16,-1 0-31,0 0-1,1 0 1,-1 0 0,0 0-1,1 0 1,-1 0 15,0 0-15,1 0-16,-1 0 31,0 0-15,1 0-1,-1 0 1,0 0 0,1 0-1,-1 0 16,0 0-15,1 0 0,-1 0 15,0 0-15,1 0 15,-1 0-31,0 0 31,1 0-15,-1 0-1,0 0 1,1 0 15,-1 0 16,0 0-16,1 0-15,-1 0 0,0 0-1,1 0 16,-1 0-15,-42 42 0,42-42-1,1 0 17,-1 0-1,-42 42-31,42-42 15,1 0 32,-1 0 110,-42 43-142,42-43 16,1 0 16,-86 0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11-05T20:31:47.208"/>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0 0,'43'0'94,"-1"0"-47,0 0-31,1 0 15,-1 0-31,0 0 31,1 0-15,-1 0-1,0 0 1,1 0 0,-1 0-1,0 0 16,1 0-31,-1 0 16,0 0 15,1 0-15,-1 0 0,0 0-1,1 0 1,-1 0-1,0 0 1,1 0 0,-1 0 15,0 0-31,43 0 16,0 0-16,-1 0 15,43 0 1,-42 0-16,0 0 15,-1 0 1,-41 0-16,-1 0 16,0 0-1,1 0 1,-1 0 0,0 0-1,1 0 16,-1 0-15,0 0 0,1 0-1,-1 0 1,0 0 0,1 0-1,-1 0 1,0 0-1,1 0 17,-1 0-32,0 0 31,1 0-15,-1 0-1,0 0 1,1 0-1,-1 0 1,0 0 0,1 0-1,-1 0-15,0 0 16,1 0 0,41 0-16,1 0 15,-43 0-15,1 0 16,-1 0-1,0 0 17,1 0-32,-1 0 15,0 0 17,1 0-17,-1 0 1,0 0-1,1 0 1,-1 0 0,0 0 15,1 0-31,-1 0 31,0 0-15,1 0-1,-1 0 1,0 0 0,1 0-1,-1 0 17,0 0-32,1 0 15,-1 0 16,0 0-15,1 0 0,-1 0-1,0 0 1,1 0 0,-1 0-1,0 0 1,1 0 15,-1 0-15,0 0-16,1 0 31,-1 0-15,0 0-1,1 0 16,-1 0-31,0 0 16,1 0 15,-1 0-15,0 0-16,1 0 31,-1 0-15,0 0-1,1 0 17,-1 0-1,0 0 0,1 0-15,-1 0-1,0 0 1,1 0 0,-1 0 15,0 0-31,1 0 31,-1 0-15,0 0-1,1 0 1,-1 0 0,0 0-1,1 0 17,-1 0-32,0 0 15,1 0 16,-1 0-15,0 0 0,1 0 15</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11-05T20:31:55.895"/>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0 296 0,'42'0'110,"-42"-42"-63,43 42-47,-1 0 15,0 0 16,1 0-15,-1 0 0,0 0-1,1 0 1,-1 0 0,43 0-16,-1 0 15,86 0 16,-43 0-31,-43 0 16,1 0-16,0 0 16,-1 0-16,1 0 15,0 0 1,42 0-16,-43 0 16,-41 0-1,-1 0-15,0 0 16,1 0-1,-1 0-15,0 0 16,1 0-16,-1 0 16,0 0-1,1 0 1,-1 0 0,0 0-1,1 0 1,41 0-1,-41 0-15,-1 0 16,0 0 0,1 0-16,-1 0 15,0 0 1,1 0-16,-1 0 16,0 0-1,-42-42 1,43 42-16,-1 0 15,0 0 1,1 0 0,-43-43-1,42 43 1,0 0-16,1 0 31,-1 0-15,0 0-1,1 0 1,-1-42 0,0 42-1,1 0 17,-1 0-32,0 0 31,1 0-16,-1 0 1,0 0 0,1 0-1,-43-42 1,42 42-16,43 0 16,-43 0-16,43 0 15,-43 0 1,0 0-16,1 0 15,-1 0 1,43 0-16,-43 0 31,0 0-31,1 0 16,-1 0 0,0 0-1,1 0 16,-1 0-31,0 0 32,43 0 640,-43 0-657,43 0-15,-43 0 16,1 0-1,-1 0 1,0 0 0,1 0-1,-1 0 1,0 0 0,1 0 15,-1 0-31,0 0 31,1 0-15,-1 0-1,0 0 1,1 0 0,-1 0-1,0 0 1,1 0 15,-1 0 0,0 0 16,1 0-31,-1 0-1,0 0 1,1 0 0,-1 0-1,0 0 1,1 0 0,-1 0 15,0 0-16,1 0 1,-1 0 0,0 0-1,1 0 1,-1 0 0,0 0-1,1 42 16,-1-42-15,0 0 0,1 42-1,-1-42 1,0 0 0,1 0-1,-1 0 16,0 0 1,1 0-1,-1 0 16,0 0-47,-42 43 15,43-43 1,-1 0 15,0 0 16,1 0-31,-1 0-1,0 0 1,1 0 15,-1 0-31,0 0 32,1 0-17,-1 0 1,0 0-1,1 0 1,-1 0 0,0 0 15,1 0-31,-1 0 31,0 0-15,1 0-1,-1 0 1,0 0 15,1 0 1,-1 0 14,0 0 1,1 0-15,-1 0 233,0 0-234,1 0 1,-1 0-32,0 0 15,1 0 17,-1 0-17,0 0 1,1 0-1,-1 0 17,0 0 15,1 0-32,-1 0 32,0 0-16,1 0 1,-1 0-32,0 0 15,1 0 16,-1 0-15,0 0 0,1 0-1,-1 0 1,0 0 0,1 0-1,-1 0 1,0 0 15,1 0-15,-1 0-16,0 0 31,1 0-15,-1 0 15,0 0 16,1 0-32,-1 0 17,0 0-17,1 0 16,-1 0-31,-42-43 16,42 43 0,1 0-1,-1 0 17,0 0-17,1 0 32,-1 0-16,0 0 16,1 0-31,-1 0 31,-42-42 0,0 0-32,0-1 1,0 1-1,85 42 814,42 0-814,-85 0-15,0 0 16,1 0-1,-1 0 1,0 0 15,1 0-15,-1 0 0,0 0-1,1 0 1,-1 0 15,0 0-31,1 0 31,-1 0-15,0 0 0,1 0-1,-1 0 1,-42 42-1,42-42 1,1 0 0,-1 0-16,0 0 31,1 0-15,-1 43-1,0-43 1,1 0-1,-1 0 1,0 0 15,1 0-31,-1 0 32,-42 42-32,42-42 15,1 0 1,-1 0-1,0 0 1,-42 42 0,43-42-16,-1 0 15,0 0 17,1 0-32,-1 0 31,0 0-16,-42 43 1,43-43-16,-1 0 16,0 0-1,1 0 1,-1 0 15,0 0-31,1 0 16,-1 0 15,0 0-15,1 0-1,-1 0 17,0 0-17,1 0 1,-1 0-1,0 0 1,1 0 0,-1 0 15,0 0-31,1 0 16,-1 0 15,0 0-16,1 0 1,-1 0 0,0 0 15,1 0 0,-1 0 0,0 0-15,1 0 31,-1 0-16,0 0 16,1 0-31,-1 0 31,0 0-16,1 0 125,-1 0-125</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11-05T20:32:05.036"/>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0 0,'42'0'484,"1"0"-468,-1 0 15,0 0-16,1 0 17,-1 0-17,0 0 1,1 0-16,41 0 16,-41 0-1,41 0 1,-41 0 15,-1 0-15,0 0-1,1 0 1,-1 0 0,0 0-1,1 0 16,-1 0-31,0 0 47,1 0-15,-1 0 14,0 0-46,1 0 32,-1 0-17,0 0 1,1 0 0,-1 0-1,0 0 1,1 0 15,-1 0-31,0 0 31,1 0-15,-1 42 0,0-42-1,1 0-15,41 0 31,-41 0-31,41 43 16,1-43 0,0 0-16,-1 0 15,43 0-15,-42 0 16,0 0 0,-43 0-16,0 0 15,1 0 1,-1 0 15,0 0-31,1 0 16,-1 0 15,0 0-15,1 0-1,-1 0 1,0 0-1,1 0 1,-1 0 0,0 0-1,1 0 17,-1 0-17,0 0-15,1 0 31,-1 0-15,0 0 0,1 0-1,-1 0 1,0 0 0,1 0 15,-1 0-16,0 0 1,1 0 0,-1 0-1,43 0 1,-43 0 15,0 0-31,1 0 16,-1 0-1,0 0 1,1 0 15,-1 0-31,0 0 32,1 0-17,-1 0 1,0 0-1,1 0 1,-1 0 0,0 0 15,1 0-31,-1 0 16,0 0 15,1 0-16,-1 0 1,0 0 0,1 0-1,-1 0 1,0 0 0,1 0-1,-1 0 16,0 0-15,1 0 0,-1 0-1,0 0 1,1 0 0,-1 0 15,0 0-31,1 0 15,-1 0 17,0 0-1,1 0-15,-1 0 609,43 0-610,-1 0 1,1 0-16,0 0 15,-1 0-15,43 0 16,-42 0 0,0 0-16,-43 0 15,0 0 1,1 0 0,-1 0-1,0 0 1,1 0-1,-1 0 1,0 0 15,1 0-31,-1 0 32,0 0-17,1 0 1,-1 0-1,0 0 17,1 0-17,-1 0 1,0 0 0,1 0-1,-1 0 1,0 0 15,1 0-31,-1 0 16,0 0 15,1 0-15,-1 0-1,0 0 1,1 0-1,-1 0 1,0 0 15,1 0-31,-1 0 32,0 0-17,1 0 1,-1 0-1,0 0 1,1 0 0,-1 0 15,0 0-31,1 0 16,-1 0 15,0 0-16,1 0 1,-1 0 0,-42 42-16,42-42 15,1 0 1,-1 0 0,0 0-1,1 0 16,-1 0-15,0 0-16,1 0 31,-1 0-15,0 0 0,1 0-1,-1 42 1,0-42-1,1 0 17,-1 0-17,0 0 1,1 0 0,-1 0-1,0 0 1,1 0-1,-1 0 1,0 0 15,1 0-15,-1 0-16,0 0 31,1 0-15,-1 0-1,0 0 1,1 0 0,-1 0-1,0 0 17,1 0-32,-1 0 31,0 0-16,1 0 1,-1 0 0,0 0-1,1 0 1,-1 0 15,0 0 0,-84 0 16,84 0 516,43-42-563,0 42 15,-43 0 1,0 0-16,1 0 16,-1 0 15,0-42-31,1 42 31,-1 0-31,0 0 16,1 0-1,-1 0 1,0 0 0,1 0-1,-1 0 1,0 0 0,1 0-1,-1 0 1,0 0-1,1 0 17,-1 0-17,0 0 1,1 0 15,-1 0-15,0 0 15,1 0-31,-1 0 16,0 0 15,1 0-15,-1 0-1,0 0 1,1 0-1,-1 0 1,0 0 15,1 0-31,-1 0 32,0 0-17,1 0 1,-1 0-1,0 0 1,1 0 0,-1 0 15,0 0-31,1 0 16,-1 0 15,0 0-16,1 0 1,-1 0 0,0 0-1,1 0 1,-1 0 0,0 0-1,1 0 16,-1 0-15,0 0-16,1 0 31,-1 0-15,0 0 0,1 0-1,-1 0 1,0 0-1,1 0 17,-1 0-32,0 0 31,1 0-15,-1 0-1,0 0 1,1 0-1,-1 0 1,0 0 15,1 0-15,-1 0-16,0 0 31,1 0-15,-1 0-1,0 0 1,1 0 0,-1 0-1,0 0 17,1 0-32,-1 0 31,0 0-16,1 0 1,-1 0 0,0 0-1,1 0 17,-1 0-1,0 0-16,1 0 32,-1 0-15,0 0 14,1 0-14,-1 0 46,0 0 312</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11-05T20:32:26.77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D8547C6B-D2A9-4482-AAFD-F27CFBB935CB}" emma:medium="tactile" emma:mode="ink">
          <msink:context xmlns:msink="http://schemas.microsoft.com/ink/2010/main" type="inkDrawing" rotatedBoundingBox="13927,10541 22224,10451 22225,10614 13928,10704" shapeName="Other"/>
        </emma:interpretation>
      </emma:emma>
    </inkml:annotationXML>
    <inkml:trace contextRef="#ctx0" brushRef="#br0">0 12 0,'43'0'312,"-1"0"-265,0 0-15,1 0-1,-1 0-31,0 0 31,1 0 16,-1 0-31,-42 42-1,42-42-15,1 0 31,-1 0 16,0 0 16,1 0-48,-1 0 32,0 0 16,1 0-1,-1 0-46,0 0 15,1 0 16,-1 0-16,0 0-15,1 0 15,-1 0 0,0 0 16,1 0-31,-43 43 15,42-43-15,0 0-1,1 0 1,-1 0 0,0 0-1,1 0 1,-1 0 15,0 0-15,1 0-1,-1 0 1,0 0 0,1 42-1,-1-42 1,0 0 0,1 0 15,-1 0-16,0 0-15,1 0 32,-1 0-17,0 0 1,1 0 0,-1 0-1,0 0 1,1 0 15,-1 0-31,0 0 31,1 0-15,-1 0 0,0 0-1,1 0 1,-1 0-1,0 0 17,1 0-32,-1 0 15,0 0 17,1 0-1,-1 0-16,0 0 17,1 0-17,-1 0 1,0 0 15,1 0-31,-1 0 31,0 0 1,1 0 15,-1 0-47,0 0 15,1 0 16,-1 0-15,0 0 0,1 0-1,-1 0 1,0 0 0,1 0-1,-1 0 1,-42-42-1,42 42-15,1 0 32,-1 0-32,0 0 31,1 0-15,-1 0-1,0 0 1,1 0-1,-1 0 17,0 0-1,1 0-15,-1 0 30,0 0-14,1 0-17,-1 0 1,0 0 15,1 0 0,-1 0-15,0 0 0,1 0 15,-1 0 0,0 0 0,1 0-15,-1 0 0,0 0-1,1 0 1,-1 0 0,0 0-1,1 0 16,-1 0 16,0 0-15,1 0-32,-1 0 31,0 0-16,1 0 1,-1 0 0,0 0-1,1 0 1,-43-43 0,42 43-1,0 0-15,1 0 31,-1 0-15,0 0 0,1 0-1,-1 0 1,0 0 0,1 0 15,-1 0 0,0 0-15,1 0-1,-1 0 1,0 0 15,1 0-31,-1 0 31,0 0 16,1 0-15,-1 0-17,0 0 1,1 0-1,-1 0 1,0 0 0,1 0-1,-1 0 17,0 0-17,1 0 1,-1 0-1,-42-42-15,42 42 16,1 0 0,-1 0-1,0 0 1,1 0 15,-1 0-15,0 0-16,1 0 31,-1 0-15,0 0-1,1 0 1,-1 0 0,0 0-1,1 0 16,-1 0-15,0 0 0,1 0-1,-1 0 17,0 0 14,1 0-30,-1 0 0,0 0-1,1 0 1,-1 0 0,0 0-1,1 0 1,-1 0 15,0 0-31,1 0 31,-1 0-15,0 0 0,1 0-1,-1 0 1,0 0-1,1 0 17,-1 0-32,0 0 15,1 0 17,-1 0-1,0 0-31,1 0 31,-1 0-15,0 0 15,1 0-31,-1 0 47,0 0-16,1 0 47,-1 0-47,0 0 1,1 0 108</inkml:trace>
  </inkml:traceGroup>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11-05T20:32:37.05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27E2799E-03B9-42A2-8767-F432017EACD4}" emma:medium="tactile" emma:mode="ink">
          <msink:context xmlns:msink="http://schemas.microsoft.com/ink/2010/main" type="inkDrawing" rotatedBoundingBox="15793,11514 22863,11642 22858,11896 15788,11768" shapeName="Other"/>
        </emma:interpretation>
      </emma:emma>
    </inkml:annotationXML>
    <inkml:trace contextRef="#ctx0" brushRef="#br0">0 48 0,'42'0'47,"1"0"-16,-1 0 16,0 0-16,1 0 0,-1 0 1,0 0-1,1 0 0,-1 0-31,0 0 16,1 0 15,-1 0-15,0 0-1,1 0 1,-1 0 15,0 0 0,1 0 1,-1 0-32,0 0 46,1 0-14,-1 0-1,0 0-15,1 42-1,-1-42 1,0 0 15,1 0-31,-1 0 16,0 0 15,-42 43-31,43-43 16,-1 0-1,0 0 1,1 0-1,-1 0 1,0 0 15,1 0 1,-1 0 14,0 0-14,1 0-17,-1 0 17,0 0-17,1 0 1,-1 0 15,0 0-15,1 0 31,-1 0-16,0 0-16,1 0 1,-1 0 0,0 0-1,1 0 17,-1 0-32,0 0 15,1 0 16,-1 0-15,0 0 0,1 0-1,-1 0 1,0 0 0,1 0-1,-1 0 1,0 0 15,-42-43-31,43 43 16,-1 0-1,0 0 1,1 0 0,-1 0-1,0 0 1,1 0-1,-1-42 1,0 42 15,1 0-31,-43-42 16,42 42 0,0 0-1,1 0 1,-1 0-1,0 0 1,1 0 0,-1 0 15,0 0-15,1 0-16,-1 0 31,0 0-16,1 0 1,-1 0 0,0 0-1,1 0 1,-1 0 15,0 0 0,1 0-15,-1 0 0,0 0 15,1 0-15,-1 0 15,0 0-16,1 0 32,-1 0-31,0 0 15,-42 42-31,43-42 16,-1 0-1,0 0 1,1 0 0,-1 0-1,0 0 1,1 42 0,-1-42-1,0 0 16,-42 43-31,43-43 16,-1 0 0,0 42-1,1 0 1,-1-42 0,0 0 15,1 0-31,-1 0 15,0 0 17,1 0-17,-1 0 1,0 0 15,1 0-15,-1 0 15,0 0-31,1 0 31,-1 0-15,0 0 0,1 0-1,-1 0 1,0 0-1,1 0 17,-1 0-32,0 0 15,1 0 17,-1 0-1,0 0-16,1 0 32,-1 0-31,0 0 15,1-42-31,-1 42 16,0 0 15,1 0 16,-1 0-31,0 0-1,1 0 1,-1 0-1,0 0 17,1 0-17,-1 0 32,0 0 0,1 0 0,-1 0-31,0 0 30,1 0 1,-1 0-15,0 0-17,1 0 16,-1 0-15,0 0 15,1 0-15,-1 0 31,0 0-16,1 0 16,-1 0-31,0 0 30,1 0-14,-1 0 15,0 0-32,1 0 16,-43-42 188,0-1-188,0-41-31</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78B4B2-112F-4535-BCF6-393842F53003}" type="datetimeFigureOut">
              <a:rPr lang="fr-FR" smtClean="0"/>
              <a:t>12/12/2015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36804D-2AE2-4510-A77C-8D5416E86388}"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La technique met l’individu dans une position de supériorité (maîtrise de la nature, maîtrise des autres…)</a:t>
            </a:r>
          </a:p>
          <a:p>
            <a:endParaRPr lang="fr-FR" dirty="0"/>
          </a:p>
        </p:txBody>
      </p:sp>
      <p:sp>
        <p:nvSpPr>
          <p:cNvPr id="4" name="Espace réservé du numéro de diapositive 3"/>
          <p:cNvSpPr>
            <a:spLocks noGrp="1"/>
          </p:cNvSpPr>
          <p:nvPr>
            <p:ph type="sldNum" sz="quarter" idx="10"/>
          </p:nvPr>
        </p:nvSpPr>
        <p:spPr/>
        <p:txBody>
          <a:bodyPr/>
          <a:lstStyle/>
          <a:p>
            <a:fld id="{BF4539A2-8339-4D4A-A80F-6006468469B1}" type="slidenum">
              <a:rPr lang="fr-FR" smtClean="0"/>
              <a:pPr/>
              <a:t>8</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F4539A2-8339-4D4A-A80F-6006468469B1}" type="slidenum">
              <a:rPr lang="fr-FR" smtClean="0"/>
              <a:pPr/>
              <a:t>14</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F4539A2-8339-4D4A-A80F-6006468469B1}" type="slidenum">
              <a:rPr lang="fr-FR" smtClean="0"/>
              <a:pPr/>
              <a:t>16</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C7E8D67-01C3-4149-890E-4199198656E5}" type="slidenum">
              <a:rPr lang="fr-FR" smtClean="0">
                <a:solidFill>
                  <a:prstClr val="black"/>
                </a:solidFill>
              </a:rPr>
              <a:pPr/>
              <a:t>19</a:t>
            </a:fld>
            <a:endParaRPr lang="fr-FR">
              <a:solidFill>
                <a:prstClr val="black"/>
              </a:solidFill>
            </a:endParaRPr>
          </a:p>
        </p:txBody>
      </p:sp>
    </p:spTree>
    <p:extLst>
      <p:ext uri="{BB962C8B-B14F-4D97-AF65-F5344CB8AC3E}">
        <p14:creationId xmlns="" xmlns:p14="http://schemas.microsoft.com/office/powerpoint/2010/main" val="4047769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975E9B7-3823-49CF-8D56-11CC82D96D0E}" type="datetimeFigureOut">
              <a:rPr lang="fr-FR" smtClean="0"/>
              <a:t>12/12/2015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D53756-8E36-4CBC-B108-632A85B4BEEA}"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975E9B7-3823-49CF-8D56-11CC82D96D0E}" type="datetimeFigureOut">
              <a:rPr lang="fr-FR" smtClean="0"/>
              <a:t>12/12/2015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D53756-8E36-4CBC-B108-632A85B4BEEA}"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975E9B7-3823-49CF-8D56-11CC82D96D0E}" type="datetimeFigureOut">
              <a:rPr lang="fr-FR" smtClean="0"/>
              <a:t>12/12/2015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D53756-8E36-4CBC-B108-632A85B4BEEA}"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975E9B7-3823-49CF-8D56-11CC82D96D0E}" type="datetimeFigureOut">
              <a:rPr lang="fr-FR" smtClean="0"/>
              <a:t>12/12/2015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D53756-8E36-4CBC-B108-632A85B4BEEA}"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975E9B7-3823-49CF-8D56-11CC82D96D0E}" type="datetimeFigureOut">
              <a:rPr lang="fr-FR" smtClean="0"/>
              <a:t>12/12/2015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D53756-8E36-4CBC-B108-632A85B4BEEA}"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975E9B7-3823-49CF-8D56-11CC82D96D0E}" type="datetimeFigureOut">
              <a:rPr lang="fr-FR" smtClean="0"/>
              <a:t>12/12/2015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5D53756-8E36-4CBC-B108-632A85B4BEEA}"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975E9B7-3823-49CF-8D56-11CC82D96D0E}" type="datetimeFigureOut">
              <a:rPr lang="fr-FR" smtClean="0"/>
              <a:t>12/12/2015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5D53756-8E36-4CBC-B108-632A85B4BEEA}"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975E9B7-3823-49CF-8D56-11CC82D96D0E}" type="datetimeFigureOut">
              <a:rPr lang="fr-FR" smtClean="0"/>
              <a:t>12/12/2015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5D53756-8E36-4CBC-B108-632A85B4BEEA}"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975E9B7-3823-49CF-8D56-11CC82D96D0E}" type="datetimeFigureOut">
              <a:rPr lang="fr-FR" smtClean="0"/>
              <a:t>12/12/2015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5D53756-8E36-4CBC-B108-632A85B4BEEA}"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975E9B7-3823-49CF-8D56-11CC82D96D0E}" type="datetimeFigureOut">
              <a:rPr lang="fr-FR" smtClean="0"/>
              <a:t>12/12/2015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5D53756-8E36-4CBC-B108-632A85B4BEEA}"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975E9B7-3823-49CF-8D56-11CC82D96D0E}" type="datetimeFigureOut">
              <a:rPr lang="fr-FR" smtClean="0"/>
              <a:t>12/12/2015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5D53756-8E36-4CBC-B108-632A85B4BEEA}"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5E9B7-3823-49CF-8D56-11CC82D96D0E}" type="datetimeFigureOut">
              <a:rPr lang="fr-FR" smtClean="0"/>
              <a:t>12/12/2015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53756-8E36-4CBC-B108-632A85B4BEEA}"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30.emf"/><Relationship Id="rId3" Type="http://schemas.openxmlformats.org/officeDocument/2006/relationships/image" Target="../media/image25.png"/><Relationship Id="rId7" Type="http://schemas.openxmlformats.org/officeDocument/2006/relationships/image" Target="../media/image27.emf"/><Relationship Id="rId12" Type="http://schemas.openxmlformats.org/officeDocument/2006/relationships/customXml" Target="../ink/ink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ustomXml" Target="../ink/ink3.xml"/><Relationship Id="rId11" Type="http://schemas.openxmlformats.org/officeDocument/2006/relationships/image" Target="../media/image29.emf"/><Relationship Id="rId5" Type="http://schemas.openxmlformats.org/officeDocument/2006/relationships/image" Target="../media/image26.emf"/><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28.emf"/></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685800" y="188674"/>
            <a:ext cx="7772400" cy="1008111"/>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ysClr val="windowText" lastClr="000000"/>
                </a:solidFill>
                <a:effectLst/>
                <a:uLnTx/>
                <a:uFillTx/>
                <a:latin typeface="Arial Black" pitchFamily="34" charset="0"/>
                <a:ea typeface="+mn-ea"/>
                <a:cs typeface="+mn-cs"/>
              </a:rPr>
              <a:t>La technique </a:t>
            </a:r>
            <a:r>
              <a:rPr kumimoji="0" lang="fr-FR" sz="2800" b="0" i="0" u="none" strike="noStrike" kern="1200" cap="none" spc="0" normalizeH="0" baseline="0" noProof="0" dirty="0" smtClean="0">
                <a:ln>
                  <a:noFill/>
                </a:ln>
                <a:solidFill>
                  <a:sysClr val="windowText" lastClr="000000"/>
                </a:solidFill>
                <a:effectLst/>
                <a:uLnTx/>
                <a:uFillTx/>
                <a:latin typeface="Arial Black" pitchFamily="34" charset="0"/>
                <a:ea typeface="+mn-ea"/>
                <a:cs typeface="+mn-cs"/>
              </a:rPr>
              <a:t>(séquence 1) </a:t>
            </a:r>
            <a:endParaRPr kumimoji="0" lang="fr-FR" sz="4000" b="0" i="0" u="none" strike="noStrike" kern="1200" cap="none" spc="0" normalizeH="0" baseline="0" noProof="0" dirty="0">
              <a:ln>
                <a:noFill/>
              </a:ln>
              <a:solidFill>
                <a:sysClr val="windowText" lastClr="000000"/>
              </a:solidFill>
              <a:effectLst/>
              <a:uLnTx/>
              <a:uFillTx/>
              <a:latin typeface="Arial Black" pitchFamily="34" charset="0"/>
              <a:ea typeface="+mn-ea"/>
              <a:cs typeface="+mn-cs"/>
            </a:endParaRPr>
          </a:p>
        </p:txBody>
      </p:sp>
      <p:pic>
        <p:nvPicPr>
          <p:cNvPr id="7" name="Image 6"/>
          <p:cNvPicPr>
            <a:picLocks noChangeAspect="1"/>
          </p:cNvPicPr>
          <p:nvPr/>
        </p:nvPicPr>
        <p:blipFill>
          <a:blip r:embed="rId2" cstate="print"/>
          <a:stretch>
            <a:fillRect/>
          </a:stretch>
        </p:blipFill>
        <p:spPr>
          <a:xfrm>
            <a:off x="1691681" y="1484784"/>
            <a:ext cx="1423753" cy="1584176"/>
          </a:xfrm>
          <a:prstGeom prst="rect">
            <a:avLst/>
          </a:prstGeom>
        </p:spPr>
      </p:pic>
      <p:pic>
        <p:nvPicPr>
          <p:cNvPr id="1026" name="Picture 2" descr="Afficher l'image d'origine"/>
          <p:cNvPicPr>
            <a:picLocks noChangeAspect="1" noChangeArrowheads="1"/>
          </p:cNvPicPr>
          <p:nvPr/>
        </p:nvPicPr>
        <p:blipFill>
          <a:blip r:embed="rId3" cstate="print"/>
          <a:srcRect/>
          <a:stretch>
            <a:fillRect/>
          </a:stretch>
        </p:blipFill>
        <p:spPr bwMode="auto">
          <a:xfrm>
            <a:off x="5871518" y="4869160"/>
            <a:ext cx="3058119" cy="1988840"/>
          </a:xfrm>
          <a:prstGeom prst="rect">
            <a:avLst/>
          </a:prstGeom>
          <a:ln>
            <a:noFill/>
          </a:ln>
          <a:effectLst>
            <a:softEdge rad="112500"/>
          </a:effectLst>
        </p:spPr>
      </p:pic>
      <p:pic>
        <p:nvPicPr>
          <p:cNvPr id="1030" name="Picture 6" descr="Afficher l'image d'origine"/>
          <p:cNvPicPr>
            <a:picLocks noChangeAspect="1" noChangeArrowheads="1"/>
          </p:cNvPicPr>
          <p:nvPr/>
        </p:nvPicPr>
        <p:blipFill>
          <a:blip r:embed="rId4" cstate="print"/>
          <a:srcRect/>
          <a:stretch>
            <a:fillRect/>
          </a:stretch>
        </p:blipFill>
        <p:spPr bwMode="auto">
          <a:xfrm>
            <a:off x="179512" y="2276872"/>
            <a:ext cx="1634748" cy="1330686"/>
          </a:xfrm>
          <a:prstGeom prst="rect">
            <a:avLst/>
          </a:prstGeom>
          <a:ln>
            <a:noFill/>
          </a:ln>
          <a:effectLst>
            <a:softEdge rad="112500"/>
          </a:effectLst>
        </p:spPr>
      </p:pic>
      <p:pic>
        <p:nvPicPr>
          <p:cNvPr id="1032" name="Picture 8" descr="Afficher l'image d'origine"/>
          <p:cNvPicPr>
            <a:picLocks noChangeAspect="1" noChangeArrowheads="1"/>
          </p:cNvPicPr>
          <p:nvPr/>
        </p:nvPicPr>
        <p:blipFill>
          <a:blip r:embed="rId5" cstate="print"/>
          <a:srcRect/>
          <a:stretch>
            <a:fillRect/>
          </a:stretch>
        </p:blipFill>
        <p:spPr bwMode="auto">
          <a:xfrm>
            <a:off x="3347864" y="1628800"/>
            <a:ext cx="2582316" cy="1750810"/>
          </a:xfrm>
          <a:prstGeom prst="rect">
            <a:avLst/>
          </a:prstGeom>
          <a:ln>
            <a:noFill/>
          </a:ln>
          <a:effectLst>
            <a:softEdge rad="112500"/>
          </a:effectLst>
        </p:spPr>
      </p:pic>
      <p:pic>
        <p:nvPicPr>
          <p:cNvPr id="1028" name="Picture 4" descr="Afficher l'image d'origine"/>
          <p:cNvPicPr>
            <a:picLocks noChangeAspect="1" noChangeArrowheads="1"/>
          </p:cNvPicPr>
          <p:nvPr/>
        </p:nvPicPr>
        <p:blipFill>
          <a:blip r:embed="rId6" cstate="print"/>
          <a:srcRect/>
          <a:stretch>
            <a:fillRect/>
          </a:stretch>
        </p:blipFill>
        <p:spPr bwMode="auto">
          <a:xfrm>
            <a:off x="4067944" y="3429000"/>
            <a:ext cx="2916324" cy="2016224"/>
          </a:xfrm>
          <a:prstGeom prst="rect">
            <a:avLst/>
          </a:prstGeom>
          <a:ln>
            <a:noFill/>
          </a:ln>
          <a:effectLst>
            <a:softEdge rad="112500"/>
          </a:effectLst>
        </p:spPr>
      </p:pic>
      <p:pic>
        <p:nvPicPr>
          <p:cNvPr id="1034" name="Picture 10" descr="[ Philosophie ] Le travail, la technique (2/2)"/>
          <p:cNvPicPr>
            <a:picLocks noChangeAspect="1" noChangeArrowheads="1"/>
          </p:cNvPicPr>
          <p:nvPr/>
        </p:nvPicPr>
        <p:blipFill>
          <a:blip r:embed="rId7" cstate="print"/>
          <a:srcRect/>
          <a:stretch>
            <a:fillRect/>
          </a:stretch>
        </p:blipFill>
        <p:spPr bwMode="auto">
          <a:xfrm>
            <a:off x="136868" y="3717032"/>
            <a:ext cx="3826524" cy="2952328"/>
          </a:xfrm>
          <a:prstGeom prst="rect">
            <a:avLst/>
          </a:prstGeom>
          <a:ln>
            <a:noFill/>
          </a:ln>
          <a:effectLst>
            <a:softEdge rad="112500"/>
          </a:effectLst>
        </p:spPr>
      </p:pic>
      <p:pic>
        <p:nvPicPr>
          <p:cNvPr id="1036" name="Picture 12" descr="Afficher l'image d'origine"/>
          <p:cNvPicPr>
            <a:picLocks noChangeAspect="1" noChangeArrowheads="1"/>
          </p:cNvPicPr>
          <p:nvPr/>
        </p:nvPicPr>
        <p:blipFill>
          <a:blip r:embed="rId8" cstate="print"/>
          <a:srcRect/>
          <a:stretch>
            <a:fillRect/>
          </a:stretch>
        </p:blipFill>
        <p:spPr bwMode="auto">
          <a:xfrm>
            <a:off x="5868144" y="1268794"/>
            <a:ext cx="2901702" cy="1939995"/>
          </a:xfrm>
          <a:prstGeom prst="rect">
            <a:avLst/>
          </a:prstGeom>
          <a:ln>
            <a:noFill/>
          </a:ln>
          <a:effectLst>
            <a:softEdge rad="112500"/>
          </a:effectLst>
        </p:spPr>
      </p:pic>
      <p:pic>
        <p:nvPicPr>
          <p:cNvPr id="3074" name="Picture 2" descr="Afficher l'image d'origine"/>
          <p:cNvPicPr>
            <a:picLocks noChangeAspect="1" noChangeArrowheads="1"/>
          </p:cNvPicPr>
          <p:nvPr/>
        </p:nvPicPr>
        <p:blipFill>
          <a:blip r:embed="rId9" cstate="print"/>
          <a:srcRect/>
          <a:stretch>
            <a:fillRect/>
          </a:stretch>
        </p:blipFill>
        <p:spPr bwMode="auto">
          <a:xfrm flipH="1">
            <a:off x="6300192" y="3212976"/>
            <a:ext cx="2592288" cy="18722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3"/>
          <p:cNvSpPr txBox="1">
            <a:spLocks/>
          </p:cNvSpPr>
          <p:nvPr/>
        </p:nvSpPr>
        <p:spPr>
          <a:xfrm>
            <a:off x="457200" y="2857500"/>
            <a:ext cx="8229600" cy="1435596"/>
          </a:xfrm>
          <a:prstGeom prst="rect">
            <a:avLst/>
          </a:prstGeom>
          <a:gradFill rotWithShape="1">
            <a:gsLst>
              <a:gs pos="0">
                <a:schemeClr val="accent6">
                  <a:shade val="51000"/>
                  <a:satMod val="130000"/>
                  <a:alpha val="54000"/>
                </a:schemeClr>
              </a:gs>
              <a:gs pos="80000">
                <a:schemeClr val="accent6">
                  <a:shade val="93000"/>
                  <a:satMod val="130000"/>
                </a:schemeClr>
              </a:gs>
              <a:gs pos="100000">
                <a:schemeClr val="accent6">
                  <a:shade val="94000"/>
                  <a:satMod val="135000"/>
                </a:schemeClr>
              </a:gs>
            </a:gsLst>
            <a:lin ang="16200000" scaled="0"/>
          </a:gradFill>
        </p:spPr>
        <p:style>
          <a:lnRef idx="0">
            <a:schemeClr val="accent6"/>
          </a:lnRef>
          <a:fillRef idx="3">
            <a:schemeClr val="accent6"/>
          </a:fillRef>
          <a:effectRef idx="3">
            <a:schemeClr val="accent6"/>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tx1"/>
                </a:solidFill>
                <a:effectLst/>
                <a:uLnTx/>
                <a:uFillTx/>
                <a:latin typeface="+mn-lt"/>
                <a:ea typeface="+mn-ea"/>
                <a:cs typeface="+mn-cs"/>
              </a:rPr>
              <a:t>A. La technique,</a:t>
            </a:r>
            <a:r>
              <a:rPr kumimoji="0" lang="fr-FR" sz="4400" b="1" i="0" u="none" strike="noStrike" kern="1200" cap="none" spc="0" normalizeH="0" noProof="0" dirty="0" smtClean="0">
                <a:ln>
                  <a:noFill/>
                </a:ln>
                <a:solidFill>
                  <a:schemeClr val="tx1"/>
                </a:solidFill>
                <a:effectLst/>
                <a:uLnTx/>
                <a:uFillTx/>
                <a:latin typeface="+mn-lt"/>
                <a:ea typeface="+mn-ea"/>
                <a:cs typeface="+mn-cs"/>
              </a:rPr>
              <a:t> fondement de notre humanité ? </a:t>
            </a:r>
            <a:endParaRPr kumimoji="0" lang="fr-FR" sz="44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7"/>
          <p:cNvSpPr txBox="1"/>
          <p:nvPr/>
        </p:nvSpPr>
        <p:spPr>
          <a:xfrm>
            <a:off x="611562" y="404664"/>
            <a:ext cx="8064491" cy="637752"/>
          </a:xfrm>
          <a:prstGeom prst="rect">
            <a:avLst/>
          </a:prstGeom>
          <a:gradFill>
            <a:gsLst>
              <a:gs pos="0">
                <a:schemeClr val="accent5">
                  <a:shade val="51000"/>
                  <a:satMod val="130000"/>
                  <a:alpha val="52000"/>
                  <a:lumMod val="64000"/>
                  <a:lumOff val="36000"/>
                </a:schemeClr>
              </a:gs>
              <a:gs pos="80000">
                <a:schemeClr val="accent5">
                  <a:shade val="93000"/>
                  <a:satMod val="130000"/>
                </a:schemeClr>
              </a:gs>
              <a:gs pos="100000">
                <a:schemeClr val="accent5">
                  <a:shade val="94000"/>
                  <a:satMod val="135000"/>
                </a:schemeClr>
              </a:gs>
            </a:gsLst>
          </a:gradFill>
          <a:ln/>
        </p:spPr>
        <p:style>
          <a:lnRef idx="0">
            <a:schemeClr val="accent5"/>
          </a:lnRef>
          <a:fillRef idx="3">
            <a:schemeClr val="accent5"/>
          </a:fillRef>
          <a:effectRef idx="3">
            <a:schemeClr val="accent5"/>
          </a:effectRef>
          <a:fontRef idx="minor">
            <a:schemeClr val="lt1"/>
          </a:fontRef>
        </p:style>
        <p:txBody>
          <a:bodyPr vert="horz" wrap="square" lIns="82944" tIns="41472" rIns="82944" bIns="41472" anchor="t" anchorCtr="0" compatLnSpc="1">
            <a:spAutoFit/>
          </a:bodyPr>
          <a:lstStyle/>
          <a:p>
            <a:pPr marL="742950" indent="-742950" algn="ctr" defTabSz="829452">
              <a:buAutoNum type="alphaLcPeriod"/>
              <a:defRPr sz="1800" b="0" i="0" u="none" strike="noStrike" kern="0" cap="none" spc="0" baseline="0">
                <a:solidFill>
                  <a:srgbClr val="000000"/>
                </a:solidFill>
                <a:uFillTx/>
              </a:defRPr>
            </a:pPr>
            <a:r>
              <a:rPr lang="fr-FR" sz="3600" b="1" i="1" dirty="0" smtClean="0">
                <a:solidFill>
                  <a:srgbClr val="17375E"/>
                </a:solidFill>
                <a:latin typeface="Franklin Gothic Medium Cond" panose="020B0606030402020204" pitchFamily="34" charset="0"/>
                <a:ea typeface=""/>
                <a:cs typeface=""/>
              </a:rPr>
              <a:t>L’origine de la technique </a:t>
            </a:r>
          </a:p>
        </p:txBody>
      </p:sp>
      <p:sp>
        <p:nvSpPr>
          <p:cNvPr id="3" name="Rectangle 2"/>
          <p:cNvSpPr/>
          <p:nvPr/>
        </p:nvSpPr>
        <p:spPr>
          <a:xfrm>
            <a:off x="323530" y="1052736"/>
            <a:ext cx="8280920" cy="707886"/>
          </a:xfrm>
          <a:prstGeom prst="rect">
            <a:avLst/>
          </a:prstGeom>
        </p:spPr>
        <p:txBody>
          <a:bodyPr wrap="square">
            <a:spAutoFit/>
          </a:bodyPr>
          <a:lstStyle/>
          <a:p>
            <a:pPr algn="ctr"/>
            <a:r>
              <a:rPr lang="fr-FR" sz="4000" dirty="0" smtClean="0">
                <a:latin typeface="Bodoni MT Condensed" pitchFamily="18" charset="0"/>
              </a:rPr>
              <a:t>Platon et le mythe de Prométhée (</a:t>
            </a:r>
            <a:r>
              <a:rPr lang="fr-FR" sz="4000" i="1" dirty="0" smtClean="0">
                <a:latin typeface="Bodoni MT Condensed" pitchFamily="18" charset="0"/>
              </a:rPr>
              <a:t>Protagoras</a:t>
            </a:r>
            <a:r>
              <a:rPr lang="fr-FR" sz="4000" dirty="0" smtClean="0">
                <a:latin typeface="Bodoni MT Condensed" pitchFamily="18" charset="0"/>
              </a:rPr>
              <a:t>)</a:t>
            </a:r>
            <a:endParaRPr lang="fr-FR" sz="4000" dirty="0">
              <a:latin typeface="Bodoni MT Condensed" pitchFamily="18" charset="0"/>
            </a:endParaRPr>
          </a:p>
        </p:txBody>
      </p:sp>
      <p:pic>
        <p:nvPicPr>
          <p:cNvPr id="4" name="Image 3" descr="Prométhée Rubens.jpg"/>
          <p:cNvPicPr>
            <a:picLocks noChangeAspect="1"/>
          </p:cNvPicPr>
          <p:nvPr/>
        </p:nvPicPr>
        <p:blipFill rotWithShape="1">
          <a:blip r:embed="rId2" cstate="print"/>
          <a:srcRect t="8841"/>
          <a:stretch/>
        </p:blipFill>
        <p:spPr>
          <a:xfrm>
            <a:off x="6372201" y="2132860"/>
            <a:ext cx="2520280" cy="3888433"/>
          </a:xfrm>
          <a:prstGeom prst="rect">
            <a:avLst/>
          </a:prstGeom>
        </p:spPr>
      </p:pic>
      <p:sp>
        <p:nvSpPr>
          <p:cNvPr id="6" name="ZoneTexte 5"/>
          <p:cNvSpPr txBox="1"/>
          <p:nvPr/>
        </p:nvSpPr>
        <p:spPr>
          <a:xfrm>
            <a:off x="539553" y="1844825"/>
            <a:ext cx="5328592" cy="461665"/>
          </a:xfrm>
          <a:prstGeom prst="rect">
            <a:avLst/>
          </a:prstGeom>
          <a:noFill/>
        </p:spPr>
        <p:txBody>
          <a:bodyPr wrap="square" rtlCol="0">
            <a:spAutoFit/>
          </a:bodyPr>
          <a:lstStyle/>
          <a:p>
            <a:r>
              <a:rPr lang="fr-FR" sz="2400" b="1" u="sng" dirty="0" smtClean="0">
                <a:latin typeface="Franklin Gothic Medium Cond" pitchFamily="34" charset="0"/>
                <a:ea typeface="Arial Unicode MS" pitchFamily="34" charset="-128"/>
                <a:cs typeface="Arial Unicode MS" pitchFamily="34" charset="-128"/>
              </a:rPr>
              <a:t>Les enseignements du mythe</a:t>
            </a:r>
            <a:r>
              <a:rPr lang="fr-FR" sz="2400" b="1" dirty="0" smtClean="0">
                <a:latin typeface="Franklin Gothic Medium Cond" pitchFamily="34" charset="0"/>
                <a:ea typeface="Arial Unicode MS" pitchFamily="34" charset="-128"/>
                <a:cs typeface="Arial Unicode MS" pitchFamily="34" charset="-128"/>
              </a:rPr>
              <a:t>: </a:t>
            </a:r>
            <a:endParaRPr lang="fr-FR" sz="2400" b="1" dirty="0">
              <a:latin typeface="Franklin Gothic Medium Cond" pitchFamily="34" charset="0"/>
              <a:ea typeface="Arial Unicode MS" pitchFamily="34" charset="-128"/>
              <a:cs typeface="Arial Unicode MS" pitchFamily="34" charset="-128"/>
            </a:endParaRPr>
          </a:p>
        </p:txBody>
      </p:sp>
      <p:sp>
        <p:nvSpPr>
          <p:cNvPr id="7" name="Rectangle 6"/>
          <p:cNvSpPr/>
          <p:nvPr/>
        </p:nvSpPr>
        <p:spPr>
          <a:xfrm>
            <a:off x="4932040" y="6093330"/>
            <a:ext cx="3960440" cy="646331"/>
          </a:xfrm>
          <a:prstGeom prst="rect">
            <a:avLst/>
          </a:prstGeom>
        </p:spPr>
        <p:txBody>
          <a:bodyPr wrap="square">
            <a:spAutoFit/>
          </a:bodyPr>
          <a:lstStyle/>
          <a:p>
            <a:pPr algn="r"/>
            <a:r>
              <a:rPr lang="fr-FR" b="1" dirty="0" smtClean="0">
                <a:latin typeface="Garamond" pitchFamily="18" charset="0"/>
              </a:rPr>
              <a:t>RUBENS</a:t>
            </a:r>
            <a:r>
              <a:rPr lang="fr-FR" dirty="0" smtClean="0">
                <a:latin typeface="Garamond" pitchFamily="18" charset="0"/>
              </a:rPr>
              <a:t>, </a:t>
            </a:r>
          </a:p>
          <a:p>
            <a:pPr algn="r"/>
            <a:r>
              <a:rPr lang="fr-FR" i="1" dirty="0" smtClean="0">
                <a:latin typeface="Garamond" pitchFamily="18" charset="0"/>
              </a:rPr>
              <a:t>Prométhée volant le feu divin pour les hommes</a:t>
            </a:r>
            <a:endParaRPr lang="fr-FR" i="1" dirty="0">
              <a:latin typeface="Garamond" pitchFamily="18" charset="0"/>
            </a:endParaRPr>
          </a:p>
        </p:txBody>
      </p:sp>
      <p:sp>
        <p:nvSpPr>
          <p:cNvPr id="8" name="ZoneTexte 7"/>
          <p:cNvSpPr txBox="1"/>
          <p:nvPr/>
        </p:nvSpPr>
        <p:spPr>
          <a:xfrm>
            <a:off x="611562" y="2492913"/>
            <a:ext cx="5544616" cy="892552"/>
          </a:xfrm>
          <a:prstGeom prst="rect">
            <a:avLst/>
          </a:prstGeom>
          <a:noFill/>
        </p:spPr>
        <p:txBody>
          <a:bodyPr wrap="square" rtlCol="0">
            <a:spAutoFit/>
          </a:bodyPr>
          <a:lstStyle/>
          <a:p>
            <a:pPr algn="just"/>
            <a:r>
              <a:rPr lang="fr-FR" sz="2600" b="1" dirty="0" smtClean="0">
                <a:solidFill>
                  <a:srgbClr val="0070C0"/>
                </a:solidFill>
                <a:latin typeface="Bodoni MT Condensed" pitchFamily="18" charset="0"/>
              </a:rPr>
              <a:t>→ La technique apparaît comme un bien vital pour l’homme</a:t>
            </a:r>
            <a:endParaRPr lang="fr-FR" sz="2600" b="1" dirty="0">
              <a:solidFill>
                <a:srgbClr val="0070C0"/>
              </a:solidFill>
              <a:latin typeface="Bodoni MT Condensed" pitchFamily="18" charset="0"/>
            </a:endParaRPr>
          </a:p>
        </p:txBody>
      </p:sp>
      <p:sp>
        <p:nvSpPr>
          <p:cNvPr id="9" name="ZoneTexte 8"/>
          <p:cNvSpPr txBox="1"/>
          <p:nvPr/>
        </p:nvSpPr>
        <p:spPr>
          <a:xfrm>
            <a:off x="755577" y="3501008"/>
            <a:ext cx="5544616" cy="892552"/>
          </a:xfrm>
          <a:prstGeom prst="rect">
            <a:avLst/>
          </a:prstGeom>
          <a:noFill/>
        </p:spPr>
        <p:txBody>
          <a:bodyPr wrap="square" rtlCol="0">
            <a:spAutoFit/>
          </a:bodyPr>
          <a:lstStyle/>
          <a:p>
            <a:pPr algn="just"/>
            <a:r>
              <a:rPr lang="fr-FR" sz="2600" b="1" dirty="0" smtClean="0">
                <a:solidFill>
                  <a:srgbClr val="C00000"/>
                </a:solidFill>
                <a:latin typeface="Bodoni MT Condensed" pitchFamily="18" charset="0"/>
              </a:rPr>
              <a:t>→ Mais la puissance de la technique dépasse les compétences de l’homme</a:t>
            </a:r>
            <a:endParaRPr lang="fr-FR" sz="2600" b="1" dirty="0">
              <a:solidFill>
                <a:srgbClr val="C00000"/>
              </a:solidFill>
              <a:latin typeface="Bodoni MT Condensed" pitchFamily="18" charset="0"/>
            </a:endParaRPr>
          </a:p>
        </p:txBody>
      </p:sp>
      <p:sp>
        <p:nvSpPr>
          <p:cNvPr id="10" name="ZoneTexte 9"/>
          <p:cNvSpPr txBox="1"/>
          <p:nvPr/>
        </p:nvSpPr>
        <p:spPr>
          <a:xfrm>
            <a:off x="2339754" y="4941202"/>
            <a:ext cx="3600400" cy="584775"/>
          </a:xfrm>
          <a:prstGeom prst="rect">
            <a:avLst/>
          </a:prstGeom>
          <a:noFill/>
        </p:spPr>
        <p:txBody>
          <a:bodyPr wrap="square" rtlCol="0">
            <a:spAutoFit/>
          </a:bodyPr>
          <a:lstStyle/>
          <a:p>
            <a:pPr algn="ctr"/>
            <a:r>
              <a:rPr lang="fr-FR" sz="3200" b="1" dirty="0" smtClean="0">
                <a:solidFill>
                  <a:srgbClr val="FF0000"/>
                </a:solidFill>
                <a:latin typeface="Gloucester MT Extra Condensed" pitchFamily="18" charset="0"/>
              </a:rPr>
              <a:t>Comment en faire bon usage ? </a:t>
            </a:r>
            <a:endParaRPr lang="fr-FR" sz="3200" b="1" dirty="0">
              <a:solidFill>
                <a:srgbClr val="FF0000"/>
              </a:solidFill>
              <a:latin typeface="Gloucester MT Extra Condensed" pitchFamily="18" charset="0"/>
            </a:endParaRPr>
          </a:p>
        </p:txBody>
      </p:sp>
      <p:sp>
        <p:nvSpPr>
          <p:cNvPr id="11" name="Flèche à angle droit 10"/>
          <p:cNvSpPr/>
          <p:nvPr/>
        </p:nvSpPr>
        <p:spPr>
          <a:xfrm rot="5400000">
            <a:off x="1475656" y="4581145"/>
            <a:ext cx="1008112" cy="576064"/>
          </a:xfrm>
          <a:prstGeom prst="bentUp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5" presetClass="entr" presetSubtype="1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checkerboard(across)">
                                      <p:cBhvr>
                                        <p:cTn id="9" dur="500"/>
                                        <p:tgtEl>
                                          <p:spTgt spid="4"/>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heckerboard(across)">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heckerboard(across)">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7"/>
          <p:cNvSpPr txBox="1"/>
          <p:nvPr/>
        </p:nvSpPr>
        <p:spPr>
          <a:xfrm>
            <a:off x="611562" y="272285"/>
            <a:ext cx="8064491" cy="637752"/>
          </a:xfrm>
          <a:prstGeom prst="rect">
            <a:avLst/>
          </a:prstGeom>
          <a:gradFill>
            <a:gsLst>
              <a:gs pos="0">
                <a:schemeClr val="accent5">
                  <a:shade val="51000"/>
                  <a:satMod val="130000"/>
                  <a:alpha val="52000"/>
                  <a:lumMod val="64000"/>
                  <a:lumOff val="36000"/>
                </a:schemeClr>
              </a:gs>
              <a:gs pos="80000">
                <a:schemeClr val="accent5">
                  <a:shade val="93000"/>
                  <a:satMod val="130000"/>
                </a:schemeClr>
              </a:gs>
              <a:gs pos="100000">
                <a:schemeClr val="accent5">
                  <a:shade val="94000"/>
                  <a:satMod val="135000"/>
                </a:schemeClr>
              </a:gs>
            </a:gsLst>
          </a:gradFill>
          <a:ln/>
        </p:spPr>
        <p:style>
          <a:lnRef idx="0">
            <a:schemeClr val="accent5"/>
          </a:lnRef>
          <a:fillRef idx="3">
            <a:schemeClr val="accent5"/>
          </a:fillRef>
          <a:effectRef idx="3">
            <a:schemeClr val="accent5"/>
          </a:effectRef>
          <a:fontRef idx="minor">
            <a:schemeClr val="lt1"/>
          </a:fontRef>
        </p:style>
        <p:txBody>
          <a:bodyPr vert="horz" wrap="square" lIns="82944" tIns="41472" rIns="82944" bIns="41472" anchor="t" anchorCtr="0" compatLnSpc="1">
            <a:spAutoFit/>
          </a:bodyPr>
          <a:lstStyle/>
          <a:p>
            <a:pPr marL="742950" indent="-742950" algn="ctr" defTabSz="829452">
              <a:defRPr sz="1800" b="0" i="0" u="none" strike="noStrike" kern="0" cap="none" spc="0" baseline="0">
                <a:solidFill>
                  <a:srgbClr val="000000"/>
                </a:solidFill>
                <a:uFillTx/>
              </a:defRPr>
            </a:pPr>
            <a:r>
              <a:rPr lang="fr-FR" sz="3600" b="1" i="1" dirty="0" smtClean="0">
                <a:solidFill>
                  <a:srgbClr val="17375E"/>
                </a:solidFill>
                <a:latin typeface="Franklin Gothic Medium Cond" panose="020B0606030402020204" pitchFamily="34" charset="0"/>
                <a:ea typeface=""/>
                <a:cs typeface=""/>
              </a:rPr>
              <a:t>b. L’homme, un être « technicien » par nature</a:t>
            </a:r>
          </a:p>
        </p:txBody>
      </p:sp>
      <p:sp>
        <p:nvSpPr>
          <p:cNvPr id="4" name="Rectangle 3"/>
          <p:cNvSpPr/>
          <p:nvPr/>
        </p:nvSpPr>
        <p:spPr>
          <a:xfrm>
            <a:off x="611560" y="1033630"/>
            <a:ext cx="8208912" cy="646331"/>
          </a:xfrm>
          <a:prstGeom prst="rect">
            <a:avLst/>
          </a:prstGeom>
        </p:spPr>
        <p:txBody>
          <a:bodyPr wrap="square">
            <a:spAutoFit/>
          </a:bodyPr>
          <a:lstStyle/>
          <a:p>
            <a:r>
              <a:rPr lang="fr-FR" sz="3600" dirty="0" smtClean="0">
                <a:latin typeface="Gloucester MT Extra Condensed" pitchFamily="18" charset="0"/>
              </a:rPr>
              <a:t>▪ </a:t>
            </a:r>
            <a:r>
              <a:rPr lang="fr-FR" sz="3600" dirty="0">
                <a:latin typeface="Gloucester MT Extra Condensed" pitchFamily="18" charset="0"/>
              </a:rPr>
              <a:t>O</a:t>
            </a:r>
            <a:r>
              <a:rPr lang="fr-FR" sz="3600" dirty="0" smtClean="0">
                <a:latin typeface="Gloucester MT Extra Condensed" pitchFamily="18" charset="0"/>
              </a:rPr>
              <a:t>rigines </a:t>
            </a:r>
            <a:r>
              <a:rPr lang="fr-FR" sz="3600" dirty="0">
                <a:latin typeface="Gloucester MT Extra Condensed" pitchFamily="18" charset="0"/>
              </a:rPr>
              <a:t>de l’humanité                origines des techniques</a:t>
            </a:r>
          </a:p>
        </p:txBody>
      </p:sp>
      <p:sp>
        <p:nvSpPr>
          <p:cNvPr id="5" name="Double flèche horizontale 4"/>
          <p:cNvSpPr/>
          <p:nvPr/>
        </p:nvSpPr>
        <p:spPr>
          <a:xfrm>
            <a:off x="3995953" y="1155357"/>
            <a:ext cx="945397" cy="40280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2" descr="Afficher l'image d'origine"/>
          <p:cNvPicPr>
            <a:picLocks noChangeAspect="1" noChangeArrowheads="1"/>
          </p:cNvPicPr>
          <p:nvPr/>
        </p:nvPicPr>
        <p:blipFill>
          <a:blip r:embed="rId2" cstate="print"/>
          <a:srcRect/>
          <a:stretch>
            <a:fillRect/>
          </a:stretch>
        </p:blipFill>
        <p:spPr bwMode="auto">
          <a:xfrm flipH="1">
            <a:off x="304158" y="3825044"/>
            <a:ext cx="2024290" cy="28629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Légende à une bordure 2 6"/>
          <p:cNvSpPr/>
          <p:nvPr/>
        </p:nvSpPr>
        <p:spPr>
          <a:xfrm>
            <a:off x="3150166" y="3861048"/>
            <a:ext cx="5670323" cy="2826922"/>
          </a:xfrm>
          <a:prstGeom prst="accentCallout2">
            <a:avLst>
              <a:gd name="adj1" fmla="val 18750"/>
              <a:gd name="adj2" fmla="val -8333"/>
              <a:gd name="adj3" fmla="val 46197"/>
              <a:gd name="adj4" fmla="val -15902"/>
              <a:gd name="adj5" fmla="val 52099"/>
              <a:gd name="adj6" fmla="val -2554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200" dirty="0">
                <a:solidFill>
                  <a:schemeClr val="tx1"/>
                </a:solidFill>
                <a:latin typeface="Arial Narrow" panose="020B0606020202030204" pitchFamily="34" charset="0"/>
                <a:cs typeface="Times New Roman" pitchFamily="18" charset="0"/>
              </a:rPr>
              <a:t>« En ce qui concerne l’intelligence humaine, on n’a pas assez remarqué que l’invention mécanique a d’abord été sa démarche essentielle (…) si, pour définir notre espèce, nous nous en tenions strictement à ce que l’histoire et la préhistoire nous présentent comme la caractéristique constante de l’homme et de l’intelligence, nous ne dirions peut-être pas </a:t>
            </a:r>
            <a:r>
              <a:rPr lang="fr-FR" sz="2200" i="1" dirty="0">
                <a:solidFill>
                  <a:schemeClr val="tx1"/>
                </a:solidFill>
                <a:latin typeface="Arial Narrow" panose="020B0606020202030204" pitchFamily="34" charset="0"/>
                <a:cs typeface="Times New Roman" pitchFamily="18" charset="0"/>
              </a:rPr>
              <a:t>Homo sapiens</a:t>
            </a:r>
            <a:r>
              <a:rPr lang="fr-FR" sz="2200" dirty="0">
                <a:solidFill>
                  <a:schemeClr val="tx1"/>
                </a:solidFill>
                <a:latin typeface="Arial Narrow" panose="020B0606020202030204" pitchFamily="34" charset="0"/>
                <a:cs typeface="Times New Roman" pitchFamily="18" charset="0"/>
              </a:rPr>
              <a:t>, mais </a:t>
            </a:r>
            <a:r>
              <a:rPr lang="fr-FR" sz="2200" i="1" dirty="0">
                <a:solidFill>
                  <a:schemeClr val="tx1"/>
                </a:solidFill>
                <a:latin typeface="Arial Narrow" panose="020B0606020202030204" pitchFamily="34" charset="0"/>
                <a:cs typeface="Times New Roman" pitchFamily="18" charset="0"/>
              </a:rPr>
              <a:t>Homo </a:t>
            </a:r>
            <a:r>
              <a:rPr lang="fr-FR" sz="2200" i="1" dirty="0" err="1" smtClean="0">
                <a:solidFill>
                  <a:schemeClr val="tx1"/>
                </a:solidFill>
                <a:latin typeface="Arial Narrow" panose="020B0606020202030204" pitchFamily="34" charset="0"/>
                <a:cs typeface="Times New Roman" pitchFamily="18" charset="0"/>
              </a:rPr>
              <a:t>faber</a:t>
            </a:r>
            <a:r>
              <a:rPr lang="fr-FR" sz="2200" dirty="0" smtClean="0">
                <a:solidFill>
                  <a:schemeClr val="tx1"/>
                </a:solidFill>
                <a:latin typeface="Arial Narrow" panose="020B0606020202030204" pitchFamily="34" charset="0"/>
                <a:cs typeface="Times New Roman" pitchFamily="18" charset="0"/>
              </a:rPr>
              <a:t>.</a:t>
            </a:r>
            <a:r>
              <a:rPr lang="fr-FR" sz="2200" dirty="0">
                <a:solidFill>
                  <a:schemeClr val="tx1"/>
                </a:solidFill>
                <a:latin typeface="Arial Narrow" panose="020B0606020202030204" pitchFamily="34" charset="0"/>
                <a:cs typeface="Times New Roman" pitchFamily="18" charset="0"/>
              </a:rPr>
              <a:t> »</a:t>
            </a:r>
          </a:p>
        </p:txBody>
      </p:sp>
      <p:sp>
        <p:nvSpPr>
          <p:cNvPr id="11" name="Rectangle 10"/>
          <p:cNvSpPr/>
          <p:nvPr/>
        </p:nvSpPr>
        <p:spPr>
          <a:xfrm>
            <a:off x="163447" y="2456018"/>
            <a:ext cx="3081203" cy="461665"/>
          </a:xfrm>
          <a:prstGeom prst="rect">
            <a:avLst/>
          </a:prstGeom>
        </p:spPr>
        <p:txBody>
          <a:bodyPr wrap="square">
            <a:spAutoFit/>
          </a:bodyPr>
          <a:lstStyle/>
          <a:p>
            <a:pPr algn="ctr"/>
            <a:r>
              <a:rPr lang="fr-FR" sz="2400" dirty="0" smtClean="0">
                <a:latin typeface="Bodoni MT Black" pitchFamily="18" charset="0"/>
              </a:rPr>
              <a:t>Henri BERGSON</a:t>
            </a:r>
          </a:p>
        </p:txBody>
      </p:sp>
      <mc:AlternateContent xmlns:mc="http://schemas.openxmlformats.org/markup-compatibility/2006">
        <mc:Choice xmlns="" xmlns:p14="http://schemas.microsoft.com/office/powerpoint/2010/main" Requires="p14">
          <p:contentPart p14:bwMode="auto" r:id="rId3">
            <p14:nvContentPartPr>
              <p14:cNvPr id="12" name="Encre 11"/>
              <p14:cNvContentPartPr/>
              <p14:nvPr/>
            </p14:nvContentPartPr>
            <p14:xfrm>
              <a:off x="4673501" y="6453336"/>
              <a:ext cx="1478520" cy="46440"/>
            </p14:xfrm>
          </p:contentPart>
        </mc:Choice>
        <mc:Fallback>
          <p:pic>
            <p:nvPicPr>
              <p:cNvPr id="12" name="Encre 11"/>
              <p:cNvPicPr/>
              <p:nvPr/>
            </p:nvPicPr>
            <p:blipFill>
              <a:blip r:embed="rId4" cstate="print"/>
              <a:stretch>
                <a:fillRect/>
              </a:stretch>
            </p:blipFill>
            <p:spPr>
              <a:xfrm>
                <a:off x="4625621" y="6357216"/>
                <a:ext cx="1574280" cy="238320"/>
              </a:xfrm>
              <a:prstGeom prst="rect">
                <a:avLst/>
              </a:prstGeom>
            </p:spPr>
          </p:pic>
        </mc:Fallback>
      </mc:AlternateContent>
      <p:pic>
        <p:nvPicPr>
          <p:cNvPr id="13" name="Picture 2"/>
          <p:cNvPicPr>
            <a:picLocks noChangeAspect="1" noChangeArrowheads="1"/>
          </p:cNvPicPr>
          <p:nvPr/>
        </p:nvPicPr>
        <p:blipFill>
          <a:blip r:embed="rId5" cstate="print"/>
          <a:srcRect/>
          <a:stretch>
            <a:fillRect/>
          </a:stretch>
        </p:blipFill>
        <p:spPr bwMode="auto">
          <a:xfrm>
            <a:off x="5757961" y="1754116"/>
            <a:ext cx="2918090" cy="1996807"/>
          </a:xfrm>
          <a:prstGeom prst="rect">
            <a:avLst/>
          </a:prstGeom>
          <a:ln>
            <a:noFill/>
          </a:ln>
          <a:effectLst>
            <a:outerShdw blurRad="292100" dist="139700" dir="2700000" algn="tl" rotWithShape="0">
              <a:srgbClr val="333333">
                <a:alpha val="65000"/>
              </a:srgbClr>
            </a:outerShdw>
          </a:effectLst>
        </p:spPr>
      </p:pic>
      <p:sp>
        <p:nvSpPr>
          <p:cNvPr id="15" name="Rectangle 14"/>
          <p:cNvSpPr/>
          <p:nvPr/>
        </p:nvSpPr>
        <p:spPr>
          <a:xfrm>
            <a:off x="163431" y="2917649"/>
            <a:ext cx="4330032" cy="707886"/>
          </a:xfrm>
          <a:prstGeom prst="rect">
            <a:avLst/>
          </a:prstGeom>
        </p:spPr>
        <p:txBody>
          <a:bodyPr wrap="none">
            <a:spAutoFit/>
          </a:bodyPr>
          <a:lstStyle/>
          <a:p>
            <a:pPr algn="ctr"/>
            <a:r>
              <a:rPr lang="fr-FR" sz="4000" i="1" dirty="0">
                <a:latin typeface="Bodoni MT Condensed" panose="02070606080606020203" pitchFamily="18" charset="0"/>
              </a:rPr>
              <a:t>L’Evolution créatrice</a:t>
            </a:r>
            <a:r>
              <a:rPr lang="fr-FR" sz="4000" dirty="0">
                <a:latin typeface="Bodoni MT Condensed" panose="02070606080606020203" pitchFamily="18" charset="0"/>
              </a:rPr>
              <a:t>, chap.3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4" presetClass="entr" presetSubtype="16"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ox(i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11"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3" y="260676"/>
            <a:ext cx="8136904" cy="1200329"/>
          </a:xfrm>
          <a:prstGeom prst="rect">
            <a:avLst/>
          </a:prstGeom>
        </p:spPr>
        <p:txBody>
          <a:bodyPr wrap="square">
            <a:spAutoFit/>
          </a:bodyPr>
          <a:lstStyle/>
          <a:p>
            <a:r>
              <a:rPr lang="fr-FR" sz="3600" dirty="0" smtClean="0">
                <a:latin typeface="Gloucester MT Extra Condensed" pitchFamily="18" charset="0"/>
              </a:rPr>
              <a:t>▪ Toutes les dimensions de la culture impliquent la maîtrise de techniques</a:t>
            </a:r>
            <a:endParaRPr lang="fr-FR" sz="3600" dirty="0">
              <a:latin typeface="Gloucester MT Extra Condensed" pitchFamily="18" charset="0"/>
            </a:endParaRPr>
          </a:p>
        </p:txBody>
      </p:sp>
      <p:pic>
        <p:nvPicPr>
          <p:cNvPr id="3" name="Picture 4" descr="http://www.inseec-travel-tips.com/wp-content/themes/itheme2/themify/img.php?src=http://www.inseec-travel-tips.com/wp-content/uploads/2013/10/1002312_10201646198785104_756306849_n-580x435.jpg&amp;w=593&amp;h="/>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96358" y="1052770"/>
            <a:ext cx="4446172" cy="3329003"/>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4" name="ZoneTexte 3"/>
          <p:cNvSpPr txBox="1"/>
          <p:nvPr/>
        </p:nvSpPr>
        <p:spPr>
          <a:xfrm>
            <a:off x="539552" y="1988874"/>
            <a:ext cx="3672408" cy="1200329"/>
          </a:xfrm>
          <a:prstGeom prst="rect">
            <a:avLst/>
          </a:prstGeom>
          <a:noFill/>
        </p:spPr>
        <p:txBody>
          <a:bodyPr wrap="square" rtlCol="0">
            <a:spAutoFit/>
          </a:bodyPr>
          <a:lstStyle/>
          <a:p>
            <a:r>
              <a:rPr lang="fr-FR" sz="2400" dirty="0" smtClean="0"/>
              <a:t>- Usage de techniques dans la satisfaction de nos besoins corporels</a:t>
            </a:r>
            <a:endParaRPr lang="fr-FR" sz="2400" dirty="0"/>
          </a:p>
        </p:txBody>
      </p:sp>
    </p:spTree>
    <p:extLst>
      <p:ext uri="{BB962C8B-B14F-4D97-AF65-F5344CB8AC3E}">
        <p14:creationId xmlns="" xmlns:p14="http://schemas.microsoft.com/office/powerpoint/2010/main" val="31723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stretch>
            <a:fillRect/>
          </a:stretch>
        </p:blipFill>
        <p:spPr>
          <a:xfrm>
            <a:off x="611560" y="1988840"/>
            <a:ext cx="2496456" cy="3345766"/>
          </a:xfrm>
          <a:prstGeom prst="rect">
            <a:avLst/>
          </a:prstGeom>
          <a:ln>
            <a:noFill/>
          </a:ln>
          <a:effectLst>
            <a:outerShdw blurRad="190500" algn="tl" rotWithShape="0">
              <a:srgbClr val="000000">
                <a:alpha val="70000"/>
              </a:srgbClr>
            </a:outerShdw>
          </a:effectLst>
        </p:spPr>
      </p:pic>
      <p:sp>
        <p:nvSpPr>
          <p:cNvPr id="4" name="Rectangle 3"/>
          <p:cNvSpPr/>
          <p:nvPr/>
        </p:nvSpPr>
        <p:spPr>
          <a:xfrm>
            <a:off x="395536" y="34"/>
            <a:ext cx="8280920" cy="1323439"/>
          </a:xfrm>
          <a:prstGeom prst="rect">
            <a:avLst/>
          </a:prstGeom>
        </p:spPr>
        <p:txBody>
          <a:bodyPr wrap="square">
            <a:spAutoFit/>
          </a:bodyPr>
          <a:lstStyle/>
          <a:p>
            <a:pPr algn="ctr"/>
            <a:r>
              <a:rPr lang="fr-FR" sz="4000" dirty="0" smtClean="0">
                <a:latin typeface="Gloucester MT Extra Condensed" pitchFamily="18" charset="0"/>
              </a:rPr>
              <a:t>Les « techniques du corps » : l’usage de son corps implique la maîtrise de certaines techniques </a:t>
            </a:r>
            <a:endParaRPr lang="fr-FR" sz="4000" dirty="0">
              <a:latin typeface="Gloucester MT Extra Condensed" pitchFamily="18" charset="0"/>
            </a:endParaRPr>
          </a:p>
        </p:txBody>
      </p:sp>
      <p:sp>
        <p:nvSpPr>
          <p:cNvPr id="6" name="Légende à une bordure 1 5"/>
          <p:cNvSpPr/>
          <p:nvPr/>
        </p:nvSpPr>
        <p:spPr>
          <a:xfrm>
            <a:off x="3779914" y="1628800"/>
            <a:ext cx="5040560" cy="3960440"/>
          </a:xfrm>
          <a:prstGeom prst="accentCallout1">
            <a:avLst>
              <a:gd name="adj1" fmla="val 18750"/>
              <a:gd name="adj2" fmla="val -8333"/>
              <a:gd name="adj3" fmla="val 50629"/>
              <a:gd name="adj4" fmla="val -3107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smtClean="0">
                <a:solidFill>
                  <a:schemeClr val="tx1"/>
                </a:solidFill>
                <a:latin typeface="Agency FB" pitchFamily="34" charset="0"/>
              </a:rPr>
              <a:t>« Le corps est le premier et le plus naturel instrument de l’homme. Ou plus exactement, sans parler d’instrument, le premier et le plus naturel objet technique, et en même temps moyen technique, de l’homme, c’est son corps. (…) Cette adaptation constante à un but est poursuivie dans une série d’actes montés, et montés chez l’individu non pas simplement par lui-même, mais par toute son éducation, par toute la société dont il fait partie, à la place qu’il occupe »</a:t>
            </a:r>
            <a:endParaRPr lang="fr-FR" sz="2600" dirty="0">
              <a:solidFill>
                <a:schemeClr val="tx1"/>
              </a:solidFill>
              <a:latin typeface="Agency FB" pitchFamily="34" charset="0"/>
            </a:endParaRPr>
          </a:p>
        </p:txBody>
      </p:sp>
      <p:sp>
        <p:nvSpPr>
          <p:cNvPr id="7" name="Rectangle 6"/>
          <p:cNvSpPr/>
          <p:nvPr/>
        </p:nvSpPr>
        <p:spPr>
          <a:xfrm>
            <a:off x="323530" y="5373250"/>
            <a:ext cx="3096344" cy="1323439"/>
          </a:xfrm>
          <a:prstGeom prst="rect">
            <a:avLst/>
          </a:prstGeom>
        </p:spPr>
        <p:txBody>
          <a:bodyPr wrap="square">
            <a:spAutoFit/>
          </a:bodyPr>
          <a:lstStyle/>
          <a:p>
            <a:pPr algn="ctr"/>
            <a:r>
              <a:rPr lang="fr-FR" sz="2800" dirty="0" smtClean="0">
                <a:latin typeface="Bodoni MT Black" pitchFamily="18" charset="0"/>
              </a:rPr>
              <a:t>Marcel MAUSS</a:t>
            </a:r>
          </a:p>
          <a:p>
            <a:pPr algn="ctr"/>
            <a:r>
              <a:rPr lang="fr-FR" sz="2400" dirty="0" smtClean="0">
                <a:latin typeface="Bodoni MT Black" pitchFamily="18" charset="0"/>
              </a:rPr>
              <a:t>Anthropologue</a:t>
            </a:r>
          </a:p>
          <a:p>
            <a:pPr algn="ctr"/>
            <a:endParaRPr lang="fr-FR" sz="2800" dirty="0">
              <a:latin typeface="Bodoni MT Black" pitchFamily="18" charset="0"/>
            </a:endParaRPr>
          </a:p>
        </p:txBody>
      </p:sp>
      <mc:AlternateContent xmlns:mc="http://schemas.openxmlformats.org/markup-compatibility/2006">
        <mc:Choice xmlns="" xmlns:p14="http://schemas.microsoft.com/office/powerpoint/2010/main" Requires="p14">
          <p:contentPart p14:bwMode="auto" r:id="rId4">
            <p14:nvContentPartPr>
              <p14:cNvPr id="2" name="Encre 1"/>
              <p14:cNvContentPartPr/>
              <p14:nvPr/>
            </p14:nvContentPartPr>
            <p14:xfrm>
              <a:off x="6614040" y="2453760"/>
              <a:ext cx="2118960" cy="720"/>
            </p14:xfrm>
          </p:contentPart>
        </mc:Choice>
        <mc:Fallback>
          <p:pic>
            <p:nvPicPr>
              <p:cNvPr id="2" name="Encre 1"/>
              <p:cNvPicPr/>
              <p:nvPr/>
            </p:nvPicPr>
            <p:blipFill>
              <a:blip r:embed="rId5" cstate="print"/>
              <a:stretch>
                <a:fillRect/>
              </a:stretch>
            </p:blipFill>
            <p:spPr>
              <a:xfrm>
                <a:off x="6566160" y="2357640"/>
                <a:ext cx="2214720" cy="1926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6">
            <p14:nvContentPartPr>
              <p14:cNvPr id="5" name="Encre 4"/>
              <p14:cNvContentPartPr/>
              <p14:nvPr/>
            </p14:nvContentPartPr>
            <p14:xfrm>
              <a:off x="3992880" y="2743200"/>
              <a:ext cx="4572360" cy="106920"/>
            </p14:xfrm>
          </p:contentPart>
        </mc:Choice>
        <mc:Fallback>
          <p:pic>
            <p:nvPicPr>
              <p:cNvPr id="5" name="Encre 4"/>
              <p:cNvPicPr/>
              <p:nvPr/>
            </p:nvPicPr>
            <p:blipFill>
              <a:blip r:embed="rId7" cstate="print"/>
              <a:stretch>
                <a:fillRect/>
              </a:stretch>
            </p:blipFill>
            <p:spPr>
              <a:xfrm>
                <a:off x="3945000" y="2647080"/>
                <a:ext cx="4668120" cy="299160"/>
              </a:xfrm>
              <a:prstGeom prst="rect">
                <a:avLst/>
              </a:prstGeom>
            </p:spPr>
          </p:pic>
        </mc:Fallback>
      </mc:AlternateContent>
      <mc:AlternateContent xmlns:mc="http://schemas.openxmlformats.org/markup-compatibility/2006">
        <mc:Choice xmlns="" xmlns:p14="http://schemas.microsoft.com/office/powerpoint/2010/main" Requires="p14">
          <p:contentPart p14:bwMode="auto" r:id="rId8">
            <p14:nvContentPartPr>
              <p14:cNvPr id="8" name="Encre 7"/>
              <p14:cNvContentPartPr/>
              <p14:nvPr/>
            </p14:nvContentPartPr>
            <p14:xfrm>
              <a:off x="3855720" y="3200400"/>
              <a:ext cx="4861440" cy="65160"/>
            </p14:xfrm>
          </p:contentPart>
        </mc:Choice>
        <mc:Fallback>
          <p:pic>
            <p:nvPicPr>
              <p:cNvPr id="8" name="Encre 7"/>
              <p:cNvPicPr/>
              <p:nvPr/>
            </p:nvPicPr>
            <p:blipFill>
              <a:blip r:embed="rId9" cstate="print"/>
              <a:stretch>
                <a:fillRect/>
              </a:stretch>
            </p:blipFill>
            <p:spPr>
              <a:xfrm>
                <a:off x="3807840" y="3104280"/>
                <a:ext cx="4957560" cy="2574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0">
            <p14:nvContentPartPr>
              <p14:cNvPr id="10" name="Encre 9"/>
              <p14:cNvContentPartPr/>
              <p14:nvPr/>
            </p14:nvContentPartPr>
            <p14:xfrm>
              <a:off x="5013840" y="3790440"/>
              <a:ext cx="2987640" cy="60840"/>
            </p14:xfrm>
          </p:contentPart>
        </mc:Choice>
        <mc:Fallback>
          <p:pic>
            <p:nvPicPr>
              <p:cNvPr id="10" name="Encre 9"/>
              <p:cNvPicPr/>
              <p:nvPr/>
            </p:nvPicPr>
            <p:blipFill>
              <a:blip r:embed="rId11" cstate="print"/>
              <a:stretch>
                <a:fillRect/>
              </a:stretch>
            </p:blipFill>
            <p:spPr>
              <a:xfrm>
                <a:off x="5001960" y="3778560"/>
                <a:ext cx="3011400" cy="846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2">
            <p14:nvContentPartPr>
              <p14:cNvPr id="12" name="Encre 11"/>
              <p14:cNvContentPartPr/>
              <p14:nvPr/>
            </p14:nvContentPartPr>
            <p14:xfrm>
              <a:off x="5684520" y="4188960"/>
              <a:ext cx="2545560" cy="81720"/>
            </p14:xfrm>
          </p:contentPart>
        </mc:Choice>
        <mc:Fallback>
          <p:pic>
            <p:nvPicPr>
              <p:cNvPr id="12" name="Encre 11"/>
              <p:cNvPicPr/>
              <p:nvPr/>
            </p:nvPicPr>
            <p:blipFill>
              <a:blip r:embed="rId13" cstate="print"/>
              <a:stretch>
                <a:fillRect/>
              </a:stretch>
            </p:blipFill>
            <p:spPr>
              <a:xfrm>
                <a:off x="5672640" y="4177080"/>
                <a:ext cx="2569320" cy="1054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59632" y="1196752"/>
            <a:ext cx="2232248" cy="2232248"/>
          </a:xfrm>
          <a:prstGeom prst="rect">
            <a:avLst/>
          </a:prstGeom>
          <a:ln>
            <a:noFill/>
          </a:ln>
          <a:effectLst>
            <a:outerShdw blurRad="292100" dist="139700" dir="2700000" algn="tl" rotWithShape="0">
              <a:srgbClr val="333333">
                <a:alpha val="65000"/>
              </a:srgbClr>
            </a:outerShdw>
          </a:effectLst>
        </p:spPr>
      </p:pic>
      <p:pic>
        <p:nvPicPr>
          <p:cNvPr id="26626" name="Picture 2" descr="Afficher l'image d'origine"/>
          <p:cNvPicPr>
            <a:picLocks noChangeAspect="1" noChangeArrowheads="1"/>
          </p:cNvPicPr>
          <p:nvPr/>
        </p:nvPicPr>
        <p:blipFill>
          <a:blip r:embed="rId3" cstate="print"/>
          <a:srcRect b="13755"/>
          <a:stretch>
            <a:fillRect/>
          </a:stretch>
        </p:blipFill>
        <p:spPr bwMode="auto">
          <a:xfrm>
            <a:off x="4716016" y="4437112"/>
            <a:ext cx="3489920" cy="2257400"/>
          </a:xfrm>
          <a:prstGeom prst="rect">
            <a:avLst/>
          </a:prstGeom>
          <a:ln>
            <a:noFill/>
          </a:ln>
          <a:effectLst>
            <a:outerShdw blurRad="292100" dist="139700" dir="2700000" algn="tl" rotWithShape="0">
              <a:srgbClr val="333333">
                <a:alpha val="65000"/>
              </a:srgbClr>
            </a:outerShdw>
          </a:effectLst>
        </p:spPr>
      </p:pic>
      <p:pic>
        <p:nvPicPr>
          <p:cNvPr id="26628" name="Picture 4" descr="Afficher l'image d'origine"/>
          <p:cNvPicPr>
            <a:picLocks noChangeAspect="1" noChangeArrowheads="1"/>
          </p:cNvPicPr>
          <p:nvPr/>
        </p:nvPicPr>
        <p:blipFill>
          <a:blip r:embed="rId4" cstate="print"/>
          <a:srcRect/>
          <a:stretch>
            <a:fillRect/>
          </a:stretch>
        </p:blipFill>
        <p:spPr bwMode="auto">
          <a:xfrm flipH="1">
            <a:off x="3851920" y="1196752"/>
            <a:ext cx="4778662" cy="3074970"/>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647566" y="260682"/>
            <a:ext cx="7848872" cy="646331"/>
          </a:xfrm>
          <a:prstGeom prst="rect">
            <a:avLst/>
          </a:prstGeom>
          <a:solidFill>
            <a:schemeClr val="accent5">
              <a:lumMod val="20000"/>
              <a:lumOff val="80000"/>
            </a:schemeClr>
          </a:solidFill>
        </p:spPr>
        <p:txBody>
          <a:bodyPr wrap="square" rtlCol="0">
            <a:spAutoFit/>
          </a:bodyPr>
          <a:lstStyle/>
          <a:p>
            <a:pPr algn="ctr"/>
            <a:r>
              <a:rPr lang="fr-FR" sz="3600" dirty="0" smtClean="0">
                <a:latin typeface="Franklin Gothic Demi Cond" pitchFamily="34" charset="0"/>
              </a:rPr>
              <a:t>Les techniques du corps : exemples</a:t>
            </a:r>
            <a:endParaRPr lang="fr-FR" sz="3600" dirty="0">
              <a:latin typeface="Franklin Gothic Demi Cond" pitchFamily="34" charset="0"/>
            </a:endParaRPr>
          </a:p>
        </p:txBody>
      </p:sp>
      <p:pic>
        <p:nvPicPr>
          <p:cNvPr id="26630" name="Picture 6" descr="Afficher l'image d'origine"/>
          <p:cNvPicPr>
            <a:picLocks noChangeAspect="1" noChangeArrowheads="1"/>
          </p:cNvPicPr>
          <p:nvPr/>
        </p:nvPicPr>
        <p:blipFill>
          <a:blip r:embed="rId5" cstate="print"/>
          <a:srcRect/>
          <a:stretch>
            <a:fillRect/>
          </a:stretch>
        </p:blipFill>
        <p:spPr bwMode="auto">
          <a:xfrm>
            <a:off x="611561" y="3645024"/>
            <a:ext cx="2954188" cy="295418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2" y="188674"/>
            <a:ext cx="8136904" cy="1200329"/>
          </a:xfrm>
          <a:prstGeom prst="rect">
            <a:avLst/>
          </a:prstGeom>
        </p:spPr>
        <p:txBody>
          <a:bodyPr wrap="square">
            <a:spAutoFit/>
          </a:bodyPr>
          <a:lstStyle/>
          <a:p>
            <a:pPr algn="just"/>
            <a:r>
              <a:rPr lang="fr-FR" sz="3600" dirty="0" smtClean="0">
                <a:latin typeface="Gloucester MT Extra Condensed" pitchFamily="18" charset="0"/>
              </a:rPr>
              <a:t>▪ L’usage de certaines techniques permet l’exercice et le développement de nos capacités</a:t>
            </a:r>
            <a:endParaRPr lang="fr-FR" sz="3600" dirty="0">
              <a:latin typeface="Gloucester MT Extra Condensed" pitchFamily="18" charset="0"/>
            </a:endParaRPr>
          </a:p>
        </p:txBody>
      </p:sp>
      <p:pic>
        <p:nvPicPr>
          <p:cNvPr id="3" name="Image 2"/>
          <p:cNvPicPr>
            <a:picLocks noChangeAspect="1"/>
          </p:cNvPicPr>
          <p:nvPr/>
        </p:nvPicPr>
        <p:blipFill>
          <a:blip r:embed="rId3" cstate="print"/>
          <a:stretch>
            <a:fillRect/>
          </a:stretch>
        </p:blipFill>
        <p:spPr>
          <a:xfrm>
            <a:off x="539552" y="1556792"/>
            <a:ext cx="1542723" cy="1834792"/>
          </a:xfrm>
          <a:prstGeom prst="rect">
            <a:avLst/>
          </a:prstGeom>
        </p:spPr>
      </p:pic>
      <p:sp>
        <p:nvSpPr>
          <p:cNvPr id="4" name="Ellipse 3"/>
          <p:cNvSpPr/>
          <p:nvPr/>
        </p:nvSpPr>
        <p:spPr>
          <a:xfrm>
            <a:off x="323530" y="3717066"/>
            <a:ext cx="2232248" cy="18722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2400" dirty="0" smtClean="0"/>
              <a:t>Gestes techniques</a:t>
            </a:r>
            <a:endParaRPr lang="fr-FR" sz="2400" dirty="0"/>
          </a:p>
        </p:txBody>
      </p:sp>
      <p:sp>
        <p:nvSpPr>
          <p:cNvPr id="5" name="Flèche droite 4"/>
          <p:cNvSpPr/>
          <p:nvPr/>
        </p:nvSpPr>
        <p:spPr>
          <a:xfrm rot="19714463">
            <a:off x="2447405" y="3149644"/>
            <a:ext cx="1577685" cy="580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3563897" y="1340768"/>
            <a:ext cx="3333493" cy="17675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2200" dirty="0" smtClean="0"/>
              <a:t>Qui visent à la production d’un résultat extérieur, séparable du geste</a:t>
            </a:r>
          </a:p>
        </p:txBody>
      </p:sp>
      <p:pic>
        <p:nvPicPr>
          <p:cNvPr id="7" name="Picture 2"/>
          <p:cNvPicPr>
            <a:picLocks noChangeAspect="1" noChangeArrowheads="1"/>
          </p:cNvPicPr>
          <p:nvPr/>
        </p:nvPicPr>
        <p:blipFill>
          <a:blip r:embed="rId4" cstate="print"/>
          <a:srcRect/>
          <a:stretch>
            <a:fillRect/>
          </a:stretch>
        </p:blipFill>
        <p:spPr bwMode="auto">
          <a:xfrm>
            <a:off x="6516218" y="1052736"/>
            <a:ext cx="2360583" cy="2401426"/>
          </a:xfrm>
          <a:prstGeom prst="rect">
            <a:avLst/>
          </a:prstGeom>
          <a:ln>
            <a:noFill/>
          </a:ln>
          <a:effectLst>
            <a:outerShdw blurRad="292100" dist="139700" dir="2700000" algn="tl" rotWithShape="0">
              <a:srgbClr val="333333">
                <a:alpha val="65000"/>
              </a:srgbClr>
            </a:outerShdw>
          </a:effectLst>
        </p:spPr>
      </p:pic>
      <p:sp>
        <p:nvSpPr>
          <p:cNvPr id="8" name="ZoneTexte 7"/>
          <p:cNvSpPr txBox="1"/>
          <p:nvPr/>
        </p:nvSpPr>
        <p:spPr>
          <a:xfrm>
            <a:off x="4067944" y="2996986"/>
            <a:ext cx="3240360" cy="430887"/>
          </a:xfrm>
          <a:prstGeom prst="rect">
            <a:avLst/>
          </a:prstGeom>
          <a:solidFill>
            <a:schemeClr val="bg1"/>
          </a:solidFill>
          <a:effectLst>
            <a:softEdge rad="63500"/>
          </a:effectLst>
        </p:spPr>
        <p:txBody>
          <a:bodyPr wrap="square" rtlCol="0">
            <a:spAutoFit/>
          </a:bodyPr>
          <a:lstStyle/>
          <a:p>
            <a:pPr algn="ctr"/>
            <a:r>
              <a:rPr lang="fr-FR" sz="2200" b="1" i="1" dirty="0" err="1" smtClean="0">
                <a:latin typeface="Bodoni MT" pitchFamily="18" charset="0"/>
              </a:rPr>
              <a:t>Poïesis</a:t>
            </a:r>
            <a:r>
              <a:rPr lang="fr-FR" sz="2200" dirty="0">
                <a:latin typeface="Bodoni MT" pitchFamily="18" charset="0"/>
              </a:rPr>
              <a:t> </a:t>
            </a:r>
            <a:r>
              <a:rPr lang="fr-FR" sz="2200">
                <a:latin typeface="Bodoni MT" pitchFamily="18" charset="0"/>
              </a:rPr>
              <a:t>=</a:t>
            </a:r>
            <a:r>
              <a:rPr lang="fr-FR" sz="2200" smtClean="0">
                <a:latin typeface="Bodoni MT" pitchFamily="18" charset="0"/>
              </a:rPr>
              <a:t> </a:t>
            </a:r>
            <a:r>
              <a:rPr lang="fr-FR" sz="2200" b="1" i="1" smtClean="0">
                <a:latin typeface="Bodoni MT" pitchFamily="18" charset="0"/>
              </a:rPr>
              <a:t>production</a:t>
            </a:r>
            <a:endParaRPr lang="fr-FR" sz="2200" dirty="0">
              <a:latin typeface="Bodoni MT" pitchFamily="18" charset="0"/>
            </a:endParaRPr>
          </a:p>
        </p:txBody>
      </p:sp>
      <p:sp>
        <p:nvSpPr>
          <p:cNvPr id="9" name="Ellipse 8"/>
          <p:cNvSpPr/>
          <p:nvPr/>
        </p:nvSpPr>
        <p:spPr>
          <a:xfrm>
            <a:off x="3779914" y="3861048"/>
            <a:ext cx="3203672" cy="1799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2200" dirty="0" smtClean="0"/>
              <a:t>Qui visent à la réalisation d’un effet inséparable du geste</a:t>
            </a:r>
          </a:p>
        </p:txBody>
      </p:sp>
      <p:sp>
        <p:nvSpPr>
          <p:cNvPr id="10" name="Flèche droite 9"/>
          <p:cNvSpPr/>
          <p:nvPr/>
        </p:nvSpPr>
        <p:spPr>
          <a:xfrm>
            <a:off x="2699809" y="4581128"/>
            <a:ext cx="1028405" cy="580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5" cstate="print"/>
          <a:stretch>
            <a:fillRect/>
          </a:stretch>
        </p:blipFill>
        <p:spPr>
          <a:xfrm>
            <a:off x="6516218" y="3717032"/>
            <a:ext cx="2360583" cy="2388948"/>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4067946" y="5517266"/>
            <a:ext cx="3547540" cy="769441"/>
          </a:xfrm>
          <a:prstGeom prst="rect">
            <a:avLst/>
          </a:prstGeom>
          <a:solidFill>
            <a:schemeClr val="bg1"/>
          </a:solidFill>
          <a:effectLst>
            <a:softEdge rad="63500"/>
          </a:effectLst>
        </p:spPr>
        <p:txBody>
          <a:bodyPr wrap="square">
            <a:spAutoFit/>
          </a:bodyPr>
          <a:lstStyle/>
          <a:p>
            <a:pPr algn="ctr"/>
            <a:r>
              <a:rPr lang="fr-FR" sz="2200" b="1" i="1" dirty="0" smtClean="0">
                <a:latin typeface="Bodoni MT" pitchFamily="18" charset="0"/>
              </a:rPr>
              <a:t>Praxis</a:t>
            </a:r>
            <a:r>
              <a:rPr lang="fr-FR" sz="2200" dirty="0">
                <a:latin typeface="Bodoni MT" pitchFamily="18" charset="0"/>
              </a:rPr>
              <a:t> </a:t>
            </a:r>
            <a:r>
              <a:rPr lang="fr-FR" sz="2200" dirty="0" smtClean="0">
                <a:latin typeface="Bodoni MT" pitchFamily="18" charset="0"/>
              </a:rPr>
              <a:t>= </a:t>
            </a:r>
            <a:r>
              <a:rPr lang="fr-FR" sz="2200" b="1" i="1" dirty="0" smtClean="0">
                <a:latin typeface="Bodoni MT" pitchFamily="18" charset="0"/>
              </a:rPr>
              <a:t>action</a:t>
            </a:r>
            <a:r>
              <a:rPr lang="fr-FR" sz="2200" b="1" dirty="0" smtClean="0">
                <a:latin typeface="Bodoni MT" pitchFamily="18" charset="0"/>
              </a:rPr>
              <a:t> qui vise le perfectionnement de l’agent</a:t>
            </a:r>
            <a:endParaRPr lang="fr-FR" sz="2200" dirty="0">
              <a:latin typeface="Bodoni M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heckerboard(across)">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heckerboard(across)">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heckerboard(across)">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ox(i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checkerboard(across)">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checkerboard(across)">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checkerboard(across)">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box(in)">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8" grpId="0" animBg="1"/>
      <p:bldP spid="9" grpId="0" animBg="1"/>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stretch>
            <a:fillRect/>
          </a:stretch>
        </p:blipFill>
        <p:spPr>
          <a:xfrm>
            <a:off x="323528" y="1700808"/>
            <a:ext cx="2610687" cy="3359084"/>
          </a:xfrm>
          <a:prstGeom prst="rect">
            <a:avLst/>
          </a:prstGeom>
          <a:ln>
            <a:noFill/>
          </a:ln>
          <a:effectLst>
            <a:outerShdw blurRad="292100" dist="139700" dir="2700000" algn="tl" rotWithShape="0">
              <a:srgbClr val="333333">
                <a:alpha val="65000"/>
              </a:srgbClr>
            </a:outerShdw>
          </a:effectLst>
        </p:spPr>
      </p:pic>
      <p:sp>
        <p:nvSpPr>
          <p:cNvPr id="4" name="ZoneTexte 3"/>
          <p:cNvSpPr txBox="1"/>
          <p:nvPr/>
        </p:nvSpPr>
        <p:spPr>
          <a:xfrm>
            <a:off x="755578" y="-99392"/>
            <a:ext cx="7567046" cy="1754326"/>
          </a:xfrm>
          <a:prstGeom prst="rect">
            <a:avLst/>
          </a:prstGeom>
          <a:noFill/>
        </p:spPr>
        <p:txBody>
          <a:bodyPr wrap="square" rtlCol="0">
            <a:spAutoFit/>
          </a:bodyPr>
          <a:lstStyle/>
          <a:p>
            <a:pPr algn="ctr"/>
            <a:r>
              <a:rPr lang="fr-FR" sz="5400" dirty="0" smtClean="0">
                <a:ln w="1905"/>
                <a:solidFill>
                  <a:srgbClr val="C00000"/>
                </a:solidFill>
                <a:effectLst>
                  <a:innerShdw blurRad="69850" dist="43180" dir="5400000">
                    <a:srgbClr val="000000">
                      <a:alpha val="65000"/>
                    </a:srgbClr>
                  </a:innerShdw>
                </a:effectLst>
                <a:latin typeface="Freestyle Script" pitchFamily="66" charset="0"/>
              </a:rPr>
              <a:t>Mais la technique appartient-elle exclusivement à l’homme ?</a:t>
            </a:r>
            <a:endParaRPr lang="fr-FR" sz="5400" dirty="0">
              <a:ln w="1905"/>
              <a:solidFill>
                <a:srgbClr val="C00000"/>
              </a:solidFill>
              <a:effectLst>
                <a:innerShdw blurRad="69850" dist="43180" dir="5400000">
                  <a:srgbClr val="000000">
                    <a:alpha val="65000"/>
                  </a:srgbClr>
                </a:innerShdw>
              </a:effectLst>
              <a:latin typeface="Freestyle Script" pitchFamily="66" charset="0"/>
            </a:endParaRPr>
          </a:p>
        </p:txBody>
      </p:sp>
      <p:pic>
        <p:nvPicPr>
          <p:cNvPr id="6" name="Image 5"/>
          <p:cNvPicPr>
            <a:picLocks noChangeAspect="1"/>
          </p:cNvPicPr>
          <p:nvPr/>
        </p:nvPicPr>
        <p:blipFill>
          <a:blip r:embed="rId3" cstate="print"/>
          <a:stretch>
            <a:fillRect/>
          </a:stretch>
        </p:blipFill>
        <p:spPr>
          <a:xfrm>
            <a:off x="3259837" y="2144765"/>
            <a:ext cx="2930414" cy="2599296"/>
          </a:xfrm>
          <a:prstGeom prst="rect">
            <a:avLst/>
          </a:prstGeom>
          <a:ln>
            <a:noFill/>
          </a:ln>
          <a:effectLst>
            <a:outerShdw blurRad="292100" dist="139700" dir="2700000" algn="tl" rotWithShape="0">
              <a:srgbClr val="333333">
                <a:alpha val="65000"/>
              </a:srgbClr>
            </a:outerShdw>
          </a:effectLst>
        </p:spPr>
      </p:pic>
      <p:sp>
        <p:nvSpPr>
          <p:cNvPr id="7" name="ZoneTexte 6"/>
          <p:cNvSpPr txBox="1"/>
          <p:nvPr/>
        </p:nvSpPr>
        <p:spPr>
          <a:xfrm>
            <a:off x="4716017" y="5445256"/>
            <a:ext cx="3777921" cy="830997"/>
          </a:xfrm>
          <a:prstGeom prst="rect">
            <a:avLst/>
          </a:prstGeom>
          <a:noFill/>
        </p:spPr>
        <p:txBody>
          <a:bodyPr wrap="square" rtlCol="0">
            <a:spAutoFit/>
          </a:bodyPr>
          <a:lstStyle/>
          <a:p>
            <a:pPr algn="ctr"/>
            <a:r>
              <a:rPr lang="fr-FR" sz="2400" b="1" i="1" dirty="0" smtClean="0">
                <a:solidFill>
                  <a:srgbClr val="FF0000"/>
                </a:solidFill>
              </a:rPr>
              <a:t>Si fabrication, donc technique ? </a:t>
            </a:r>
            <a:endParaRPr lang="fr-FR" sz="2400" b="1" i="1" dirty="0">
              <a:solidFill>
                <a:srgbClr val="FF0000"/>
              </a:solidFill>
            </a:endParaRPr>
          </a:p>
        </p:txBody>
      </p:sp>
      <p:pic>
        <p:nvPicPr>
          <p:cNvPr id="8" name="Image 7"/>
          <p:cNvPicPr>
            <a:picLocks noChangeAspect="1"/>
          </p:cNvPicPr>
          <p:nvPr/>
        </p:nvPicPr>
        <p:blipFill>
          <a:blip r:embed="rId4" cstate="print"/>
          <a:stretch>
            <a:fillRect/>
          </a:stretch>
        </p:blipFill>
        <p:spPr>
          <a:xfrm>
            <a:off x="6444224" y="1844828"/>
            <a:ext cx="2500313" cy="3343275"/>
          </a:xfrm>
          <a:prstGeom prst="rect">
            <a:avLst/>
          </a:prstGeom>
          <a:ln>
            <a:noFill/>
          </a:ln>
          <a:effectLst>
            <a:outerShdw blurRad="292100" dist="139700" dir="2700000" algn="tl" rotWithShape="0">
              <a:srgbClr val="333333">
                <a:alpha val="65000"/>
              </a:srgbClr>
            </a:outerShdw>
          </a:effectLst>
        </p:spPr>
      </p:pic>
      <p:sp>
        <p:nvSpPr>
          <p:cNvPr id="9" name="ZoneTexte 8"/>
          <p:cNvSpPr txBox="1"/>
          <p:nvPr/>
        </p:nvSpPr>
        <p:spPr>
          <a:xfrm>
            <a:off x="179528" y="5445256"/>
            <a:ext cx="3091775" cy="830997"/>
          </a:xfrm>
          <a:prstGeom prst="rect">
            <a:avLst/>
          </a:prstGeom>
          <a:noFill/>
        </p:spPr>
        <p:txBody>
          <a:bodyPr wrap="square" rtlCol="0">
            <a:spAutoFit/>
          </a:bodyPr>
          <a:lstStyle/>
          <a:p>
            <a:pPr algn="ctr"/>
            <a:r>
              <a:rPr lang="fr-FR" sz="2400" b="1" i="1" dirty="0" smtClean="0">
                <a:solidFill>
                  <a:srgbClr val="FF0000"/>
                </a:solidFill>
              </a:rPr>
              <a:t>Si utilisation, donc technique ? </a:t>
            </a:r>
            <a:endParaRPr lang="fr-FR" sz="2400" b="1" i="1" dirty="0">
              <a:solidFill>
                <a:srgbClr val="FF0000"/>
              </a:solidFill>
            </a:endParaRPr>
          </a:p>
        </p:txBody>
      </p:sp>
    </p:spTree>
    <p:extLst>
      <p:ext uri="{BB962C8B-B14F-4D97-AF65-F5344CB8AC3E}">
        <p14:creationId xmlns="" xmlns:p14="http://schemas.microsoft.com/office/powerpoint/2010/main" val="417951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checkerboard(across)">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ox(i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checkerboard(across)">
                                      <p:cBhvr>
                                        <p:cTn id="3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20074" y="908720"/>
            <a:ext cx="3303735" cy="2853006"/>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99593" y="908720"/>
            <a:ext cx="2960852" cy="2853006"/>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179512" y="3717034"/>
            <a:ext cx="4536504" cy="954107"/>
          </a:xfrm>
          <a:prstGeom prst="rect">
            <a:avLst/>
          </a:prstGeom>
          <a:noFill/>
        </p:spPr>
        <p:txBody>
          <a:bodyPr wrap="square" rtlCol="0">
            <a:spAutoFit/>
          </a:bodyPr>
          <a:lstStyle/>
          <a:p>
            <a:pPr algn="ctr"/>
            <a:r>
              <a:rPr lang="fr-FR" sz="2800" b="1" i="1" dirty="0" smtClean="0">
                <a:latin typeface="Chiller" pitchFamily="82" charset="0"/>
              </a:rPr>
              <a:t>Le vautour percnoptère qui utilise une pierre pour casser un œuf</a:t>
            </a:r>
            <a:endParaRPr lang="fr-FR" sz="2800" b="1" i="1" dirty="0">
              <a:latin typeface="Chiller" pitchFamily="82" charset="0"/>
            </a:endParaRPr>
          </a:p>
        </p:txBody>
      </p:sp>
      <p:sp>
        <p:nvSpPr>
          <p:cNvPr id="5" name="ZoneTexte 4"/>
          <p:cNvSpPr txBox="1"/>
          <p:nvPr/>
        </p:nvSpPr>
        <p:spPr>
          <a:xfrm>
            <a:off x="4427985" y="3717034"/>
            <a:ext cx="4716016" cy="954107"/>
          </a:xfrm>
          <a:prstGeom prst="rect">
            <a:avLst/>
          </a:prstGeom>
          <a:noFill/>
        </p:spPr>
        <p:txBody>
          <a:bodyPr wrap="square" rtlCol="0">
            <a:spAutoFit/>
          </a:bodyPr>
          <a:lstStyle/>
          <a:p>
            <a:pPr algn="ctr"/>
            <a:r>
              <a:rPr lang="fr-FR" sz="2800" b="1" i="1" dirty="0" smtClean="0">
                <a:latin typeface="Chiller" pitchFamily="82" charset="0"/>
              </a:rPr>
              <a:t>Le chimpanzé qui utilise une </a:t>
            </a:r>
          </a:p>
          <a:p>
            <a:pPr algn="ctr"/>
            <a:r>
              <a:rPr lang="fr-FR" sz="2800" b="1" i="1" dirty="0" smtClean="0">
                <a:latin typeface="Chiller" pitchFamily="82" charset="0"/>
              </a:rPr>
              <a:t>brindille pour « pêcher » des termites</a:t>
            </a:r>
            <a:endParaRPr lang="fr-FR" sz="2800" b="1" i="1" dirty="0">
              <a:latin typeface="Chiller" pitchFamily="82" charset="0"/>
            </a:endParaRPr>
          </a:p>
        </p:txBody>
      </p:sp>
      <p:sp>
        <p:nvSpPr>
          <p:cNvPr id="9" name="ZoneTexte 8"/>
          <p:cNvSpPr txBox="1"/>
          <p:nvPr/>
        </p:nvSpPr>
        <p:spPr>
          <a:xfrm>
            <a:off x="13" y="188641"/>
            <a:ext cx="9143999" cy="584775"/>
          </a:xfrm>
          <a:prstGeom prst="rect">
            <a:avLst/>
          </a:prstGeom>
          <a:noFill/>
        </p:spPr>
        <p:txBody>
          <a:bodyPr wrap="square" rtlCol="0">
            <a:spAutoFit/>
          </a:bodyPr>
          <a:lstStyle/>
          <a:p>
            <a:pPr marL="514350" indent="-514350" algn="ctr"/>
            <a:r>
              <a:rPr lang="fr-FR" sz="3200" b="1" dirty="0" smtClean="0">
                <a:latin typeface="Bodoni MT Condensed" pitchFamily="18" charset="0"/>
              </a:rPr>
              <a:t>Deux exemples de comportements « techniques » chez l’animal</a:t>
            </a:r>
            <a:endParaRPr lang="fr-FR" sz="3200" b="1" dirty="0">
              <a:latin typeface="Bodoni MT Condensed" pitchFamily="18" charset="0"/>
            </a:endParaRPr>
          </a:p>
        </p:txBody>
      </p:sp>
      <p:pic>
        <p:nvPicPr>
          <p:cNvPr id="10" name="Picture 2" descr="Afficher l'image d'origine"/>
          <p:cNvPicPr>
            <a:picLocks noChangeAspect="1" noChangeArrowheads="1"/>
          </p:cNvPicPr>
          <p:nvPr/>
        </p:nvPicPr>
        <p:blipFill>
          <a:blip r:embed="rId4" cstate="print"/>
          <a:srcRect b="15741"/>
          <a:stretch>
            <a:fillRect/>
          </a:stretch>
        </p:blipFill>
        <p:spPr bwMode="auto">
          <a:xfrm flipH="1">
            <a:off x="467545" y="4869160"/>
            <a:ext cx="1409486" cy="16796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Légende à une bordure 1 10"/>
          <p:cNvSpPr/>
          <p:nvPr/>
        </p:nvSpPr>
        <p:spPr>
          <a:xfrm>
            <a:off x="2771802" y="4797152"/>
            <a:ext cx="5976664" cy="1656184"/>
          </a:xfrm>
          <a:prstGeom prst="accentCallout1">
            <a:avLst>
              <a:gd name="adj1" fmla="val 18750"/>
              <a:gd name="adj2" fmla="val -8333"/>
              <a:gd name="adj3" fmla="val 66042"/>
              <a:gd name="adj4" fmla="val -2324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latin typeface="Agency FB" pitchFamily="34" charset="0"/>
                <a:cs typeface="Times New Roman" pitchFamily="18" charset="0"/>
              </a:rPr>
              <a:t>L’intelligence est la faculté de fabriquer des objets artificiels, en particulier des outils à faire des outils et d’en varier indéfiniment la fabrication.</a:t>
            </a:r>
            <a:endParaRPr lang="fr-FR" sz="2400" dirty="0">
              <a:solidFill>
                <a:schemeClr val="tx1"/>
              </a:solidFill>
              <a:latin typeface="Agency FB" pitchFamily="34" charset="0"/>
            </a:endParaRPr>
          </a:p>
        </p:txBody>
      </p:sp>
      <p:sp>
        <p:nvSpPr>
          <p:cNvPr id="12" name="ZoneTexte 11"/>
          <p:cNvSpPr txBox="1"/>
          <p:nvPr/>
        </p:nvSpPr>
        <p:spPr>
          <a:xfrm>
            <a:off x="2699794" y="4797178"/>
            <a:ext cx="5904656" cy="1384995"/>
          </a:xfrm>
          <a:prstGeom prst="rect">
            <a:avLst/>
          </a:prstGeom>
          <a:solidFill>
            <a:schemeClr val="bg1"/>
          </a:solidFill>
        </p:spPr>
        <p:txBody>
          <a:bodyPr wrap="square" rtlCol="0">
            <a:spAutoFit/>
          </a:bodyPr>
          <a:lstStyle/>
          <a:p>
            <a:pPr algn="ctr"/>
            <a:r>
              <a:rPr lang="fr-FR" sz="2800" dirty="0" smtClean="0">
                <a:solidFill>
                  <a:srgbClr val="FF0000"/>
                </a:solidFill>
                <a:latin typeface="Forte" pitchFamily="66" charset="0"/>
              </a:rPr>
              <a:t>En réalité, simple « commencement d’invention » </a:t>
            </a:r>
          </a:p>
          <a:p>
            <a:pPr algn="ctr"/>
            <a:r>
              <a:rPr lang="fr-FR" sz="2800" dirty="0" smtClean="0">
                <a:solidFill>
                  <a:srgbClr val="FF0000"/>
                </a:solidFill>
                <a:latin typeface="Forte" pitchFamily="66" charset="0"/>
              </a:rPr>
              <a:t>et début d’intelligence</a:t>
            </a:r>
            <a:endParaRPr lang="fr-FR" sz="2800" dirty="0">
              <a:solidFill>
                <a:srgbClr val="FF0000"/>
              </a:solidFill>
              <a:latin typeface="Forte"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heckerboard(across)">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heckerboard(across)">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5" presetClass="entr" presetSubtype="1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heckerboard(across)">
                                      <p:cBhvr>
                                        <p:cTn id="29" dur="500"/>
                                        <p:tgtEl>
                                          <p:spTgt spid="11"/>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grpId="1" nodeType="clickEffect">
                                  <p:stCondLst>
                                    <p:cond delay="0"/>
                                  </p:stCondLst>
                                  <p:childTnLst>
                                    <p:animEffect transition="out" filter="checkerboard(across)">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animBg="1"/>
      <p:bldP spid="12" grpId="0" animBg="1"/>
      <p:bldP spid="1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p:nvPr/>
        </p:nvCxnSpPr>
        <p:spPr>
          <a:xfrm flipH="1">
            <a:off x="4572002" y="1052046"/>
            <a:ext cx="5529" cy="53664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895028" y="1626821"/>
            <a:ext cx="7520553" cy="115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V="1">
            <a:off x="895028" y="2662498"/>
            <a:ext cx="7520553" cy="22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895028" y="3992139"/>
            <a:ext cx="75205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895028" y="5373216"/>
            <a:ext cx="75205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611560" y="980754"/>
            <a:ext cx="3960440" cy="584775"/>
          </a:xfrm>
          <a:prstGeom prst="rect">
            <a:avLst/>
          </a:prstGeom>
          <a:noFill/>
        </p:spPr>
        <p:txBody>
          <a:bodyPr wrap="square" rtlCol="0">
            <a:spAutoFit/>
          </a:bodyPr>
          <a:lstStyle/>
          <a:p>
            <a:pPr algn="ctr"/>
            <a:r>
              <a:rPr lang="fr-FR" sz="3200" b="1" dirty="0">
                <a:ln w="0"/>
                <a:solidFill>
                  <a:srgbClr val="0070C0"/>
                </a:solidFill>
                <a:effectLst>
                  <a:reflection blurRad="6350" stA="53000" endA="300" endPos="35500" dir="5400000" sy="-90000" algn="bl" rotWithShape="0"/>
                </a:effectLst>
              </a:rPr>
              <a:t>Opération animale</a:t>
            </a:r>
          </a:p>
        </p:txBody>
      </p:sp>
      <p:sp>
        <p:nvSpPr>
          <p:cNvPr id="28" name="ZoneTexte 27"/>
          <p:cNvSpPr txBox="1"/>
          <p:nvPr/>
        </p:nvSpPr>
        <p:spPr>
          <a:xfrm>
            <a:off x="4572000" y="1052068"/>
            <a:ext cx="4248472" cy="584775"/>
          </a:xfrm>
          <a:prstGeom prst="rect">
            <a:avLst/>
          </a:prstGeom>
          <a:noFill/>
        </p:spPr>
        <p:txBody>
          <a:bodyPr wrap="square" rtlCol="0">
            <a:spAutoFit/>
          </a:bodyPr>
          <a:lstStyle/>
          <a:p>
            <a:pPr algn="ctr"/>
            <a:r>
              <a:rPr lang="fr-FR" sz="3200" b="1" dirty="0">
                <a:ln w="0"/>
                <a:solidFill>
                  <a:srgbClr val="0070C0"/>
                </a:solidFill>
                <a:effectLst>
                  <a:reflection blurRad="6350" stA="53000" endA="300" endPos="35500" dir="5400000" sy="-90000" algn="bl" rotWithShape="0"/>
                </a:effectLst>
              </a:rPr>
              <a:t>Technique humaine</a:t>
            </a:r>
          </a:p>
        </p:txBody>
      </p:sp>
      <p:sp>
        <p:nvSpPr>
          <p:cNvPr id="31" name="ZoneTexte 30"/>
          <p:cNvSpPr txBox="1"/>
          <p:nvPr/>
        </p:nvSpPr>
        <p:spPr>
          <a:xfrm>
            <a:off x="1357801" y="1671554"/>
            <a:ext cx="3204870" cy="954107"/>
          </a:xfrm>
          <a:prstGeom prst="rect">
            <a:avLst/>
          </a:prstGeom>
          <a:noFill/>
        </p:spPr>
        <p:txBody>
          <a:bodyPr wrap="square" rtlCol="0">
            <a:spAutoFit/>
          </a:bodyPr>
          <a:lstStyle/>
          <a:p>
            <a:pPr algn="ctr"/>
            <a:r>
              <a:rPr lang="fr-FR" sz="2800" b="1" dirty="0">
                <a:solidFill>
                  <a:srgbClr val="FF0000"/>
                </a:solidFill>
              </a:rPr>
              <a:t>Objet</a:t>
            </a:r>
            <a:r>
              <a:rPr lang="fr-FR" sz="2800" dirty="0">
                <a:solidFill>
                  <a:prstClr val="black"/>
                </a:solidFill>
              </a:rPr>
              <a:t> </a:t>
            </a:r>
            <a:r>
              <a:rPr lang="fr-FR" sz="2800" b="1" dirty="0">
                <a:solidFill>
                  <a:srgbClr val="FF0000"/>
                </a:solidFill>
              </a:rPr>
              <a:t>naturel</a:t>
            </a:r>
            <a:r>
              <a:rPr lang="fr-FR" sz="2800" dirty="0">
                <a:solidFill>
                  <a:prstClr val="black"/>
                </a:solidFill>
              </a:rPr>
              <a:t> utilisé par </a:t>
            </a:r>
            <a:r>
              <a:rPr lang="fr-FR" sz="2800" dirty="0" smtClean="0">
                <a:solidFill>
                  <a:prstClr val="black"/>
                </a:solidFill>
              </a:rPr>
              <a:t>l’animal</a:t>
            </a:r>
            <a:endParaRPr lang="fr-FR" sz="2800" dirty="0">
              <a:solidFill>
                <a:prstClr val="black"/>
              </a:solidFill>
            </a:endParaRPr>
          </a:p>
        </p:txBody>
      </p:sp>
      <p:sp>
        <p:nvSpPr>
          <p:cNvPr id="32" name="ZoneTexte 31"/>
          <p:cNvSpPr txBox="1"/>
          <p:nvPr/>
        </p:nvSpPr>
        <p:spPr>
          <a:xfrm>
            <a:off x="5096040" y="1859238"/>
            <a:ext cx="2916324" cy="523220"/>
          </a:xfrm>
          <a:prstGeom prst="rect">
            <a:avLst/>
          </a:prstGeom>
          <a:noFill/>
        </p:spPr>
        <p:txBody>
          <a:bodyPr wrap="square" rtlCol="0">
            <a:spAutoFit/>
          </a:bodyPr>
          <a:lstStyle/>
          <a:p>
            <a:pPr algn="ctr"/>
            <a:r>
              <a:rPr lang="fr-FR" sz="2800" b="1" dirty="0">
                <a:solidFill>
                  <a:srgbClr val="00B050"/>
                </a:solidFill>
              </a:rPr>
              <a:t>Outil</a:t>
            </a:r>
            <a:endParaRPr lang="fr-FR" sz="2600" b="1" dirty="0">
              <a:solidFill>
                <a:srgbClr val="00B050"/>
              </a:solidFill>
            </a:endParaRPr>
          </a:p>
        </p:txBody>
      </p:sp>
      <p:sp>
        <p:nvSpPr>
          <p:cNvPr id="33" name="ZoneTexte 32"/>
          <p:cNvSpPr txBox="1"/>
          <p:nvPr/>
        </p:nvSpPr>
        <p:spPr>
          <a:xfrm>
            <a:off x="1403651" y="2858970"/>
            <a:ext cx="2709301" cy="954107"/>
          </a:xfrm>
          <a:prstGeom prst="rect">
            <a:avLst/>
          </a:prstGeom>
          <a:noFill/>
        </p:spPr>
        <p:txBody>
          <a:bodyPr wrap="square" rtlCol="0">
            <a:spAutoFit/>
          </a:bodyPr>
          <a:lstStyle/>
          <a:p>
            <a:pPr algn="ctr"/>
            <a:r>
              <a:rPr lang="fr-FR" sz="2800" b="1" dirty="0">
                <a:solidFill>
                  <a:srgbClr val="FF0000"/>
                </a:solidFill>
              </a:rPr>
              <a:t>Utilisé sans être transformé</a:t>
            </a:r>
          </a:p>
        </p:txBody>
      </p:sp>
      <p:sp>
        <p:nvSpPr>
          <p:cNvPr id="34" name="ZoneTexte 33"/>
          <p:cNvSpPr txBox="1"/>
          <p:nvPr/>
        </p:nvSpPr>
        <p:spPr>
          <a:xfrm>
            <a:off x="4622269" y="2662524"/>
            <a:ext cx="3947717" cy="1384995"/>
          </a:xfrm>
          <a:prstGeom prst="rect">
            <a:avLst/>
          </a:prstGeom>
          <a:noFill/>
        </p:spPr>
        <p:txBody>
          <a:bodyPr wrap="square" rtlCol="0">
            <a:spAutoFit/>
          </a:bodyPr>
          <a:lstStyle/>
          <a:p>
            <a:pPr algn="ctr"/>
            <a:r>
              <a:rPr lang="fr-FR" sz="2800" b="1" dirty="0">
                <a:solidFill>
                  <a:srgbClr val="00B050"/>
                </a:solidFill>
              </a:rPr>
              <a:t>Fabriqué</a:t>
            </a:r>
            <a:r>
              <a:rPr lang="fr-FR" sz="2800" dirty="0">
                <a:solidFill>
                  <a:srgbClr val="00B050"/>
                </a:solidFill>
              </a:rPr>
              <a:t> </a:t>
            </a:r>
            <a:r>
              <a:rPr lang="fr-FR" sz="2800" b="1" dirty="0">
                <a:solidFill>
                  <a:srgbClr val="00B050"/>
                </a:solidFill>
              </a:rPr>
              <a:t>par l’homme</a:t>
            </a:r>
          </a:p>
          <a:p>
            <a:pPr algn="ctr"/>
            <a:r>
              <a:rPr lang="fr-FR" sz="2800" dirty="0">
                <a:solidFill>
                  <a:prstClr val="black"/>
                </a:solidFill>
              </a:rPr>
              <a:t>(suppose une réflexion  sophistiquée)</a:t>
            </a:r>
          </a:p>
        </p:txBody>
      </p:sp>
      <p:sp>
        <p:nvSpPr>
          <p:cNvPr id="35" name="ZoneTexte 34"/>
          <p:cNvSpPr txBox="1"/>
          <p:nvPr/>
        </p:nvSpPr>
        <p:spPr>
          <a:xfrm>
            <a:off x="1043610" y="4107512"/>
            <a:ext cx="3600400" cy="954107"/>
          </a:xfrm>
          <a:prstGeom prst="rect">
            <a:avLst/>
          </a:prstGeom>
          <a:noFill/>
        </p:spPr>
        <p:txBody>
          <a:bodyPr wrap="square" rtlCol="0">
            <a:spAutoFit/>
          </a:bodyPr>
          <a:lstStyle/>
          <a:p>
            <a:pPr algn="ctr"/>
            <a:r>
              <a:rPr lang="fr-FR" sz="2800" b="1" dirty="0">
                <a:solidFill>
                  <a:srgbClr val="FF0000"/>
                </a:solidFill>
              </a:rPr>
              <a:t>Usage accidentel</a:t>
            </a:r>
            <a:r>
              <a:rPr lang="fr-FR" sz="2800" dirty="0">
                <a:solidFill>
                  <a:srgbClr val="FF0000"/>
                </a:solidFill>
              </a:rPr>
              <a:t> </a:t>
            </a:r>
          </a:p>
          <a:p>
            <a:pPr algn="ctr"/>
            <a:r>
              <a:rPr lang="fr-FR" sz="2800" dirty="0">
                <a:solidFill>
                  <a:prstClr val="black"/>
                </a:solidFill>
              </a:rPr>
              <a:t>(il est trouvé sur place)</a:t>
            </a:r>
          </a:p>
        </p:txBody>
      </p:sp>
      <p:sp>
        <p:nvSpPr>
          <p:cNvPr id="36" name="ZoneTexte 35"/>
          <p:cNvSpPr txBox="1"/>
          <p:nvPr/>
        </p:nvSpPr>
        <p:spPr>
          <a:xfrm>
            <a:off x="4553342" y="3992166"/>
            <a:ext cx="4267131" cy="1384995"/>
          </a:xfrm>
          <a:prstGeom prst="rect">
            <a:avLst/>
          </a:prstGeom>
          <a:noFill/>
        </p:spPr>
        <p:txBody>
          <a:bodyPr wrap="square" rtlCol="0">
            <a:spAutoFit/>
          </a:bodyPr>
          <a:lstStyle/>
          <a:p>
            <a:pPr algn="ctr"/>
            <a:r>
              <a:rPr lang="fr-FR" sz="2800" b="1" dirty="0">
                <a:solidFill>
                  <a:srgbClr val="00B050"/>
                </a:solidFill>
              </a:rPr>
              <a:t>Usage essentiel</a:t>
            </a:r>
            <a:r>
              <a:rPr lang="fr-FR" sz="2800" dirty="0">
                <a:solidFill>
                  <a:srgbClr val="00B050"/>
                </a:solidFill>
              </a:rPr>
              <a:t> </a:t>
            </a:r>
          </a:p>
          <a:p>
            <a:pPr algn="ctr"/>
            <a:r>
              <a:rPr lang="fr-FR" sz="2800" dirty="0">
                <a:solidFill>
                  <a:prstClr val="black"/>
                </a:solidFill>
              </a:rPr>
              <a:t>(il est </a:t>
            </a:r>
            <a:r>
              <a:rPr lang="fr-FR" sz="2800" i="1" dirty="0">
                <a:solidFill>
                  <a:prstClr val="black"/>
                </a:solidFill>
              </a:rPr>
              <a:t>conçu</a:t>
            </a:r>
            <a:r>
              <a:rPr lang="fr-FR" sz="2800" dirty="0">
                <a:solidFill>
                  <a:prstClr val="black"/>
                </a:solidFill>
              </a:rPr>
              <a:t> </a:t>
            </a:r>
            <a:r>
              <a:rPr lang="fr-FR" sz="2800" dirty="0" smtClean="0">
                <a:solidFill>
                  <a:prstClr val="black"/>
                </a:solidFill>
              </a:rPr>
              <a:t>pour </a:t>
            </a:r>
            <a:r>
              <a:rPr lang="fr-FR" sz="2800" dirty="0">
                <a:solidFill>
                  <a:prstClr val="black"/>
                </a:solidFill>
              </a:rPr>
              <a:t>remplir une fonction </a:t>
            </a:r>
            <a:r>
              <a:rPr lang="fr-FR" sz="2800" dirty="0" smtClean="0">
                <a:solidFill>
                  <a:prstClr val="black"/>
                </a:solidFill>
              </a:rPr>
              <a:t>précise)</a:t>
            </a:r>
            <a:endParaRPr lang="fr-FR" sz="2800" dirty="0">
              <a:solidFill>
                <a:prstClr val="black"/>
              </a:solidFill>
            </a:endParaRPr>
          </a:p>
        </p:txBody>
      </p:sp>
      <p:sp>
        <p:nvSpPr>
          <p:cNvPr id="37" name="ZoneTexte 36"/>
          <p:cNvSpPr txBox="1"/>
          <p:nvPr/>
        </p:nvSpPr>
        <p:spPr>
          <a:xfrm>
            <a:off x="646941" y="5387963"/>
            <a:ext cx="3975316" cy="1384995"/>
          </a:xfrm>
          <a:prstGeom prst="rect">
            <a:avLst/>
          </a:prstGeom>
          <a:noFill/>
        </p:spPr>
        <p:txBody>
          <a:bodyPr wrap="square" rtlCol="0">
            <a:spAutoFit/>
          </a:bodyPr>
          <a:lstStyle/>
          <a:p>
            <a:pPr algn="ctr"/>
            <a:r>
              <a:rPr lang="fr-FR" sz="2800" b="1" dirty="0">
                <a:solidFill>
                  <a:srgbClr val="FF0000"/>
                </a:solidFill>
              </a:rPr>
              <a:t>Usage ponctuel</a:t>
            </a:r>
          </a:p>
          <a:p>
            <a:pPr algn="ctr"/>
            <a:r>
              <a:rPr lang="fr-FR" sz="2800" dirty="0">
                <a:solidFill>
                  <a:prstClr val="black"/>
                </a:solidFill>
              </a:rPr>
              <a:t>(il est abandonné après avoir servi)</a:t>
            </a:r>
          </a:p>
        </p:txBody>
      </p:sp>
      <p:sp>
        <p:nvSpPr>
          <p:cNvPr id="38" name="ZoneTexte 37"/>
          <p:cNvSpPr txBox="1"/>
          <p:nvPr/>
        </p:nvSpPr>
        <p:spPr>
          <a:xfrm>
            <a:off x="4572000" y="5373243"/>
            <a:ext cx="3843580" cy="1384995"/>
          </a:xfrm>
          <a:prstGeom prst="rect">
            <a:avLst/>
          </a:prstGeom>
          <a:noFill/>
        </p:spPr>
        <p:txBody>
          <a:bodyPr wrap="square" rtlCol="0">
            <a:spAutoFit/>
          </a:bodyPr>
          <a:lstStyle/>
          <a:p>
            <a:pPr algn="ctr"/>
            <a:r>
              <a:rPr lang="fr-FR" sz="2800" b="1" dirty="0">
                <a:solidFill>
                  <a:srgbClr val="00B050"/>
                </a:solidFill>
              </a:rPr>
              <a:t>Usage permanent</a:t>
            </a:r>
          </a:p>
          <a:p>
            <a:pPr algn="ctr"/>
            <a:r>
              <a:rPr lang="fr-FR" sz="2800" dirty="0">
                <a:solidFill>
                  <a:prstClr val="black"/>
                </a:solidFill>
              </a:rPr>
              <a:t>(l’outil est conservé en vue d’un usage futur)</a:t>
            </a:r>
          </a:p>
        </p:txBody>
      </p:sp>
      <p:sp>
        <p:nvSpPr>
          <p:cNvPr id="18" name="ZoneTexte 17"/>
          <p:cNvSpPr txBox="1"/>
          <p:nvPr/>
        </p:nvSpPr>
        <p:spPr>
          <a:xfrm>
            <a:off x="412355" y="264864"/>
            <a:ext cx="8330349" cy="523220"/>
          </a:xfrm>
          <a:prstGeom prst="rect">
            <a:avLst/>
          </a:prstGeom>
          <a:noFill/>
        </p:spPr>
        <p:txBody>
          <a:bodyPr wrap="square" rtlCol="0">
            <a:spAutoFit/>
          </a:bodyPr>
          <a:lstStyle/>
          <a:p>
            <a:pPr marL="514350" indent="-514350" algn="ctr"/>
            <a:r>
              <a:rPr lang="fr-FR" sz="2800" dirty="0" smtClean="0">
                <a:latin typeface="Bernard MT Condensed" pitchFamily="18" charset="0"/>
              </a:rPr>
              <a:t>Distinction entre opération animale et technique humaine</a:t>
            </a:r>
            <a:endParaRPr lang="fr-FR" sz="2800" dirty="0">
              <a:latin typeface="Bernard MT Condensed" pitchFamily="18" charset="0"/>
            </a:endParaRPr>
          </a:p>
        </p:txBody>
      </p:sp>
    </p:spTree>
    <p:extLst>
      <p:ext uri="{BB962C8B-B14F-4D97-AF65-F5344CB8AC3E}">
        <p14:creationId xmlns="" xmlns:p14="http://schemas.microsoft.com/office/powerpoint/2010/main" val="105915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heckerboard(across)">
                                      <p:cBhvr>
                                        <p:cTn id="7" dur="500"/>
                                        <p:tgtEl>
                                          <p:spTgt spid="2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checkerboard(across)">
                                      <p:cBhvr>
                                        <p:cTn id="10" dur="500"/>
                                        <p:tgtEl>
                                          <p:spTgt spid="28"/>
                                        </p:tgtEl>
                                      </p:cBhvr>
                                    </p:animEffect>
                                  </p:childTnLst>
                                </p:cTn>
                              </p:par>
                              <p:par>
                                <p:cTn id="11" presetID="5"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par>
                                <p:cTn id="14" presetID="5"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checkerboard(across)">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checkerboard(across)">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checkerboard(across)">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checkerboard(across)">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checkerboard(across)">
                                      <p:cBhvr>
                                        <p:cTn id="41" dur="5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checkerboard(across)">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checkerboard(across)">
                                      <p:cBhvr>
                                        <p:cTn id="51" dur="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checkerboard(across)">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checkerboard(across)">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checkerboard(across)">
                                      <p:cBhvr>
                                        <p:cTn id="66" dur="500"/>
                                        <p:tgtEl>
                                          <p:spTgt spid="37"/>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checkerboard(across)">
                                      <p:cBhvr>
                                        <p:cTn id="7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P spid="31" grpId="0"/>
      <p:bldP spid="32" grpId="0"/>
      <p:bldP spid="33" grpId="0"/>
      <p:bldP spid="34" grpId="0"/>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323530" y="1340768"/>
            <a:ext cx="936104" cy="1041580"/>
          </a:xfrm>
          <a:prstGeom prst="rect">
            <a:avLst/>
          </a:prstGeom>
        </p:spPr>
      </p:pic>
      <p:pic>
        <p:nvPicPr>
          <p:cNvPr id="1026" name="Picture 2" descr="Afficher l'image d'origine"/>
          <p:cNvPicPr>
            <a:picLocks noChangeAspect="1" noChangeArrowheads="1"/>
          </p:cNvPicPr>
          <p:nvPr/>
        </p:nvPicPr>
        <p:blipFill>
          <a:blip r:embed="rId3" cstate="print"/>
          <a:srcRect/>
          <a:stretch>
            <a:fillRect/>
          </a:stretch>
        </p:blipFill>
        <p:spPr bwMode="auto">
          <a:xfrm>
            <a:off x="4283985" y="5229200"/>
            <a:ext cx="2162213" cy="1443672"/>
          </a:xfrm>
          <a:prstGeom prst="rect">
            <a:avLst/>
          </a:prstGeom>
          <a:ln>
            <a:noFill/>
          </a:ln>
          <a:effectLst>
            <a:softEdge rad="112500"/>
          </a:effectLst>
        </p:spPr>
      </p:pic>
      <p:pic>
        <p:nvPicPr>
          <p:cNvPr id="1030" name="Picture 6" descr="Afficher l'image d'origine"/>
          <p:cNvPicPr>
            <a:picLocks noChangeAspect="1" noChangeArrowheads="1"/>
          </p:cNvPicPr>
          <p:nvPr/>
        </p:nvPicPr>
        <p:blipFill>
          <a:blip r:embed="rId4" cstate="print"/>
          <a:srcRect/>
          <a:stretch>
            <a:fillRect/>
          </a:stretch>
        </p:blipFill>
        <p:spPr bwMode="auto">
          <a:xfrm>
            <a:off x="1475658" y="1412776"/>
            <a:ext cx="1440160" cy="1172292"/>
          </a:xfrm>
          <a:prstGeom prst="rect">
            <a:avLst/>
          </a:prstGeom>
          <a:ln>
            <a:noFill/>
          </a:ln>
          <a:effectLst>
            <a:softEdge rad="112500"/>
          </a:effectLst>
        </p:spPr>
      </p:pic>
      <p:pic>
        <p:nvPicPr>
          <p:cNvPr id="1032" name="Picture 8" descr="Afficher l'image d'origine"/>
          <p:cNvPicPr>
            <a:picLocks noChangeAspect="1" noChangeArrowheads="1"/>
          </p:cNvPicPr>
          <p:nvPr/>
        </p:nvPicPr>
        <p:blipFill>
          <a:blip r:embed="rId5" cstate="print"/>
          <a:srcRect/>
          <a:stretch>
            <a:fillRect/>
          </a:stretch>
        </p:blipFill>
        <p:spPr bwMode="auto">
          <a:xfrm>
            <a:off x="6588225" y="1772816"/>
            <a:ext cx="2157490" cy="1462778"/>
          </a:xfrm>
          <a:prstGeom prst="rect">
            <a:avLst/>
          </a:prstGeom>
          <a:ln>
            <a:noFill/>
          </a:ln>
          <a:effectLst>
            <a:softEdge rad="112500"/>
          </a:effectLst>
        </p:spPr>
      </p:pic>
      <p:pic>
        <p:nvPicPr>
          <p:cNvPr id="1028" name="Picture 4" descr="Afficher l'image d'origine"/>
          <p:cNvPicPr>
            <a:picLocks noChangeAspect="1" noChangeArrowheads="1"/>
          </p:cNvPicPr>
          <p:nvPr/>
        </p:nvPicPr>
        <p:blipFill>
          <a:blip r:embed="rId6" cstate="print"/>
          <a:srcRect/>
          <a:stretch>
            <a:fillRect/>
          </a:stretch>
        </p:blipFill>
        <p:spPr bwMode="auto">
          <a:xfrm>
            <a:off x="6012160" y="4221088"/>
            <a:ext cx="1978934" cy="1368152"/>
          </a:xfrm>
          <a:prstGeom prst="rect">
            <a:avLst/>
          </a:prstGeom>
          <a:ln>
            <a:noFill/>
          </a:ln>
          <a:effectLst>
            <a:softEdge rad="112500"/>
          </a:effectLst>
        </p:spPr>
      </p:pic>
      <p:pic>
        <p:nvPicPr>
          <p:cNvPr id="1034" name="Picture 10" descr="[ Philosophie ] Le travail, la technique (2/2)"/>
          <p:cNvPicPr>
            <a:picLocks noChangeAspect="1" noChangeArrowheads="1"/>
          </p:cNvPicPr>
          <p:nvPr/>
        </p:nvPicPr>
        <p:blipFill>
          <a:blip r:embed="rId7" cstate="print"/>
          <a:srcRect/>
          <a:stretch>
            <a:fillRect/>
          </a:stretch>
        </p:blipFill>
        <p:spPr bwMode="auto">
          <a:xfrm>
            <a:off x="179512" y="4887088"/>
            <a:ext cx="2554506" cy="1970912"/>
          </a:xfrm>
          <a:prstGeom prst="rect">
            <a:avLst/>
          </a:prstGeom>
          <a:ln>
            <a:noFill/>
          </a:ln>
          <a:effectLst>
            <a:softEdge rad="112500"/>
          </a:effectLst>
        </p:spPr>
      </p:pic>
      <p:sp>
        <p:nvSpPr>
          <p:cNvPr id="9" name="ZoneTexte 8"/>
          <p:cNvSpPr txBox="1"/>
          <p:nvPr/>
        </p:nvSpPr>
        <p:spPr>
          <a:xfrm>
            <a:off x="467544" y="188640"/>
            <a:ext cx="8352928" cy="923330"/>
          </a:xfrm>
          <a:prstGeom prst="rect">
            <a:avLst/>
          </a:prstGeom>
          <a:noFill/>
        </p:spPr>
        <p:txBody>
          <a:bodyPr wrap="square" rtlCol="0">
            <a:spAutoFit/>
          </a:bodyPr>
          <a:lstStyle/>
          <a:p>
            <a:r>
              <a:rPr lang="fr-FR" sz="5400" dirty="0" smtClean="0">
                <a:solidFill>
                  <a:srgbClr val="C00000"/>
                </a:solidFill>
                <a:latin typeface="Freestyle Script" pitchFamily="66" charset="0"/>
              </a:rPr>
              <a:t>« La » technique en général, ça n’existe pas !</a:t>
            </a:r>
            <a:endParaRPr lang="fr-FR" sz="5400" dirty="0">
              <a:solidFill>
                <a:srgbClr val="C00000"/>
              </a:solidFill>
              <a:latin typeface="Freestyle Script" pitchFamily="66" charset="0"/>
            </a:endParaRPr>
          </a:p>
        </p:txBody>
      </p:sp>
      <p:sp>
        <p:nvSpPr>
          <p:cNvPr id="10" name="Ellipse 9"/>
          <p:cNvSpPr/>
          <p:nvPr/>
        </p:nvSpPr>
        <p:spPr>
          <a:xfrm>
            <a:off x="3239854" y="3356992"/>
            <a:ext cx="2664296" cy="93610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dirty="0" smtClean="0">
                <a:latin typeface="Arial Black" pitchFamily="34" charset="0"/>
              </a:rPr>
              <a:t>La technique</a:t>
            </a:r>
            <a:endParaRPr lang="fr-FR" sz="2000" dirty="0">
              <a:latin typeface="Arial Black" pitchFamily="34" charset="0"/>
            </a:endParaRPr>
          </a:p>
        </p:txBody>
      </p:sp>
      <p:sp>
        <p:nvSpPr>
          <p:cNvPr id="11" name="Flèche droite 10"/>
          <p:cNvSpPr/>
          <p:nvPr/>
        </p:nvSpPr>
        <p:spPr>
          <a:xfrm rot="10800000">
            <a:off x="2555793" y="3645026"/>
            <a:ext cx="567361" cy="288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p:cNvSpPr txBox="1"/>
          <p:nvPr/>
        </p:nvSpPr>
        <p:spPr>
          <a:xfrm>
            <a:off x="251520" y="3501008"/>
            <a:ext cx="2304256" cy="461665"/>
          </a:xfrm>
          <a:prstGeom prst="rect">
            <a:avLst/>
          </a:prstGeom>
          <a:noFill/>
        </p:spPr>
        <p:txBody>
          <a:bodyPr wrap="square" rtlCol="0">
            <a:spAutoFit/>
          </a:bodyPr>
          <a:lstStyle/>
          <a:p>
            <a:pPr algn="ctr"/>
            <a:r>
              <a:rPr lang="fr-FR" sz="2400" b="1" dirty="0" smtClean="0"/>
              <a:t>Objets fabriqués</a:t>
            </a:r>
            <a:endParaRPr lang="fr-FR" sz="2400" b="1" dirty="0"/>
          </a:p>
        </p:txBody>
      </p:sp>
      <p:sp>
        <p:nvSpPr>
          <p:cNvPr id="14" name="ZoneTexte 13"/>
          <p:cNvSpPr txBox="1"/>
          <p:nvPr/>
        </p:nvSpPr>
        <p:spPr>
          <a:xfrm>
            <a:off x="899593" y="2636912"/>
            <a:ext cx="1152128" cy="400110"/>
          </a:xfrm>
          <a:prstGeom prst="rect">
            <a:avLst/>
          </a:prstGeom>
          <a:noFill/>
        </p:spPr>
        <p:txBody>
          <a:bodyPr wrap="square" rtlCol="0">
            <a:spAutoFit/>
          </a:bodyPr>
          <a:lstStyle/>
          <a:p>
            <a:pPr algn="ctr"/>
            <a:r>
              <a:rPr lang="fr-FR" sz="2000" b="1" dirty="0" smtClean="0"/>
              <a:t>Outils</a:t>
            </a:r>
            <a:endParaRPr lang="fr-FR" sz="2000" b="1" dirty="0"/>
          </a:p>
        </p:txBody>
      </p:sp>
      <p:sp>
        <p:nvSpPr>
          <p:cNvPr id="15" name="ZoneTexte 14"/>
          <p:cNvSpPr txBox="1"/>
          <p:nvPr/>
        </p:nvSpPr>
        <p:spPr>
          <a:xfrm>
            <a:off x="683569" y="4437146"/>
            <a:ext cx="1584176" cy="430887"/>
          </a:xfrm>
          <a:prstGeom prst="rect">
            <a:avLst/>
          </a:prstGeom>
          <a:noFill/>
        </p:spPr>
        <p:txBody>
          <a:bodyPr wrap="square" rtlCol="0">
            <a:spAutoFit/>
          </a:bodyPr>
          <a:lstStyle/>
          <a:p>
            <a:pPr algn="ctr"/>
            <a:r>
              <a:rPr lang="fr-FR" sz="2200" b="1" dirty="0" smtClean="0"/>
              <a:t>Machines</a:t>
            </a:r>
            <a:endParaRPr lang="fr-FR" sz="2200" b="1" dirty="0"/>
          </a:p>
        </p:txBody>
      </p:sp>
      <p:sp>
        <p:nvSpPr>
          <p:cNvPr id="17" name="Flèche droite 16"/>
          <p:cNvSpPr/>
          <p:nvPr/>
        </p:nvSpPr>
        <p:spPr>
          <a:xfrm rot="16200000">
            <a:off x="1257608" y="3143010"/>
            <a:ext cx="427396" cy="288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Flèche droite 17"/>
          <p:cNvSpPr/>
          <p:nvPr/>
        </p:nvSpPr>
        <p:spPr>
          <a:xfrm rot="5400000">
            <a:off x="1262258" y="4074463"/>
            <a:ext cx="427396" cy="288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Flèche droite 18"/>
          <p:cNvSpPr/>
          <p:nvPr/>
        </p:nvSpPr>
        <p:spPr>
          <a:xfrm>
            <a:off x="6012177" y="3717032"/>
            <a:ext cx="567361" cy="288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ZoneTexte 19"/>
          <p:cNvSpPr txBox="1"/>
          <p:nvPr/>
        </p:nvSpPr>
        <p:spPr>
          <a:xfrm>
            <a:off x="6588224" y="3429004"/>
            <a:ext cx="2376264" cy="830997"/>
          </a:xfrm>
          <a:prstGeom prst="rect">
            <a:avLst/>
          </a:prstGeom>
          <a:noFill/>
        </p:spPr>
        <p:txBody>
          <a:bodyPr wrap="square" rtlCol="0">
            <a:spAutoFit/>
          </a:bodyPr>
          <a:lstStyle/>
          <a:p>
            <a:pPr algn="ctr"/>
            <a:r>
              <a:rPr lang="fr-FR" sz="2400" b="1" dirty="0" smtClean="0"/>
              <a:t>Gestes techniques</a:t>
            </a:r>
            <a:endParaRPr lang="fr-FR" sz="2400" b="1" dirty="0"/>
          </a:p>
        </p:txBody>
      </p:sp>
      <p:pic>
        <p:nvPicPr>
          <p:cNvPr id="21" name="Picture 12" descr="Afficher l'image d'origine"/>
          <p:cNvPicPr>
            <a:picLocks noChangeAspect="1" noChangeArrowheads="1"/>
          </p:cNvPicPr>
          <p:nvPr/>
        </p:nvPicPr>
        <p:blipFill>
          <a:blip r:embed="rId8" cstate="print"/>
          <a:srcRect/>
          <a:stretch>
            <a:fillRect/>
          </a:stretch>
        </p:blipFill>
        <p:spPr bwMode="auto">
          <a:xfrm>
            <a:off x="4067944" y="1340802"/>
            <a:ext cx="2448272" cy="1636845"/>
          </a:xfrm>
          <a:prstGeom prst="rect">
            <a:avLst/>
          </a:prstGeom>
          <a:ln>
            <a:noFill/>
          </a:ln>
          <a:effectLst>
            <a:softEdge rad="112500"/>
          </a:effectLst>
        </p:spPr>
      </p:pic>
      <p:pic>
        <p:nvPicPr>
          <p:cNvPr id="25" name="Picture 2" descr="Afficher l'image d'origine"/>
          <p:cNvPicPr>
            <a:picLocks noChangeAspect="1" noChangeArrowheads="1"/>
          </p:cNvPicPr>
          <p:nvPr/>
        </p:nvPicPr>
        <p:blipFill>
          <a:blip r:embed="rId9" cstate="print"/>
          <a:srcRect/>
          <a:stretch>
            <a:fillRect/>
          </a:stretch>
        </p:blipFill>
        <p:spPr bwMode="auto">
          <a:xfrm flipH="1">
            <a:off x="6948264" y="5157192"/>
            <a:ext cx="1944216" cy="151216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3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2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P spid="14" grpId="0"/>
      <p:bldP spid="15" grpId="0"/>
      <p:bldP spid="17" grpId="0" animBg="1"/>
      <p:bldP spid="18" grpId="0" animBg="1"/>
      <p:bldP spid="19" grpId="0" animBg="1"/>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ficher l'image d'origine"/>
          <p:cNvPicPr>
            <a:picLocks noChangeAspect="1" noChangeArrowheads="1"/>
          </p:cNvPicPr>
          <p:nvPr/>
        </p:nvPicPr>
        <p:blipFill>
          <a:blip r:embed="rId2" cstate="print">
            <a:lum/>
          </a:blip>
          <a:srcRect t="16264" b="6029"/>
          <a:stretch>
            <a:fillRect/>
          </a:stretch>
        </p:blipFill>
        <p:spPr bwMode="auto">
          <a:xfrm>
            <a:off x="5508105" y="3068960"/>
            <a:ext cx="3075190" cy="3602472"/>
          </a:xfrm>
          <a:prstGeom prst="rect">
            <a:avLst/>
          </a:prstGeom>
          <a:ln>
            <a:noFill/>
          </a:ln>
          <a:effectLst>
            <a:softEdge rad="112500"/>
          </a:effectLst>
        </p:spPr>
      </p:pic>
      <p:pic>
        <p:nvPicPr>
          <p:cNvPr id="1028" name="Picture 4" descr="Afficher l'image d'origine"/>
          <p:cNvPicPr>
            <a:picLocks noChangeAspect="1" noChangeArrowheads="1"/>
          </p:cNvPicPr>
          <p:nvPr/>
        </p:nvPicPr>
        <p:blipFill>
          <a:blip r:embed="rId3" cstate="print"/>
          <a:srcRect/>
          <a:stretch>
            <a:fillRect/>
          </a:stretch>
        </p:blipFill>
        <p:spPr bwMode="auto">
          <a:xfrm>
            <a:off x="467544" y="3429000"/>
            <a:ext cx="3384828" cy="2664296"/>
          </a:xfrm>
          <a:prstGeom prst="rect">
            <a:avLst/>
          </a:prstGeom>
          <a:ln>
            <a:noFill/>
          </a:ln>
          <a:effectLst>
            <a:softEdge rad="112500"/>
          </a:effectLst>
        </p:spPr>
      </p:pic>
      <p:pic>
        <p:nvPicPr>
          <p:cNvPr id="1030" name="Picture 6" descr="Afficher l'image d'origine"/>
          <p:cNvPicPr>
            <a:picLocks noChangeAspect="1" noChangeArrowheads="1"/>
          </p:cNvPicPr>
          <p:nvPr/>
        </p:nvPicPr>
        <p:blipFill>
          <a:blip r:embed="rId4" cstate="print"/>
          <a:srcRect/>
          <a:stretch>
            <a:fillRect/>
          </a:stretch>
        </p:blipFill>
        <p:spPr bwMode="auto">
          <a:xfrm rot="18073480">
            <a:off x="3707904" y="1268760"/>
            <a:ext cx="1512168" cy="1512168"/>
          </a:xfrm>
          <a:prstGeom prst="rect">
            <a:avLst/>
          </a:prstGeom>
          <a:noFill/>
        </p:spPr>
      </p:pic>
      <p:sp>
        <p:nvSpPr>
          <p:cNvPr id="7" name="ZoneTexte 6"/>
          <p:cNvSpPr txBox="1"/>
          <p:nvPr/>
        </p:nvSpPr>
        <p:spPr>
          <a:xfrm>
            <a:off x="89758" y="116666"/>
            <a:ext cx="8964488" cy="830997"/>
          </a:xfrm>
          <a:prstGeom prst="rect">
            <a:avLst/>
          </a:prstGeom>
          <a:noFill/>
        </p:spPr>
        <p:txBody>
          <a:bodyPr wrap="square" rtlCol="0">
            <a:spAutoFit/>
          </a:bodyPr>
          <a:lstStyle/>
          <a:p>
            <a:pPr algn="ctr"/>
            <a:r>
              <a:rPr lang="fr-FR" sz="4800" dirty="0" smtClean="0">
                <a:solidFill>
                  <a:srgbClr val="C00000"/>
                </a:solidFill>
                <a:latin typeface="Freestyle Script" pitchFamily="66" charset="0"/>
              </a:rPr>
              <a:t>En plus d’être équivoque, la technique est </a:t>
            </a:r>
            <a:r>
              <a:rPr lang="fr-FR" sz="4800" u="sng" dirty="0" smtClean="0">
                <a:solidFill>
                  <a:srgbClr val="C00000"/>
                </a:solidFill>
                <a:latin typeface="Freestyle Script" pitchFamily="66" charset="0"/>
              </a:rPr>
              <a:t>ambivalente</a:t>
            </a:r>
            <a:r>
              <a:rPr lang="fr-FR" sz="4800" dirty="0" smtClean="0">
                <a:solidFill>
                  <a:srgbClr val="C00000"/>
                </a:solidFill>
                <a:latin typeface="Freestyle Script" pitchFamily="66" charset="0"/>
              </a:rPr>
              <a:t>… </a:t>
            </a:r>
            <a:endParaRPr lang="fr-FR" sz="4800" dirty="0">
              <a:solidFill>
                <a:srgbClr val="C00000"/>
              </a:solidFill>
              <a:latin typeface="Freestyle Script" pitchFamily="66" charset="0"/>
            </a:endParaRPr>
          </a:p>
        </p:txBody>
      </p:sp>
      <p:sp>
        <p:nvSpPr>
          <p:cNvPr id="8" name="Flèche droite 7"/>
          <p:cNvSpPr/>
          <p:nvPr/>
        </p:nvSpPr>
        <p:spPr>
          <a:xfrm rot="8336640">
            <a:off x="2253270" y="2245867"/>
            <a:ext cx="1656184" cy="57606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rot="2318891">
            <a:off x="5074587" y="2226910"/>
            <a:ext cx="1656184" cy="57606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2051722" y="6021322"/>
            <a:ext cx="3528392" cy="584775"/>
          </a:xfrm>
          <a:prstGeom prst="rect">
            <a:avLst/>
          </a:prstGeom>
          <a:noFill/>
        </p:spPr>
        <p:txBody>
          <a:bodyPr wrap="square" rtlCol="0">
            <a:spAutoFit/>
          </a:bodyPr>
          <a:lstStyle/>
          <a:p>
            <a:pPr algn="r"/>
            <a:r>
              <a:rPr lang="fr-FR" sz="1600" b="1" dirty="0" smtClean="0">
                <a:latin typeface="Garamond" pitchFamily="18" charset="0"/>
              </a:rPr>
              <a:t>Image extraite du film </a:t>
            </a:r>
            <a:r>
              <a:rPr lang="fr-FR" sz="1600" b="1" i="1" dirty="0" smtClean="0">
                <a:latin typeface="Garamond" pitchFamily="18" charset="0"/>
              </a:rPr>
              <a:t>Drive</a:t>
            </a:r>
            <a:r>
              <a:rPr lang="fr-FR" sz="1600" b="1" dirty="0" smtClean="0">
                <a:latin typeface="Garamond" pitchFamily="18" charset="0"/>
              </a:rPr>
              <a:t> </a:t>
            </a:r>
          </a:p>
          <a:p>
            <a:pPr algn="r"/>
            <a:r>
              <a:rPr lang="fr-FR" sz="1600" b="1" dirty="0" smtClean="0">
                <a:latin typeface="Garamond" pitchFamily="18" charset="0"/>
              </a:rPr>
              <a:t>de Nicolas </a:t>
            </a:r>
            <a:r>
              <a:rPr lang="fr-FR" sz="1600" b="1" dirty="0" err="1" smtClean="0">
                <a:latin typeface="Garamond" pitchFamily="18" charset="0"/>
              </a:rPr>
              <a:t>Winding</a:t>
            </a:r>
            <a:r>
              <a:rPr lang="fr-FR" sz="1600" b="1" dirty="0" smtClean="0">
                <a:latin typeface="Garamond" pitchFamily="18" charset="0"/>
              </a:rPr>
              <a:t> </a:t>
            </a:r>
            <a:r>
              <a:rPr lang="fr-FR" sz="1600" b="1" dirty="0" err="1" smtClean="0">
                <a:latin typeface="Garamond" pitchFamily="18" charset="0"/>
              </a:rPr>
              <a:t>Refn</a:t>
            </a:r>
            <a:endParaRPr lang="fr-FR" sz="1600" b="1" dirty="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02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lum bright="-10000"/>
            <a:extLst>
              <a:ext uri="{28A0092B-C50C-407E-A947-70E740481C1C}">
                <a14:useLocalDpi xmlns="" xmlns:a14="http://schemas.microsoft.com/office/drawing/2010/main" val="0"/>
              </a:ext>
            </a:extLst>
          </a:blip>
          <a:stretch>
            <a:fillRect/>
          </a:stretch>
        </p:blipFill>
        <p:spPr>
          <a:xfrm>
            <a:off x="323529" y="1844824"/>
            <a:ext cx="2304256" cy="2907752"/>
          </a:xfrm>
          <a:prstGeom prst="rect">
            <a:avLst/>
          </a:prstGeom>
          <a:ln>
            <a:noFill/>
          </a:ln>
          <a:effectLst>
            <a:outerShdw blurRad="292100" dist="139700" dir="2700000" algn="tl" rotWithShape="0">
              <a:srgbClr val="333333">
                <a:alpha val="65000"/>
              </a:srgbClr>
            </a:outerShdw>
          </a:effectLst>
        </p:spPr>
      </p:pic>
      <p:sp>
        <p:nvSpPr>
          <p:cNvPr id="6" name="Légende à une bordure 2 5"/>
          <p:cNvSpPr/>
          <p:nvPr/>
        </p:nvSpPr>
        <p:spPr>
          <a:xfrm>
            <a:off x="4067944" y="1916832"/>
            <a:ext cx="4536504" cy="3672408"/>
          </a:xfrm>
          <a:prstGeom prst="accentCallout2">
            <a:avLst>
              <a:gd name="adj1" fmla="val 18750"/>
              <a:gd name="adj2" fmla="val -8333"/>
              <a:gd name="adj3" fmla="val 18750"/>
              <a:gd name="adj4" fmla="val -16667"/>
              <a:gd name="adj5" fmla="val 48302"/>
              <a:gd name="adj6" fmla="val -36953"/>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3200" dirty="0" smtClean="0">
                <a:solidFill>
                  <a:schemeClr val="tx1"/>
                </a:solidFill>
                <a:latin typeface="Gloucester MT Extra Condensed" pitchFamily="18" charset="0"/>
                <a:cs typeface="Times New Roman" pitchFamily="18" charset="0"/>
              </a:rPr>
              <a:t>« Les prescriptions qui s’imposent au médecin pour obtenir la guérison totale de son homme, et celles que doit suivre un empoisonneur pour être sûr de le tuer, ont la même valeur si on les envisage comme servant chacune à mener parfaitement à bien ce qui est visé »</a:t>
            </a:r>
          </a:p>
        </p:txBody>
      </p:sp>
      <p:sp>
        <p:nvSpPr>
          <p:cNvPr id="7" name="ZoneTexte 6"/>
          <p:cNvSpPr txBox="1"/>
          <p:nvPr/>
        </p:nvSpPr>
        <p:spPr>
          <a:xfrm>
            <a:off x="467544" y="188640"/>
            <a:ext cx="8208912" cy="523220"/>
          </a:xfrm>
          <a:prstGeom prst="rect">
            <a:avLst/>
          </a:prstGeom>
          <a:solidFill>
            <a:schemeClr val="accent5">
              <a:lumMod val="20000"/>
              <a:lumOff val="80000"/>
            </a:schemeClr>
          </a:solidFill>
        </p:spPr>
        <p:txBody>
          <a:bodyPr wrap="square" rtlCol="0">
            <a:spAutoFit/>
          </a:bodyPr>
          <a:lstStyle/>
          <a:p>
            <a:pPr algn="ctr"/>
            <a:r>
              <a:rPr lang="fr-FR" sz="2800" b="1" dirty="0" smtClean="0">
                <a:latin typeface="DejaVu Serif Condensed" pitchFamily="18" charset="0"/>
                <a:ea typeface="DejaVu Serif Condensed" pitchFamily="18" charset="0"/>
              </a:rPr>
              <a:t>La technique : utile </a:t>
            </a:r>
            <a:r>
              <a:rPr lang="fr-FR" sz="2800" b="1" i="1" dirty="0" smtClean="0">
                <a:latin typeface="DejaVu Serif Condensed" pitchFamily="18" charset="0"/>
                <a:ea typeface="DejaVu Serif Condensed" pitchFamily="18" charset="0"/>
              </a:rPr>
              <a:t>et</a:t>
            </a:r>
            <a:r>
              <a:rPr lang="fr-FR" sz="2800" b="1" dirty="0" smtClean="0">
                <a:latin typeface="DejaVu Serif Condensed" pitchFamily="18" charset="0"/>
                <a:ea typeface="DejaVu Serif Condensed" pitchFamily="18" charset="0"/>
              </a:rPr>
              <a:t> morale ? </a:t>
            </a:r>
            <a:endParaRPr lang="fr-FR" sz="2800" b="1" dirty="0">
              <a:latin typeface="DejaVu Serif Condensed" pitchFamily="18" charset="0"/>
              <a:ea typeface="DejaVu Serif Condensed" pitchFamily="18" charset="0"/>
            </a:endParaRPr>
          </a:p>
        </p:txBody>
      </p:sp>
      <p:sp>
        <p:nvSpPr>
          <p:cNvPr id="8" name="Rectangle 7"/>
          <p:cNvSpPr/>
          <p:nvPr/>
        </p:nvSpPr>
        <p:spPr>
          <a:xfrm>
            <a:off x="827588" y="4869160"/>
            <a:ext cx="1229825" cy="1077218"/>
          </a:xfrm>
          <a:prstGeom prst="rect">
            <a:avLst/>
          </a:prstGeom>
        </p:spPr>
        <p:txBody>
          <a:bodyPr wrap="none">
            <a:spAutoFit/>
          </a:bodyPr>
          <a:lstStyle/>
          <a:p>
            <a:pPr algn="ctr"/>
            <a:r>
              <a:rPr lang="fr-FR" sz="3200" dirty="0" smtClean="0">
                <a:latin typeface="Bodoni MT Black" pitchFamily="18" charset="0"/>
              </a:rPr>
              <a:t>Kant</a:t>
            </a:r>
          </a:p>
          <a:p>
            <a:pPr algn="ctr"/>
            <a:endParaRPr lang="fr-FR" sz="3200" dirty="0">
              <a:latin typeface="Bodoni MT Black" pitchFamily="18" charset="0"/>
            </a:endParaRPr>
          </a:p>
        </p:txBody>
      </p:sp>
      <p:sp>
        <p:nvSpPr>
          <p:cNvPr id="9" name="Rectangle 8"/>
          <p:cNvSpPr/>
          <p:nvPr/>
        </p:nvSpPr>
        <p:spPr>
          <a:xfrm>
            <a:off x="323530" y="908720"/>
            <a:ext cx="8280920" cy="707886"/>
          </a:xfrm>
          <a:prstGeom prst="rect">
            <a:avLst/>
          </a:prstGeom>
        </p:spPr>
        <p:txBody>
          <a:bodyPr wrap="square">
            <a:spAutoFit/>
          </a:bodyPr>
          <a:lstStyle/>
          <a:p>
            <a:pPr algn="ctr"/>
            <a:r>
              <a:rPr lang="fr-FR" sz="4000" i="1" dirty="0" smtClean="0">
                <a:latin typeface="Bodoni MT Condensed" pitchFamily="18" charset="0"/>
              </a:rPr>
              <a:t>Fondation de la métaphysique des mœurs</a:t>
            </a:r>
            <a:r>
              <a:rPr lang="fr-FR" sz="4000" dirty="0" smtClean="0">
                <a:latin typeface="Bodoni MT Condensed" pitchFamily="18" charset="0"/>
              </a:rPr>
              <a:t>, 2</a:t>
            </a:r>
            <a:r>
              <a:rPr lang="fr-FR" sz="4000" baseline="30000" dirty="0" smtClean="0">
                <a:latin typeface="Bodoni MT Condensed" pitchFamily="18" charset="0"/>
              </a:rPr>
              <a:t>ième</a:t>
            </a:r>
            <a:r>
              <a:rPr lang="fr-FR" sz="4000" dirty="0" smtClean="0">
                <a:latin typeface="Bodoni MT Condensed" pitchFamily="18" charset="0"/>
              </a:rPr>
              <a:t> section</a:t>
            </a:r>
            <a:endParaRPr lang="fr-FR" sz="4000" dirty="0">
              <a:latin typeface="Bodoni MT Condense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fr.web.img1.acsta.net/medias/nmedia/00/00/01/27/69197311_af.jpg"/>
          <p:cNvPicPr>
            <a:picLocks noChangeAspect="1" noChangeArrowheads="1"/>
          </p:cNvPicPr>
          <p:nvPr/>
        </p:nvPicPr>
        <p:blipFill>
          <a:blip r:embed="rId2" cstate="print">
            <a:lum bright="-10000"/>
          </a:blip>
          <a:srcRect/>
          <a:stretch>
            <a:fillRect/>
          </a:stretch>
        </p:blipFill>
        <p:spPr bwMode="auto">
          <a:xfrm>
            <a:off x="251520" y="1412783"/>
            <a:ext cx="3551728" cy="4867275"/>
          </a:xfrm>
          <a:prstGeom prst="rect">
            <a:avLst/>
          </a:prstGeom>
          <a:noFill/>
        </p:spPr>
      </p:pic>
      <p:sp>
        <p:nvSpPr>
          <p:cNvPr id="3" name="Rectangle 2"/>
          <p:cNvSpPr/>
          <p:nvPr/>
        </p:nvSpPr>
        <p:spPr>
          <a:xfrm>
            <a:off x="323530" y="116632"/>
            <a:ext cx="8496944" cy="1077218"/>
          </a:xfrm>
          <a:prstGeom prst="rect">
            <a:avLst/>
          </a:prstGeom>
        </p:spPr>
        <p:txBody>
          <a:bodyPr wrap="square">
            <a:spAutoFit/>
          </a:bodyPr>
          <a:lstStyle/>
          <a:p>
            <a:pPr algn="ctr"/>
            <a:r>
              <a:rPr lang="fr-FR" sz="3200" b="1" dirty="0" smtClean="0">
                <a:latin typeface="Baskerville Old Face" pitchFamily="18" charset="0"/>
              </a:rPr>
              <a:t>Analyse comparative de deux extraits du film </a:t>
            </a:r>
          </a:p>
          <a:p>
            <a:pPr algn="ctr"/>
            <a:r>
              <a:rPr lang="fr-FR" sz="3200" b="1" i="1" dirty="0" smtClean="0">
                <a:latin typeface="Baskerville Old Face" pitchFamily="18" charset="0"/>
              </a:rPr>
              <a:t>2001: L’Odyssée de l’espace </a:t>
            </a:r>
            <a:r>
              <a:rPr lang="fr-FR" sz="3200" b="1" dirty="0" smtClean="0">
                <a:latin typeface="Baskerville Old Face" pitchFamily="18" charset="0"/>
              </a:rPr>
              <a:t>de Stanley Kubrick</a:t>
            </a:r>
          </a:p>
        </p:txBody>
      </p:sp>
      <p:sp>
        <p:nvSpPr>
          <p:cNvPr id="5" name="ZoneTexte 4"/>
          <p:cNvSpPr txBox="1"/>
          <p:nvPr/>
        </p:nvSpPr>
        <p:spPr>
          <a:xfrm>
            <a:off x="4067946" y="1412786"/>
            <a:ext cx="4680520" cy="1200329"/>
          </a:xfrm>
          <a:prstGeom prst="rect">
            <a:avLst/>
          </a:prstGeom>
          <a:noFill/>
        </p:spPr>
        <p:txBody>
          <a:bodyPr wrap="square" rtlCol="0">
            <a:spAutoFit/>
          </a:bodyPr>
          <a:lstStyle/>
          <a:p>
            <a:pPr algn="just"/>
            <a:r>
              <a:rPr lang="fr-FR" sz="2400" dirty="0" smtClean="0">
                <a:latin typeface="Franklin Gothic Medium Cond" pitchFamily="34" charset="0"/>
              </a:rPr>
              <a:t>→ Scènes extraites de la première partie du film intitulée « L’Aube de l’humanité »</a:t>
            </a:r>
            <a:endParaRPr lang="fr-FR" sz="2400" dirty="0">
              <a:latin typeface="Franklin Gothic Medium Cond" pitchFamily="34" charset="0"/>
            </a:endParaRPr>
          </a:p>
        </p:txBody>
      </p:sp>
      <p:sp>
        <p:nvSpPr>
          <p:cNvPr id="6" name="ZoneTexte 5"/>
          <p:cNvSpPr txBox="1"/>
          <p:nvPr/>
        </p:nvSpPr>
        <p:spPr>
          <a:xfrm>
            <a:off x="4427986" y="3284984"/>
            <a:ext cx="4176464" cy="1569660"/>
          </a:xfrm>
          <a:prstGeom prst="rect">
            <a:avLst/>
          </a:prstGeom>
          <a:noFill/>
        </p:spPr>
        <p:txBody>
          <a:bodyPr wrap="square" rtlCol="0">
            <a:spAutoFit/>
          </a:bodyPr>
          <a:lstStyle/>
          <a:p>
            <a:pPr algn="ctr"/>
            <a:r>
              <a:rPr lang="fr-FR" sz="2400" b="1" dirty="0" smtClean="0">
                <a:solidFill>
                  <a:srgbClr val="FF0000"/>
                </a:solidFill>
                <a:latin typeface="DejaVu Serif Condensed" pitchFamily="18" charset="0"/>
                <a:ea typeface="DejaVu Serif Condensed" pitchFamily="18" charset="0"/>
              </a:rPr>
              <a:t>Comment l’ambivalence de la technique est-elle représentée dans ces deux scènes ? </a:t>
            </a:r>
            <a:endParaRPr lang="fr-FR" sz="2400" b="1" dirty="0">
              <a:solidFill>
                <a:srgbClr val="FF0000"/>
              </a:solidFill>
              <a:latin typeface="DejaVu Serif Condensed" pitchFamily="18" charset="0"/>
              <a:ea typeface="DejaVu Serif Condense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520" y="3933090"/>
            <a:ext cx="4464496" cy="1138773"/>
          </a:xfrm>
          <a:prstGeom prst="rect">
            <a:avLst/>
          </a:prstGeom>
          <a:noFill/>
        </p:spPr>
        <p:txBody>
          <a:bodyPr wrap="square" rtlCol="0">
            <a:spAutoFit/>
          </a:bodyPr>
          <a:lstStyle/>
          <a:p>
            <a:pPr algn="ctr"/>
            <a:r>
              <a:rPr lang="fr-FR" sz="3200" dirty="0" smtClean="0">
                <a:latin typeface="Franklin Gothic Demi Cond" pitchFamily="34" charset="0"/>
              </a:rPr>
              <a:t>Découverte de la technique</a:t>
            </a:r>
          </a:p>
          <a:p>
            <a:pPr algn="ctr"/>
            <a:r>
              <a:rPr lang="fr-FR" sz="3600" b="1" dirty="0" smtClean="0">
                <a:latin typeface="DilleniaUPC" pitchFamily="18" charset="-34"/>
                <a:cs typeface="DilleniaUPC" pitchFamily="18" charset="-34"/>
              </a:rPr>
              <a:t>Instrument</a:t>
            </a:r>
            <a:r>
              <a:rPr lang="fr-FR" sz="3600" dirty="0" smtClean="0">
                <a:latin typeface="DilleniaUPC" pitchFamily="18" charset="-34"/>
                <a:cs typeface="DilleniaUPC" pitchFamily="18" charset="-34"/>
              </a:rPr>
              <a:t> ≠ </a:t>
            </a:r>
            <a:r>
              <a:rPr lang="fr-FR" sz="3600" b="1" dirty="0" smtClean="0">
                <a:latin typeface="DilleniaUPC" pitchFamily="18" charset="-34"/>
                <a:cs typeface="DilleniaUPC" pitchFamily="18" charset="-34"/>
              </a:rPr>
              <a:t>outil</a:t>
            </a:r>
            <a:r>
              <a:rPr lang="fr-FR" sz="3600" dirty="0" smtClean="0">
                <a:latin typeface="DilleniaUPC" pitchFamily="18" charset="-34"/>
                <a:cs typeface="DilleniaUPC" pitchFamily="18" charset="-34"/>
              </a:rPr>
              <a:t> </a:t>
            </a:r>
            <a:endParaRPr lang="fr-FR" sz="3600" dirty="0">
              <a:latin typeface="DilleniaUPC" pitchFamily="18" charset="-34"/>
              <a:cs typeface="DilleniaUPC" pitchFamily="18" charset="-34"/>
            </a:endParaRPr>
          </a:p>
        </p:txBody>
      </p:sp>
      <p:sp>
        <p:nvSpPr>
          <p:cNvPr id="4" name="ZoneTexte 3"/>
          <p:cNvSpPr txBox="1"/>
          <p:nvPr/>
        </p:nvSpPr>
        <p:spPr>
          <a:xfrm>
            <a:off x="6012160" y="4005098"/>
            <a:ext cx="2808312" cy="584775"/>
          </a:xfrm>
          <a:prstGeom prst="rect">
            <a:avLst/>
          </a:prstGeom>
          <a:noFill/>
        </p:spPr>
        <p:txBody>
          <a:bodyPr wrap="square" rtlCol="0">
            <a:spAutoFit/>
          </a:bodyPr>
          <a:lstStyle/>
          <a:p>
            <a:pPr algn="ctr"/>
            <a:r>
              <a:rPr lang="fr-FR" sz="3200" dirty="0" smtClean="0">
                <a:latin typeface="Franklin Gothic Demi Cond" pitchFamily="34" charset="0"/>
              </a:rPr>
              <a:t>Intelligence</a:t>
            </a:r>
            <a:endParaRPr lang="fr-FR" sz="3600" dirty="0">
              <a:latin typeface="Franklin Gothic Demi Cond" pitchFamily="34" charset="0"/>
            </a:endParaRPr>
          </a:p>
        </p:txBody>
      </p:sp>
      <p:sp>
        <p:nvSpPr>
          <p:cNvPr id="5" name="ZoneTexte 4"/>
          <p:cNvSpPr txBox="1"/>
          <p:nvPr/>
        </p:nvSpPr>
        <p:spPr>
          <a:xfrm>
            <a:off x="5364088" y="4509120"/>
            <a:ext cx="3960440" cy="400110"/>
          </a:xfrm>
          <a:prstGeom prst="rect">
            <a:avLst/>
          </a:prstGeom>
          <a:noFill/>
        </p:spPr>
        <p:txBody>
          <a:bodyPr wrap="square" rtlCol="0">
            <a:spAutoFit/>
          </a:bodyPr>
          <a:lstStyle/>
          <a:p>
            <a:pPr algn="ctr"/>
            <a:r>
              <a:rPr lang="fr-FR" sz="2000" b="1" dirty="0" smtClean="0">
                <a:solidFill>
                  <a:srgbClr val="002060"/>
                </a:solidFill>
                <a:latin typeface="Bodoni MT" pitchFamily="18" charset="0"/>
                <a:cs typeface="DilleniaUPC" pitchFamily="18" charset="-34"/>
              </a:rPr>
              <a:t>Causalité</a:t>
            </a:r>
            <a:endParaRPr lang="fr-FR" sz="2400" b="1" dirty="0" smtClean="0">
              <a:solidFill>
                <a:srgbClr val="002060"/>
              </a:solidFill>
              <a:latin typeface="Bodoni MT" pitchFamily="18" charset="0"/>
              <a:cs typeface="DilleniaUPC" pitchFamily="18" charset="-34"/>
            </a:endParaRPr>
          </a:p>
        </p:txBody>
      </p:sp>
      <p:pic>
        <p:nvPicPr>
          <p:cNvPr id="16388" name="Picture 4" descr="Afficher l'image d'origine"/>
          <p:cNvPicPr>
            <a:picLocks noChangeAspect="1" noChangeArrowheads="1"/>
          </p:cNvPicPr>
          <p:nvPr/>
        </p:nvPicPr>
        <p:blipFill>
          <a:blip r:embed="rId2" cstate="print"/>
          <a:srcRect/>
          <a:stretch>
            <a:fillRect/>
          </a:stretch>
        </p:blipFill>
        <p:spPr bwMode="auto">
          <a:xfrm>
            <a:off x="323530" y="188640"/>
            <a:ext cx="8518352" cy="3488788"/>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4860032" y="5733256"/>
            <a:ext cx="4139952" cy="707886"/>
          </a:xfrm>
          <a:prstGeom prst="rect">
            <a:avLst/>
          </a:prstGeom>
        </p:spPr>
        <p:txBody>
          <a:bodyPr wrap="square">
            <a:spAutoFit/>
          </a:bodyPr>
          <a:lstStyle/>
          <a:p>
            <a:pPr algn="ctr"/>
            <a:r>
              <a:rPr lang="fr-FR" sz="2000" b="1" i="1" dirty="0" smtClean="0">
                <a:solidFill>
                  <a:srgbClr val="002060"/>
                </a:solidFill>
                <a:latin typeface="Bodoni MT" pitchFamily="18" charset="0"/>
                <a:cs typeface="DilleniaUPC" pitchFamily="18" charset="-34"/>
              </a:rPr>
              <a:t>Utilisation</a:t>
            </a:r>
            <a:r>
              <a:rPr lang="fr-FR" sz="2000" b="1" dirty="0" smtClean="0">
                <a:solidFill>
                  <a:srgbClr val="002060"/>
                </a:solidFill>
                <a:latin typeface="Bodoni MT" pitchFamily="18" charset="0"/>
                <a:cs typeface="DilleniaUPC" pitchFamily="18" charset="-34"/>
              </a:rPr>
              <a:t> : adaptation d’un moyen à l’accomplissement d’une fin</a:t>
            </a:r>
          </a:p>
        </p:txBody>
      </p:sp>
      <p:sp>
        <p:nvSpPr>
          <p:cNvPr id="7" name="Rectangle 6"/>
          <p:cNvSpPr/>
          <p:nvPr/>
        </p:nvSpPr>
        <p:spPr>
          <a:xfrm>
            <a:off x="5073690" y="4941168"/>
            <a:ext cx="4070310" cy="707886"/>
          </a:xfrm>
          <a:prstGeom prst="rect">
            <a:avLst/>
          </a:prstGeom>
        </p:spPr>
        <p:txBody>
          <a:bodyPr wrap="square">
            <a:spAutoFit/>
          </a:bodyPr>
          <a:lstStyle/>
          <a:p>
            <a:pPr algn="ctr"/>
            <a:r>
              <a:rPr lang="fr-FR" sz="2000" b="1" dirty="0" smtClean="0">
                <a:solidFill>
                  <a:srgbClr val="002060"/>
                </a:solidFill>
                <a:latin typeface="Bodoni MT" pitchFamily="18" charset="0"/>
                <a:cs typeface="DilleniaUPC" pitchFamily="18" charset="-34"/>
              </a:rPr>
              <a:t>Prise de conscience de sa capacité à transformer la réalité </a:t>
            </a:r>
            <a:endParaRPr lang="fr-FR" sz="2000" b="1" dirty="0">
              <a:solidFill>
                <a:srgbClr val="002060"/>
              </a:solidFill>
              <a:latin typeface="Bodoni MT" pitchFamily="18" charset="0"/>
              <a:cs typeface="DilleniaUPC" pitchFamily="18" charset="-34"/>
            </a:endParaRPr>
          </a:p>
        </p:txBody>
      </p:sp>
      <p:sp>
        <p:nvSpPr>
          <p:cNvPr id="8" name="Double flèche horizontale 7"/>
          <p:cNvSpPr/>
          <p:nvPr/>
        </p:nvSpPr>
        <p:spPr>
          <a:xfrm>
            <a:off x="4788024" y="4077072"/>
            <a:ext cx="1440160" cy="402808"/>
          </a:xfrm>
          <a:prstGeom prst="lef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0B050"/>
              </a:solidFill>
            </a:endParaRPr>
          </a:p>
        </p:txBody>
      </p:sp>
      <p:sp>
        <p:nvSpPr>
          <p:cNvPr id="10" name="ZoneTexte 9"/>
          <p:cNvSpPr txBox="1"/>
          <p:nvPr/>
        </p:nvSpPr>
        <p:spPr>
          <a:xfrm>
            <a:off x="395536" y="188642"/>
            <a:ext cx="3744416" cy="646331"/>
          </a:xfrm>
          <a:prstGeom prst="rect">
            <a:avLst/>
          </a:prstGeom>
          <a:noFill/>
        </p:spPr>
        <p:txBody>
          <a:bodyPr wrap="square" rtlCol="0">
            <a:spAutoFit/>
          </a:bodyPr>
          <a:lstStyle/>
          <a:p>
            <a:r>
              <a:rPr lang="fr-FR" sz="3600" b="1" u="sng" dirty="0" smtClean="0">
                <a:solidFill>
                  <a:srgbClr val="C00000"/>
                </a:solidFill>
                <a:latin typeface="DilleniaUPC" pitchFamily="18" charset="-34"/>
                <a:cs typeface="DilleniaUPC" pitchFamily="18" charset="-34"/>
              </a:rPr>
              <a:t>Analyse de la 1</a:t>
            </a:r>
            <a:r>
              <a:rPr lang="fr-FR" sz="3600" b="1" u="sng" baseline="30000" dirty="0" smtClean="0">
                <a:solidFill>
                  <a:srgbClr val="C00000"/>
                </a:solidFill>
                <a:latin typeface="DilleniaUPC" pitchFamily="18" charset="-34"/>
                <a:cs typeface="DilleniaUPC" pitchFamily="18" charset="-34"/>
              </a:rPr>
              <a:t>ère</a:t>
            </a:r>
            <a:r>
              <a:rPr lang="fr-FR" sz="3600" b="1" u="sng" dirty="0" smtClean="0">
                <a:solidFill>
                  <a:srgbClr val="C00000"/>
                </a:solidFill>
                <a:latin typeface="DilleniaUPC" pitchFamily="18" charset="-34"/>
                <a:cs typeface="DilleniaUPC" pitchFamily="18" charset="-34"/>
              </a:rPr>
              <a:t> scène : </a:t>
            </a:r>
            <a:endParaRPr lang="fr-FR" sz="3600" b="1" u="sng" dirty="0">
              <a:solidFill>
                <a:srgbClr val="C00000"/>
              </a:solidFill>
              <a:latin typeface="DilleniaUPC" pitchFamily="18" charset="-34"/>
              <a:cs typeface="DilleniaUPC" pitchFamily="18"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anim calcmode="lin" valueType="num">
                                      <p:cBhvr>
                                        <p:cTn id="16" dur="2000" fill="hold"/>
                                        <p:tgtEl>
                                          <p:spTgt spid="8"/>
                                        </p:tgtEl>
                                        <p:attrNameLst>
                                          <p:attrName>ppt_w</p:attrName>
                                        </p:attrNameLst>
                                      </p:cBhvr>
                                      <p:tavLst>
                                        <p:tav tm="0" fmla="#ppt_w*sin(2.5*pi*$)">
                                          <p:val>
                                            <p:fltVal val="0"/>
                                          </p:val>
                                        </p:tav>
                                        <p:tav tm="100000">
                                          <p:val>
                                            <p:fltVal val="1"/>
                                          </p:val>
                                        </p:tav>
                                      </p:tavLst>
                                    </p:anim>
                                    <p:anim calcmode="lin" valueType="num">
                                      <p:cBhvr>
                                        <p:cTn id="17" dur="2000" fill="hold"/>
                                        <p:tgtEl>
                                          <p:spTgt spid="8"/>
                                        </p:tgtEl>
                                        <p:attrNameLst>
                                          <p:attrName>ppt_h</p:attrName>
                                        </p:attrNameLst>
                                      </p:cBhvr>
                                      <p:tavLst>
                                        <p:tav tm="0">
                                          <p:val>
                                            <p:strVal val="#ppt_h"/>
                                          </p:val>
                                        </p:tav>
                                        <p:tav tm="100000">
                                          <p:val>
                                            <p:strVal val="#ppt_h"/>
                                          </p:val>
                                        </p:tav>
                                      </p:tavLst>
                                    </p:anim>
                                  </p:childTnLst>
                                </p:cTn>
                              </p:par>
                              <p:par>
                                <p:cTn id="18" presetID="1"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e 9"/>
          <p:cNvSpPr/>
          <p:nvPr/>
        </p:nvSpPr>
        <p:spPr>
          <a:xfrm>
            <a:off x="3275857" y="404664"/>
            <a:ext cx="2664296" cy="93610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dirty="0" smtClean="0">
                <a:latin typeface="Arial Black" pitchFamily="34" charset="0"/>
              </a:rPr>
              <a:t>La technique</a:t>
            </a:r>
            <a:endParaRPr lang="fr-FR" sz="2000" dirty="0">
              <a:latin typeface="Arial Black" pitchFamily="34" charset="0"/>
            </a:endParaRPr>
          </a:p>
        </p:txBody>
      </p:sp>
      <p:sp>
        <p:nvSpPr>
          <p:cNvPr id="11" name="Flèche droite 10"/>
          <p:cNvSpPr/>
          <p:nvPr/>
        </p:nvSpPr>
        <p:spPr>
          <a:xfrm rot="8258905">
            <a:off x="2795007" y="1134208"/>
            <a:ext cx="567361" cy="288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p:cNvSpPr txBox="1"/>
          <p:nvPr/>
        </p:nvSpPr>
        <p:spPr>
          <a:xfrm>
            <a:off x="467544" y="1556796"/>
            <a:ext cx="2304256" cy="461665"/>
          </a:xfrm>
          <a:prstGeom prst="rect">
            <a:avLst/>
          </a:prstGeom>
          <a:noFill/>
        </p:spPr>
        <p:txBody>
          <a:bodyPr wrap="square" rtlCol="0">
            <a:spAutoFit/>
          </a:bodyPr>
          <a:lstStyle/>
          <a:p>
            <a:pPr algn="ctr"/>
            <a:r>
              <a:rPr lang="fr-FR" sz="2400" b="1" dirty="0" smtClean="0"/>
              <a:t>Objets fabriqués</a:t>
            </a:r>
            <a:endParaRPr lang="fr-FR" sz="2400" b="1" dirty="0"/>
          </a:p>
        </p:txBody>
      </p:sp>
      <p:sp>
        <p:nvSpPr>
          <p:cNvPr id="19" name="Flèche droite 18"/>
          <p:cNvSpPr/>
          <p:nvPr/>
        </p:nvSpPr>
        <p:spPr>
          <a:xfrm rot="2296868">
            <a:off x="5896571" y="1125478"/>
            <a:ext cx="567361" cy="288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ZoneTexte 19"/>
          <p:cNvSpPr txBox="1"/>
          <p:nvPr/>
        </p:nvSpPr>
        <p:spPr>
          <a:xfrm>
            <a:off x="6300192" y="1412804"/>
            <a:ext cx="2376264" cy="830997"/>
          </a:xfrm>
          <a:prstGeom prst="rect">
            <a:avLst/>
          </a:prstGeom>
          <a:noFill/>
        </p:spPr>
        <p:txBody>
          <a:bodyPr wrap="square" rtlCol="0">
            <a:spAutoFit/>
          </a:bodyPr>
          <a:lstStyle/>
          <a:p>
            <a:pPr algn="ctr"/>
            <a:r>
              <a:rPr lang="fr-FR" sz="2400" b="1" dirty="0" smtClean="0"/>
              <a:t>Gestes techniques</a:t>
            </a:r>
            <a:endParaRPr lang="fr-FR" sz="2400" b="1" dirty="0"/>
          </a:p>
        </p:txBody>
      </p:sp>
      <p:sp>
        <p:nvSpPr>
          <p:cNvPr id="22" name="Flèche droite 21"/>
          <p:cNvSpPr/>
          <p:nvPr/>
        </p:nvSpPr>
        <p:spPr>
          <a:xfrm rot="5400000">
            <a:off x="4176256" y="1880530"/>
            <a:ext cx="1080120" cy="288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ZoneTexte 22"/>
          <p:cNvSpPr txBox="1"/>
          <p:nvPr/>
        </p:nvSpPr>
        <p:spPr>
          <a:xfrm>
            <a:off x="3059833" y="2708954"/>
            <a:ext cx="3096344" cy="830997"/>
          </a:xfrm>
          <a:prstGeom prst="rect">
            <a:avLst/>
          </a:prstGeom>
          <a:noFill/>
        </p:spPr>
        <p:txBody>
          <a:bodyPr wrap="square" rtlCol="0">
            <a:spAutoFit/>
          </a:bodyPr>
          <a:lstStyle/>
          <a:p>
            <a:pPr algn="ctr"/>
            <a:r>
              <a:rPr lang="fr-FR" sz="2400" b="1" dirty="0" smtClean="0"/>
              <a:t>Manière de penser </a:t>
            </a:r>
          </a:p>
          <a:p>
            <a:pPr algn="ctr"/>
            <a:r>
              <a:rPr lang="fr-FR" sz="2400" b="1" dirty="0" smtClean="0"/>
              <a:t>et de raisonner</a:t>
            </a:r>
            <a:endParaRPr lang="fr-FR" sz="2400" b="1" dirty="0"/>
          </a:p>
        </p:txBody>
      </p:sp>
      <p:sp>
        <p:nvSpPr>
          <p:cNvPr id="24" name="Rectangle 23"/>
          <p:cNvSpPr/>
          <p:nvPr/>
        </p:nvSpPr>
        <p:spPr>
          <a:xfrm>
            <a:off x="1619672" y="3717032"/>
            <a:ext cx="4320480" cy="2394502"/>
          </a:xfrm>
          <a:prstGeom prst="rect">
            <a:avLst/>
          </a:prstGeom>
        </p:spPr>
        <p:txBody>
          <a:bodyPr wrap="square">
            <a:spAutoFit/>
          </a:bodyPr>
          <a:lstStyle/>
          <a:p>
            <a:pPr lvl="0" defTabSz="577850">
              <a:lnSpc>
                <a:spcPct val="90000"/>
              </a:lnSpc>
              <a:spcBef>
                <a:spcPct val="0"/>
              </a:spcBef>
              <a:spcAft>
                <a:spcPct val="35000"/>
              </a:spcAft>
            </a:pPr>
            <a:r>
              <a:rPr lang="fr-FR" sz="2200" dirty="0" smtClean="0"/>
              <a:t>Pour</a:t>
            </a:r>
          </a:p>
          <a:p>
            <a:pPr lvl="0" defTabSz="577850">
              <a:lnSpc>
                <a:spcPct val="90000"/>
              </a:lnSpc>
              <a:spcBef>
                <a:spcPct val="0"/>
              </a:spcBef>
              <a:spcAft>
                <a:spcPct val="35000"/>
              </a:spcAft>
            </a:pPr>
            <a:r>
              <a:rPr lang="fr-FR" sz="2200" dirty="0" smtClean="0"/>
              <a:t> … concevoir des outils </a:t>
            </a:r>
          </a:p>
          <a:p>
            <a:pPr lvl="0" defTabSz="577850">
              <a:lnSpc>
                <a:spcPct val="90000"/>
              </a:lnSpc>
              <a:spcBef>
                <a:spcPct val="0"/>
              </a:spcBef>
              <a:spcAft>
                <a:spcPct val="35000"/>
              </a:spcAft>
            </a:pPr>
            <a:r>
              <a:rPr lang="fr-FR" sz="2200" dirty="0" smtClean="0"/>
              <a:t>... accomplir des gestes techniques</a:t>
            </a:r>
          </a:p>
          <a:p>
            <a:pPr lvl="0" algn="just" defTabSz="577850">
              <a:lnSpc>
                <a:spcPct val="90000"/>
              </a:lnSpc>
              <a:spcBef>
                <a:spcPct val="0"/>
              </a:spcBef>
              <a:spcAft>
                <a:spcPct val="35000"/>
              </a:spcAft>
            </a:pPr>
            <a:r>
              <a:rPr lang="fr-FR" sz="2200" dirty="0" smtClean="0"/>
              <a:t>il faut </a:t>
            </a:r>
            <a:r>
              <a:rPr lang="fr-FR" sz="2200" b="1" i="1" dirty="0" smtClean="0"/>
              <a:t>raisonner</a:t>
            </a:r>
            <a:r>
              <a:rPr lang="fr-FR" sz="2200" i="1" dirty="0" smtClean="0"/>
              <a:t> </a:t>
            </a:r>
            <a:r>
              <a:rPr lang="fr-FR" sz="2200" dirty="0" smtClean="0"/>
              <a:t>: concevoir un but et les moyens propres à y parvenir. </a:t>
            </a:r>
          </a:p>
          <a:p>
            <a:pPr lvl="0" defTabSz="577850">
              <a:lnSpc>
                <a:spcPct val="90000"/>
              </a:lnSpc>
              <a:spcBef>
                <a:spcPct val="0"/>
              </a:spcBef>
              <a:spcAft>
                <a:spcPct val="35000"/>
              </a:spcAft>
            </a:pPr>
            <a:r>
              <a:rPr lang="fr-FR" sz="2200" dirty="0" smtClean="0"/>
              <a:t>=˃ </a:t>
            </a:r>
            <a:r>
              <a:rPr lang="fr-FR" sz="2200" b="1" dirty="0" smtClean="0"/>
              <a:t>Pas de technique sans la raison </a:t>
            </a:r>
            <a:endParaRPr lang="fr-FR" sz="2200" b="1" dirty="0"/>
          </a:p>
        </p:txBody>
      </p:sp>
      <p:sp>
        <p:nvSpPr>
          <p:cNvPr id="26" name="ZoneTexte 25"/>
          <p:cNvSpPr txBox="1"/>
          <p:nvPr/>
        </p:nvSpPr>
        <p:spPr>
          <a:xfrm>
            <a:off x="1475656" y="6093330"/>
            <a:ext cx="7416824" cy="461665"/>
          </a:xfrm>
          <a:prstGeom prst="rect">
            <a:avLst/>
          </a:prstGeom>
          <a:noFill/>
        </p:spPr>
        <p:txBody>
          <a:bodyPr wrap="square" rtlCol="0">
            <a:spAutoFit/>
          </a:bodyPr>
          <a:lstStyle/>
          <a:p>
            <a:r>
              <a:rPr lang="fr-FR" sz="2400" b="1" dirty="0" smtClean="0">
                <a:solidFill>
                  <a:srgbClr val="C00000"/>
                </a:solidFill>
              </a:rPr>
              <a:t>Ou, en tout cas, sans une certaine forme d’intelligence… </a:t>
            </a:r>
            <a:endParaRPr lang="fr-FR" sz="2400" b="1" dirty="0">
              <a:solidFill>
                <a:srgbClr val="C00000"/>
              </a:solidFill>
            </a:endParaRPr>
          </a:p>
        </p:txBody>
      </p:sp>
      <p:pic>
        <p:nvPicPr>
          <p:cNvPr id="2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40153" y="4149080"/>
            <a:ext cx="2952328" cy="191215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4">
                                            <p:txEl>
                                              <p:pRg st="0" end="0"/>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5" presetClass="entr" presetSubtype="1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checkerboard(across)">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27586" y="3861082"/>
            <a:ext cx="7920880" cy="954107"/>
          </a:xfrm>
          <a:prstGeom prst="rect">
            <a:avLst/>
          </a:prstGeom>
          <a:noFill/>
        </p:spPr>
        <p:txBody>
          <a:bodyPr wrap="square" rtlCol="0">
            <a:spAutoFit/>
          </a:bodyPr>
          <a:lstStyle/>
          <a:p>
            <a:r>
              <a:rPr lang="fr-FR" sz="2800" dirty="0" smtClean="0">
                <a:latin typeface="Franklin Gothic Demi Cond" pitchFamily="34" charset="0"/>
                <a:cs typeface="Times New Roman"/>
              </a:rPr>
              <a:t>▪ </a:t>
            </a:r>
            <a:r>
              <a:rPr lang="fr-FR" sz="2800" dirty="0" smtClean="0">
                <a:latin typeface="Franklin Gothic Demi Cond" pitchFamily="34" charset="0"/>
              </a:rPr>
              <a:t>La technique peut être utilisée comme une arme ou comme un moyen de destruction</a:t>
            </a:r>
          </a:p>
        </p:txBody>
      </p:sp>
      <p:pic>
        <p:nvPicPr>
          <p:cNvPr id="7170" name="Picture 2" descr="Afficher l'image d'origine"/>
          <p:cNvPicPr>
            <a:picLocks noChangeAspect="1" noChangeArrowheads="1"/>
          </p:cNvPicPr>
          <p:nvPr/>
        </p:nvPicPr>
        <p:blipFill>
          <a:blip r:embed="rId3" cstate="print"/>
          <a:srcRect t="12236"/>
          <a:stretch>
            <a:fillRect/>
          </a:stretch>
        </p:blipFill>
        <p:spPr bwMode="auto">
          <a:xfrm>
            <a:off x="395536" y="188643"/>
            <a:ext cx="8280920" cy="3419053"/>
          </a:xfrm>
          <a:prstGeom prst="rect">
            <a:avLst/>
          </a:prstGeom>
          <a:ln>
            <a:noFill/>
          </a:ln>
          <a:effectLst>
            <a:outerShdw blurRad="292100" dist="139700" dir="2700000" algn="tl" rotWithShape="0">
              <a:srgbClr val="333333">
                <a:alpha val="65000"/>
              </a:srgbClr>
            </a:outerShdw>
          </a:effectLst>
        </p:spPr>
      </p:pic>
      <p:sp>
        <p:nvSpPr>
          <p:cNvPr id="6" name="ZoneTexte 5"/>
          <p:cNvSpPr txBox="1"/>
          <p:nvPr/>
        </p:nvSpPr>
        <p:spPr>
          <a:xfrm>
            <a:off x="395536" y="188642"/>
            <a:ext cx="3744416" cy="646331"/>
          </a:xfrm>
          <a:prstGeom prst="rect">
            <a:avLst/>
          </a:prstGeom>
          <a:noFill/>
        </p:spPr>
        <p:txBody>
          <a:bodyPr wrap="square" rtlCol="0">
            <a:spAutoFit/>
          </a:bodyPr>
          <a:lstStyle/>
          <a:p>
            <a:r>
              <a:rPr lang="fr-FR" sz="3600" b="1" u="sng" dirty="0" smtClean="0">
                <a:solidFill>
                  <a:srgbClr val="C00000"/>
                </a:solidFill>
                <a:latin typeface="DilleniaUPC" pitchFamily="18" charset="-34"/>
                <a:cs typeface="DilleniaUPC" pitchFamily="18" charset="-34"/>
              </a:rPr>
              <a:t>Analyse de la 2</a:t>
            </a:r>
            <a:r>
              <a:rPr lang="fr-FR" sz="3600" b="1" u="sng" baseline="30000" dirty="0" smtClean="0">
                <a:solidFill>
                  <a:srgbClr val="C00000"/>
                </a:solidFill>
                <a:latin typeface="DilleniaUPC" pitchFamily="18" charset="-34"/>
                <a:cs typeface="DilleniaUPC" pitchFamily="18" charset="-34"/>
              </a:rPr>
              <a:t>ième</a:t>
            </a:r>
            <a:r>
              <a:rPr lang="fr-FR" sz="3600" b="1" u="sng" dirty="0" smtClean="0">
                <a:solidFill>
                  <a:srgbClr val="C00000"/>
                </a:solidFill>
                <a:latin typeface="DilleniaUPC" pitchFamily="18" charset="-34"/>
                <a:cs typeface="DilleniaUPC" pitchFamily="18" charset="-34"/>
              </a:rPr>
              <a:t> scène : </a:t>
            </a:r>
            <a:endParaRPr lang="fr-FR" sz="3600" b="1" u="sng" dirty="0">
              <a:solidFill>
                <a:srgbClr val="C00000"/>
              </a:solidFill>
              <a:latin typeface="DilleniaUPC" pitchFamily="18" charset="-34"/>
              <a:cs typeface="DilleniaUPC" pitchFamily="18" charset="-34"/>
            </a:endParaRPr>
          </a:p>
        </p:txBody>
      </p:sp>
      <p:sp>
        <p:nvSpPr>
          <p:cNvPr id="8" name="Rectangle 7"/>
          <p:cNvSpPr/>
          <p:nvPr/>
        </p:nvSpPr>
        <p:spPr>
          <a:xfrm>
            <a:off x="899592" y="5085218"/>
            <a:ext cx="7776864" cy="954107"/>
          </a:xfrm>
          <a:prstGeom prst="rect">
            <a:avLst/>
          </a:prstGeom>
        </p:spPr>
        <p:txBody>
          <a:bodyPr wrap="square">
            <a:spAutoFit/>
          </a:bodyPr>
          <a:lstStyle/>
          <a:p>
            <a:r>
              <a:rPr lang="fr-FR" sz="2800" dirty="0" smtClean="0">
                <a:latin typeface="Franklin Gothic Demi Cond" pitchFamily="34" charset="0"/>
                <a:cs typeface="Times New Roman"/>
              </a:rPr>
              <a:t>▪ </a:t>
            </a:r>
            <a:r>
              <a:rPr lang="fr-FR" sz="2800" dirty="0" smtClean="0">
                <a:latin typeface="Franklin Gothic Demi Cond" pitchFamily="34" charset="0"/>
              </a:rPr>
              <a:t>La technique exacerbe (cause ?) la violence et  augmente notre volonté de puissance</a:t>
            </a:r>
            <a:endParaRPr lang="fr-FR" sz="2800" dirty="0">
              <a:latin typeface="Franklin Gothic Demi Con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188640"/>
            <a:ext cx="8208912" cy="523220"/>
          </a:xfrm>
          <a:prstGeom prst="rect">
            <a:avLst/>
          </a:prstGeom>
          <a:solidFill>
            <a:schemeClr val="accent5">
              <a:lumMod val="20000"/>
              <a:lumOff val="80000"/>
            </a:schemeClr>
          </a:solidFill>
        </p:spPr>
        <p:txBody>
          <a:bodyPr wrap="square" rtlCol="0">
            <a:spAutoFit/>
          </a:bodyPr>
          <a:lstStyle/>
          <a:p>
            <a:pPr algn="ctr"/>
            <a:r>
              <a:rPr lang="fr-FR" sz="2800" b="1" dirty="0" smtClean="0">
                <a:latin typeface="DejaVu Serif Condensed" pitchFamily="18" charset="0"/>
                <a:ea typeface="DejaVu Serif Condensed" pitchFamily="18" charset="0"/>
              </a:rPr>
              <a:t>Position du problème et plan du cours</a:t>
            </a:r>
            <a:endParaRPr lang="fr-FR" sz="2800" b="1" dirty="0">
              <a:latin typeface="DejaVu Serif Condensed" pitchFamily="18" charset="0"/>
              <a:ea typeface="DejaVu Serif Condensed" pitchFamily="18" charset="0"/>
            </a:endParaRPr>
          </a:p>
        </p:txBody>
      </p:sp>
      <p:pic>
        <p:nvPicPr>
          <p:cNvPr id="19458" name="Picture 2" descr="&lt;p&gt;© Warner&lt;/p&gt;"/>
          <p:cNvPicPr>
            <a:picLocks noChangeAspect="1" noChangeArrowheads="1"/>
          </p:cNvPicPr>
          <p:nvPr/>
        </p:nvPicPr>
        <p:blipFill>
          <a:blip r:embed="rId2" cstate="print"/>
          <a:srcRect l="36914"/>
          <a:stretch>
            <a:fillRect/>
          </a:stretch>
        </p:blipFill>
        <p:spPr bwMode="auto">
          <a:xfrm>
            <a:off x="467544" y="1196752"/>
            <a:ext cx="3384376" cy="2514686"/>
          </a:xfrm>
          <a:prstGeom prst="rect">
            <a:avLst/>
          </a:prstGeom>
          <a:ln>
            <a:noFill/>
          </a:ln>
          <a:effectLst>
            <a:outerShdw blurRad="292100" dist="139700" dir="2700000" algn="tl" rotWithShape="0">
              <a:srgbClr val="333333">
                <a:alpha val="65000"/>
              </a:srgbClr>
            </a:outerShdw>
          </a:effectLst>
        </p:spPr>
      </p:pic>
      <p:pic>
        <p:nvPicPr>
          <p:cNvPr id="19460" name="Picture 4" descr="&lt;p&gt;© Warner&lt;/p&gt;"/>
          <p:cNvPicPr>
            <a:picLocks noChangeAspect="1" noChangeArrowheads="1"/>
          </p:cNvPicPr>
          <p:nvPr/>
        </p:nvPicPr>
        <p:blipFill>
          <a:blip r:embed="rId3" cstate="print"/>
          <a:srcRect l="18316" r="11147" b="6649"/>
          <a:stretch>
            <a:fillRect/>
          </a:stretch>
        </p:blipFill>
        <p:spPr bwMode="auto">
          <a:xfrm>
            <a:off x="5148081" y="1196752"/>
            <a:ext cx="3482227" cy="2448272"/>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2483770" y="3858067"/>
            <a:ext cx="4176464" cy="830997"/>
          </a:xfrm>
          <a:prstGeom prst="rect">
            <a:avLst/>
          </a:prstGeom>
          <a:noFill/>
        </p:spPr>
        <p:txBody>
          <a:bodyPr wrap="square" rtlCol="0">
            <a:spAutoFit/>
          </a:bodyPr>
          <a:lstStyle/>
          <a:p>
            <a:pPr algn="ctr"/>
            <a:r>
              <a:rPr lang="fr-FR" sz="2400" b="1" dirty="0" smtClean="0">
                <a:solidFill>
                  <a:srgbClr val="FF0000"/>
                </a:solidFill>
                <a:latin typeface="DejaVu Serif Condensed" pitchFamily="18" charset="0"/>
                <a:ea typeface="DejaVu Serif Condensed" pitchFamily="18" charset="0"/>
              </a:rPr>
              <a:t>Quelle valeur accorder à la technique ? </a:t>
            </a:r>
            <a:endParaRPr lang="fr-FR" sz="2400" b="1" dirty="0">
              <a:solidFill>
                <a:srgbClr val="FF0000"/>
              </a:solidFill>
              <a:latin typeface="DejaVu Serif Condensed" pitchFamily="18" charset="0"/>
              <a:ea typeface="DejaVu Serif Condensed" pitchFamily="18" charset="0"/>
            </a:endParaRPr>
          </a:p>
        </p:txBody>
      </p:sp>
      <p:sp>
        <p:nvSpPr>
          <p:cNvPr id="7" name="ZoneTexte 6"/>
          <p:cNvSpPr txBox="1"/>
          <p:nvPr/>
        </p:nvSpPr>
        <p:spPr>
          <a:xfrm>
            <a:off x="4453828" y="5408408"/>
            <a:ext cx="4176464" cy="707886"/>
          </a:xfrm>
          <a:prstGeom prst="rect">
            <a:avLst/>
          </a:prstGeom>
          <a:noFill/>
        </p:spPr>
        <p:txBody>
          <a:bodyPr wrap="square" rtlCol="0">
            <a:spAutoFit/>
          </a:bodyPr>
          <a:lstStyle/>
          <a:p>
            <a:pPr algn="ctr"/>
            <a:r>
              <a:rPr lang="fr-FR" sz="2000" b="1" dirty="0" smtClean="0">
                <a:solidFill>
                  <a:srgbClr val="C00000"/>
                </a:solidFill>
                <a:latin typeface="DejaVu Serif Condensed" pitchFamily="18" charset="0"/>
                <a:ea typeface="DejaVu Serif Condensed" pitchFamily="18" charset="0"/>
              </a:rPr>
              <a:t>Faut-il en avoir peur ?</a:t>
            </a:r>
          </a:p>
          <a:p>
            <a:pPr algn="ctr"/>
            <a:r>
              <a:rPr lang="fr-FR" sz="2000" b="1" dirty="0" smtClean="0">
                <a:solidFill>
                  <a:srgbClr val="C00000"/>
                </a:solidFill>
                <a:latin typeface="DejaVu Serif Condensed" pitchFamily="18" charset="0"/>
                <a:ea typeface="DejaVu Serif Condensed" pitchFamily="18" charset="0"/>
              </a:rPr>
              <a:t>(II) </a:t>
            </a:r>
            <a:endParaRPr lang="fr-FR" sz="2000" b="1" dirty="0">
              <a:solidFill>
                <a:srgbClr val="C00000"/>
              </a:solidFill>
              <a:latin typeface="DejaVu Serif Condensed" pitchFamily="18" charset="0"/>
              <a:ea typeface="DejaVu Serif Condensed" pitchFamily="18" charset="0"/>
            </a:endParaRPr>
          </a:p>
        </p:txBody>
      </p:sp>
      <p:sp>
        <p:nvSpPr>
          <p:cNvPr id="8" name="ZoneTexte 7"/>
          <p:cNvSpPr txBox="1"/>
          <p:nvPr/>
        </p:nvSpPr>
        <p:spPr>
          <a:xfrm>
            <a:off x="395536" y="5408408"/>
            <a:ext cx="4176464" cy="707886"/>
          </a:xfrm>
          <a:prstGeom prst="rect">
            <a:avLst/>
          </a:prstGeom>
          <a:noFill/>
        </p:spPr>
        <p:txBody>
          <a:bodyPr wrap="square" rtlCol="0">
            <a:spAutoFit/>
          </a:bodyPr>
          <a:lstStyle/>
          <a:p>
            <a:pPr algn="ctr"/>
            <a:r>
              <a:rPr lang="fr-FR" sz="2000" b="1" dirty="0" smtClean="0">
                <a:solidFill>
                  <a:srgbClr val="C00000"/>
                </a:solidFill>
                <a:latin typeface="DejaVu Serif Condensed" pitchFamily="18" charset="0"/>
                <a:ea typeface="DejaVu Serif Condensed" pitchFamily="18" charset="0"/>
              </a:rPr>
              <a:t>Critère d’humanité ?</a:t>
            </a:r>
          </a:p>
          <a:p>
            <a:pPr algn="ctr"/>
            <a:r>
              <a:rPr lang="fr-FR" sz="2000" b="1" dirty="0" smtClean="0">
                <a:solidFill>
                  <a:srgbClr val="C00000"/>
                </a:solidFill>
                <a:latin typeface="DejaVu Serif Condensed" pitchFamily="18" charset="0"/>
                <a:ea typeface="DejaVu Serif Condensed" pitchFamily="18" charset="0"/>
              </a:rPr>
              <a:t>(I) </a:t>
            </a:r>
            <a:endParaRPr lang="fr-FR" sz="2000" b="1" dirty="0">
              <a:solidFill>
                <a:srgbClr val="C00000"/>
              </a:solidFill>
              <a:latin typeface="DejaVu Serif Condensed" pitchFamily="18" charset="0"/>
              <a:ea typeface="DejaVu Serif Condensed" pitchFamily="18" charset="0"/>
            </a:endParaRPr>
          </a:p>
        </p:txBody>
      </p:sp>
      <p:sp>
        <p:nvSpPr>
          <p:cNvPr id="9" name="Flèche droite 8"/>
          <p:cNvSpPr/>
          <p:nvPr/>
        </p:nvSpPr>
        <p:spPr>
          <a:xfrm rot="7555009">
            <a:off x="2472816" y="4830025"/>
            <a:ext cx="864096" cy="28803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0" name="Flèche droite 9"/>
          <p:cNvSpPr/>
          <p:nvPr/>
        </p:nvSpPr>
        <p:spPr>
          <a:xfrm rot="2864987">
            <a:off x="5689179" y="4806172"/>
            <a:ext cx="864096" cy="28803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1" name="ZoneTexte 10"/>
          <p:cNvSpPr txBox="1"/>
          <p:nvPr/>
        </p:nvSpPr>
        <p:spPr>
          <a:xfrm>
            <a:off x="2483770" y="6113134"/>
            <a:ext cx="4176464" cy="830997"/>
          </a:xfrm>
          <a:prstGeom prst="rect">
            <a:avLst/>
          </a:prstGeom>
          <a:noFill/>
        </p:spPr>
        <p:txBody>
          <a:bodyPr wrap="square" rtlCol="0">
            <a:spAutoFit/>
          </a:bodyPr>
          <a:lstStyle/>
          <a:p>
            <a:pPr algn="ctr"/>
            <a:r>
              <a:rPr lang="fr-FR" sz="2400" b="1" dirty="0" smtClean="0">
                <a:solidFill>
                  <a:srgbClr val="FF0000"/>
                </a:solidFill>
                <a:latin typeface="DejaVu Serif Condensed" pitchFamily="18" charset="0"/>
                <a:ea typeface="DejaVu Serif Condensed" pitchFamily="18" charset="0"/>
              </a:rPr>
              <a:t>Comment en faire bon usage ? </a:t>
            </a:r>
            <a:endParaRPr lang="fr-FR" sz="2400" b="1" dirty="0">
              <a:solidFill>
                <a:srgbClr val="FF0000"/>
              </a:solidFill>
              <a:latin typeface="DejaVu Serif Condensed" pitchFamily="18" charset="0"/>
              <a:ea typeface="DejaVu Serif Condense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animBg="1"/>
      <p:bldP spid="10" grpId="0" animBg="1"/>
      <p:bldP spid="11"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683</Words>
  <Application>Microsoft Office PowerPoint</Application>
  <PresentationFormat>Affichage à l'écran (4:3)</PresentationFormat>
  <Paragraphs>104</Paragraphs>
  <Slides>19</Slides>
  <Notes>4</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lartaud</dc:creator>
  <cp:lastModifiedBy>lartaud</cp:lastModifiedBy>
  <cp:revision>1</cp:revision>
  <dcterms:created xsi:type="dcterms:W3CDTF">2015-12-12T10:45:24Z</dcterms:created>
  <dcterms:modified xsi:type="dcterms:W3CDTF">2015-12-12T10:45:54Z</dcterms:modified>
</cp:coreProperties>
</file>