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DA0A48-38D3-46D2-AD85-1666A4A920C1}" type="doc">
      <dgm:prSet loTypeId="urn:microsoft.com/office/officeart/2005/8/layout/radial5" loCatId="relationship" qsTypeId="urn:microsoft.com/office/officeart/2005/8/quickstyle/simple4" qsCatId="simple" csTypeId="urn:microsoft.com/office/officeart/2005/8/colors/accent1_2" csCatId="accent1" phldr="1"/>
      <dgm:spPr/>
      <dgm:t>
        <a:bodyPr/>
        <a:lstStyle/>
        <a:p>
          <a:endParaRPr lang="fr-FR"/>
        </a:p>
      </dgm:t>
    </dgm:pt>
    <dgm:pt modelId="{F99BB553-B2DB-4E3A-85B6-655EF4D3F566}">
      <dgm:prSet phldrT="[Texte]" custT="1"/>
      <dgm:spPr/>
      <dgm:t>
        <a:bodyPr/>
        <a:lstStyle/>
        <a:p>
          <a:r>
            <a:rPr lang="fr-FR" sz="2000" dirty="0" smtClean="0"/>
            <a:t>Objets fabriqués</a:t>
          </a:r>
          <a:endParaRPr lang="fr-FR" sz="2000" dirty="0"/>
        </a:p>
      </dgm:t>
    </dgm:pt>
    <dgm:pt modelId="{08175C2B-3532-4F23-924C-7E76C3206953}" type="parTrans" cxnId="{D4D279DE-014E-40E5-99C2-CF67197AA2FA}">
      <dgm:prSet custT="1"/>
      <dgm:spPr/>
      <dgm:t>
        <a:bodyPr/>
        <a:lstStyle/>
        <a:p>
          <a:endParaRPr lang="fr-FR" sz="1800"/>
        </a:p>
      </dgm:t>
    </dgm:pt>
    <dgm:pt modelId="{22A0CE18-04CC-43DA-A5AD-8E27BDA89D3E}" type="sibTrans" cxnId="{D4D279DE-014E-40E5-99C2-CF67197AA2FA}">
      <dgm:prSet/>
      <dgm:spPr/>
      <dgm:t>
        <a:bodyPr/>
        <a:lstStyle/>
        <a:p>
          <a:endParaRPr lang="fr-FR" sz="2400"/>
        </a:p>
      </dgm:t>
    </dgm:pt>
    <dgm:pt modelId="{7EB3C15B-CB98-47B4-88F6-9D81848BEF59}">
      <dgm:prSet phldrT="[Texte]" custT="1"/>
      <dgm:spPr/>
      <dgm:t>
        <a:bodyPr/>
        <a:lstStyle/>
        <a:p>
          <a:r>
            <a:rPr lang="fr-FR" sz="2000" dirty="0" smtClean="0"/>
            <a:t>Gestes techniques</a:t>
          </a:r>
          <a:endParaRPr lang="fr-FR" sz="2000" dirty="0"/>
        </a:p>
      </dgm:t>
    </dgm:pt>
    <dgm:pt modelId="{868F3EA7-071A-4D17-986A-FAE8FCAA34EC}" type="parTrans" cxnId="{33BA7806-9E2C-41B2-A60C-795695E8BA32}">
      <dgm:prSet custT="1"/>
      <dgm:spPr/>
      <dgm:t>
        <a:bodyPr/>
        <a:lstStyle/>
        <a:p>
          <a:endParaRPr lang="fr-FR" sz="1800"/>
        </a:p>
      </dgm:t>
    </dgm:pt>
    <dgm:pt modelId="{5BF7188E-1007-4EEA-8889-22BF64C0AE4F}" type="sibTrans" cxnId="{33BA7806-9E2C-41B2-A60C-795695E8BA32}">
      <dgm:prSet/>
      <dgm:spPr/>
      <dgm:t>
        <a:bodyPr/>
        <a:lstStyle/>
        <a:p>
          <a:endParaRPr lang="fr-FR" sz="2400"/>
        </a:p>
      </dgm:t>
    </dgm:pt>
    <dgm:pt modelId="{A01F6F50-96BB-4530-A994-5EB8189BAB52}">
      <dgm:prSet phldrT="[Texte]" custT="1"/>
      <dgm:spPr/>
      <dgm:t>
        <a:bodyPr/>
        <a:lstStyle/>
        <a:p>
          <a:r>
            <a:rPr lang="fr-FR" sz="2000" dirty="0" smtClean="0"/>
            <a:t>Manières de penser et de raisonner </a:t>
          </a:r>
          <a:endParaRPr lang="fr-FR" sz="2000" dirty="0"/>
        </a:p>
      </dgm:t>
    </dgm:pt>
    <dgm:pt modelId="{88F751F4-66BE-4390-82FA-361556A82148}" type="parTrans" cxnId="{CC934761-B700-44D5-A091-E07825E0BA68}">
      <dgm:prSet custT="1"/>
      <dgm:spPr/>
      <dgm:t>
        <a:bodyPr/>
        <a:lstStyle/>
        <a:p>
          <a:endParaRPr lang="fr-FR" sz="1800" dirty="0"/>
        </a:p>
      </dgm:t>
    </dgm:pt>
    <dgm:pt modelId="{7791392B-D910-48E8-9283-EA0CF76BBA3C}" type="sibTrans" cxnId="{CC934761-B700-44D5-A091-E07825E0BA68}">
      <dgm:prSet/>
      <dgm:spPr/>
      <dgm:t>
        <a:bodyPr/>
        <a:lstStyle/>
        <a:p>
          <a:endParaRPr lang="fr-FR" sz="2400"/>
        </a:p>
      </dgm:t>
    </dgm:pt>
    <dgm:pt modelId="{11FD0834-858A-4F5B-A462-6D6E05632A2A}">
      <dgm:prSet phldrT="[Texte]" custT="1"/>
      <dgm:spPr/>
      <dgm:t>
        <a:bodyPr/>
        <a:lstStyle/>
        <a:p>
          <a:r>
            <a:rPr lang="fr-FR" sz="2400" b="1" dirty="0" smtClean="0"/>
            <a:t>La Technique</a:t>
          </a:r>
          <a:endParaRPr lang="fr-FR" sz="2400" b="1" dirty="0"/>
        </a:p>
      </dgm:t>
    </dgm:pt>
    <dgm:pt modelId="{BF0E8418-8D64-48E1-95BC-4FC99A523496}" type="sibTrans" cxnId="{D907EC8C-4C22-460B-8929-A3CAA4D5E6A0}">
      <dgm:prSet/>
      <dgm:spPr/>
      <dgm:t>
        <a:bodyPr/>
        <a:lstStyle/>
        <a:p>
          <a:endParaRPr lang="fr-FR" sz="2400"/>
        </a:p>
      </dgm:t>
    </dgm:pt>
    <dgm:pt modelId="{E60B8AD9-D27B-41D1-8F12-BE00E4E5A436}" type="parTrans" cxnId="{D907EC8C-4C22-460B-8929-A3CAA4D5E6A0}">
      <dgm:prSet/>
      <dgm:spPr/>
      <dgm:t>
        <a:bodyPr/>
        <a:lstStyle/>
        <a:p>
          <a:endParaRPr lang="fr-FR" sz="2400"/>
        </a:p>
      </dgm:t>
    </dgm:pt>
    <dgm:pt modelId="{53A9AA77-AA01-4A8E-84CE-E44AB2D48653}" type="pres">
      <dgm:prSet presAssocID="{E2DA0A48-38D3-46D2-AD85-1666A4A920C1}" presName="Name0" presStyleCnt="0">
        <dgm:presLayoutVars>
          <dgm:chMax val="1"/>
          <dgm:dir/>
          <dgm:animLvl val="ctr"/>
          <dgm:resizeHandles val="exact"/>
        </dgm:presLayoutVars>
      </dgm:prSet>
      <dgm:spPr/>
      <dgm:t>
        <a:bodyPr/>
        <a:lstStyle/>
        <a:p>
          <a:endParaRPr lang="fr-FR"/>
        </a:p>
      </dgm:t>
    </dgm:pt>
    <dgm:pt modelId="{3523AD22-982F-4AF8-A062-3FEC9F9F26F0}" type="pres">
      <dgm:prSet presAssocID="{11FD0834-858A-4F5B-A462-6D6E05632A2A}" presName="centerShape" presStyleLbl="node0" presStyleIdx="0" presStyleCnt="1" custScaleX="177506"/>
      <dgm:spPr/>
      <dgm:t>
        <a:bodyPr/>
        <a:lstStyle/>
        <a:p>
          <a:endParaRPr lang="fr-FR"/>
        </a:p>
      </dgm:t>
    </dgm:pt>
    <dgm:pt modelId="{80958113-5F45-41C3-822A-385AB1C38E6A}" type="pres">
      <dgm:prSet presAssocID="{08175C2B-3532-4F23-924C-7E76C3206953}" presName="parTrans" presStyleLbl="sibTrans2D1" presStyleIdx="0" presStyleCnt="3" custScaleX="143864" custLinFactNeighborX="5042" custLinFactNeighborY="-8958"/>
      <dgm:spPr/>
      <dgm:t>
        <a:bodyPr/>
        <a:lstStyle/>
        <a:p>
          <a:endParaRPr lang="fr-FR"/>
        </a:p>
      </dgm:t>
    </dgm:pt>
    <dgm:pt modelId="{AB89E091-AC24-4069-8672-43A63A900AC2}" type="pres">
      <dgm:prSet presAssocID="{08175C2B-3532-4F23-924C-7E76C3206953}" presName="connectorText" presStyleLbl="sibTrans2D1" presStyleIdx="0" presStyleCnt="3"/>
      <dgm:spPr/>
      <dgm:t>
        <a:bodyPr/>
        <a:lstStyle/>
        <a:p>
          <a:endParaRPr lang="fr-FR"/>
        </a:p>
      </dgm:t>
    </dgm:pt>
    <dgm:pt modelId="{076DDBBC-6FC0-45EF-B6D4-9A7E4A51E6A5}" type="pres">
      <dgm:prSet presAssocID="{F99BB553-B2DB-4E3A-85B6-655EF4D3F566}" presName="node" presStyleLbl="node1" presStyleIdx="0" presStyleCnt="3" custScaleX="162442" custRadScaleRad="98574" custRadScaleInc="-2108">
        <dgm:presLayoutVars>
          <dgm:bulletEnabled val="1"/>
        </dgm:presLayoutVars>
      </dgm:prSet>
      <dgm:spPr/>
      <dgm:t>
        <a:bodyPr/>
        <a:lstStyle/>
        <a:p>
          <a:endParaRPr lang="fr-FR"/>
        </a:p>
      </dgm:t>
    </dgm:pt>
    <dgm:pt modelId="{A130DC0B-8110-4FB3-9C67-3306933B9564}" type="pres">
      <dgm:prSet presAssocID="{868F3EA7-071A-4D17-986A-FAE8FCAA34EC}" presName="parTrans" presStyleLbl="sibTrans2D1" presStyleIdx="1" presStyleCnt="3" custAng="1019867" custScaleX="155363" custLinFactNeighborX="44414" custLinFactNeighborY="-32847"/>
      <dgm:spPr/>
      <dgm:t>
        <a:bodyPr/>
        <a:lstStyle/>
        <a:p>
          <a:endParaRPr lang="fr-FR"/>
        </a:p>
      </dgm:t>
    </dgm:pt>
    <dgm:pt modelId="{4181C9AE-EC2F-4118-AB25-CCBAD6A97472}" type="pres">
      <dgm:prSet presAssocID="{868F3EA7-071A-4D17-986A-FAE8FCAA34EC}" presName="connectorText" presStyleLbl="sibTrans2D1" presStyleIdx="1" presStyleCnt="3"/>
      <dgm:spPr/>
      <dgm:t>
        <a:bodyPr/>
        <a:lstStyle/>
        <a:p>
          <a:endParaRPr lang="fr-FR"/>
        </a:p>
      </dgm:t>
    </dgm:pt>
    <dgm:pt modelId="{721261A0-9D19-4373-8BBD-95BAD00DD989}" type="pres">
      <dgm:prSet presAssocID="{7EB3C15B-CB98-47B4-88F6-9D81848BEF59}" presName="node" presStyleLbl="node1" presStyleIdx="1" presStyleCnt="3" custScaleX="163276" custRadScaleRad="144750" custRadScaleInc="-19362">
        <dgm:presLayoutVars>
          <dgm:bulletEnabled val="1"/>
        </dgm:presLayoutVars>
      </dgm:prSet>
      <dgm:spPr/>
      <dgm:t>
        <a:bodyPr/>
        <a:lstStyle/>
        <a:p>
          <a:endParaRPr lang="fr-FR"/>
        </a:p>
      </dgm:t>
    </dgm:pt>
    <dgm:pt modelId="{D010DA85-DAA6-427E-97D2-C773989EC65F}" type="pres">
      <dgm:prSet presAssocID="{88F751F4-66BE-4390-82FA-361556A82148}" presName="parTrans" presStyleLbl="sibTrans2D1" presStyleIdx="2" presStyleCnt="3" custAng="20839214" custScaleX="170958" custLinFactNeighborX="-66685" custLinFactNeighborY="-29700"/>
      <dgm:spPr/>
      <dgm:t>
        <a:bodyPr/>
        <a:lstStyle/>
        <a:p>
          <a:endParaRPr lang="fr-FR"/>
        </a:p>
      </dgm:t>
    </dgm:pt>
    <dgm:pt modelId="{16FA3793-FE06-4182-AEE9-D5C94754D7E0}" type="pres">
      <dgm:prSet presAssocID="{88F751F4-66BE-4390-82FA-361556A82148}" presName="connectorText" presStyleLbl="sibTrans2D1" presStyleIdx="2" presStyleCnt="3"/>
      <dgm:spPr/>
      <dgm:t>
        <a:bodyPr/>
        <a:lstStyle/>
        <a:p>
          <a:endParaRPr lang="fr-FR"/>
        </a:p>
      </dgm:t>
    </dgm:pt>
    <dgm:pt modelId="{0D154EF8-C290-47C8-A36D-2B703A2FC171}" type="pres">
      <dgm:prSet presAssocID="{A01F6F50-96BB-4530-A994-5EB8189BAB52}" presName="node" presStyleLbl="node1" presStyleIdx="2" presStyleCnt="3" custScaleX="161574" custRadScaleRad="142510" custRadScaleInc="14452">
        <dgm:presLayoutVars>
          <dgm:bulletEnabled val="1"/>
        </dgm:presLayoutVars>
      </dgm:prSet>
      <dgm:spPr/>
      <dgm:t>
        <a:bodyPr/>
        <a:lstStyle/>
        <a:p>
          <a:endParaRPr lang="fr-FR"/>
        </a:p>
      </dgm:t>
    </dgm:pt>
  </dgm:ptLst>
  <dgm:cxnLst>
    <dgm:cxn modelId="{F821AE1E-0DCC-4E93-97BB-285BCA4F53FF}" type="presOf" srcId="{08175C2B-3532-4F23-924C-7E76C3206953}" destId="{AB89E091-AC24-4069-8672-43A63A900AC2}" srcOrd="1" destOrd="0" presId="urn:microsoft.com/office/officeart/2005/8/layout/radial5"/>
    <dgm:cxn modelId="{695D3638-6081-4589-B3B5-554AADC344CF}" type="presOf" srcId="{08175C2B-3532-4F23-924C-7E76C3206953}" destId="{80958113-5F45-41C3-822A-385AB1C38E6A}" srcOrd="0" destOrd="0" presId="urn:microsoft.com/office/officeart/2005/8/layout/radial5"/>
    <dgm:cxn modelId="{E581AD63-89E1-4B64-96E0-2188A13B4449}" type="presOf" srcId="{11FD0834-858A-4F5B-A462-6D6E05632A2A}" destId="{3523AD22-982F-4AF8-A062-3FEC9F9F26F0}" srcOrd="0" destOrd="0" presId="urn:microsoft.com/office/officeart/2005/8/layout/radial5"/>
    <dgm:cxn modelId="{58DAEDB1-6ADD-4C82-8290-94E229194393}" type="presOf" srcId="{A01F6F50-96BB-4530-A994-5EB8189BAB52}" destId="{0D154EF8-C290-47C8-A36D-2B703A2FC171}" srcOrd="0" destOrd="0" presId="urn:microsoft.com/office/officeart/2005/8/layout/radial5"/>
    <dgm:cxn modelId="{08E997E6-28E3-45FC-B8C4-D2628A7140BF}" type="presOf" srcId="{88F751F4-66BE-4390-82FA-361556A82148}" destId="{16FA3793-FE06-4182-AEE9-D5C94754D7E0}" srcOrd="1" destOrd="0" presId="urn:microsoft.com/office/officeart/2005/8/layout/radial5"/>
    <dgm:cxn modelId="{9929A4BE-F5C2-4940-A4A0-431BA65635B0}" type="presOf" srcId="{F99BB553-B2DB-4E3A-85B6-655EF4D3F566}" destId="{076DDBBC-6FC0-45EF-B6D4-9A7E4A51E6A5}" srcOrd="0" destOrd="0" presId="urn:microsoft.com/office/officeart/2005/8/layout/radial5"/>
    <dgm:cxn modelId="{D907EC8C-4C22-460B-8929-A3CAA4D5E6A0}" srcId="{E2DA0A48-38D3-46D2-AD85-1666A4A920C1}" destId="{11FD0834-858A-4F5B-A462-6D6E05632A2A}" srcOrd="0" destOrd="0" parTransId="{E60B8AD9-D27B-41D1-8F12-BE00E4E5A436}" sibTransId="{BF0E8418-8D64-48E1-95BC-4FC99A523496}"/>
    <dgm:cxn modelId="{6B47A385-D219-4658-993E-E2816CDCCDD2}" type="presOf" srcId="{868F3EA7-071A-4D17-986A-FAE8FCAA34EC}" destId="{A130DC0B-8110-4FB3-9C67-3306933B9564}" srcOrd="0" destOrd="0" presId="urn:microsoft.com/office/officeart/2005/8/layout/radial5"/>
    <dgm:cxn modelId="{D4D279DE-014E-40E5-99C2-CF67197AA2FA}" srcId="{11FD0834-858A-4F5B-A462-6D6E05632A2A}" destId="{F99BB553-B2DB-4E3A-85B6-655EF4D3F566}" srcOrd="0" destOrd="0" parTransId="{08175C2B-3532-4F23-924C-7E76C3206953}" sibTransId="{22A0CE18-04CC-43DA-A5AD-8E27BDA89D3E}"/>
    <dgm:cxn modelId="{51DBAFB5-B267-4A15-B4F4-82E7B8BC79C0}" type="presOf" srcId="{868F3EA7-071A-4D17-986A-FAE8FCAA34EC}" destId="{4181C9AE-EC2F-4118-AB25-CCBAD6A97472}" srcOrd="1" destOrd="0" presId="urn:microsoft.com/office/officeart/2005/8/layout/radial5"/>
    <dgm:cxn modelId="{CC934761-B700-44D5-A091-E07825E0BA68}" srcId="{11FD0834-858A-4F5B-A462-6D6E05632A2A}" destId="{A01F6F50-96BB-4530-A994-5EB8189BAB52}" srcOrd="2" destOrd="0" parTransId="{88F751F4-66BE-4390-82FA-361556A82148}" sibTransId="{7791392B-D910-48E8-9283-EA0CF76BBA3C}"/>
    <dgm:cxn modelId="{F9D2EE8A-8BBD-40DE-839D-1D24DA737487}" type="presOf" srcId="{7EB3C15B-CB98-47B4-88F6-9D81848BEF59}" destId="{721261A0-9D19-4373-8BBD-95BAD00DD989}" srcOrd="0" destOrd="0" presId="urn:microsoft.com/office/officeart/2005/8/layout/radial5"/>
    <dgm:cxn modelId="{33BA7806-9E2C-41B2-A60C-795695E8BA32}" srcId="{11FD0834-858A-4F5B-A462-6D6E05632A2A}" destId="{7EB3C15B-CB98-47B4-88F6-9D81848BEF59}" srcOrd="1" destOrd="0" parTransId="{868F3EA7-071A-4D17-986A-FAE8FCAA34EC}" sibTransId="{5BF7188E-1007-4EEA-8889-22BF64C0AE4F}"/>
    <dgm:cxn modelId="{FED6BE43-ECEC-4455-AAA3-12C69EDA543F}" type="presOf" srcId="{E2DA0A48-38D3-46D2-AD85-1666A4A920C1}" destId="{53A9AA77-AA01-4A8E-84CE-E44AB2D48653}" srcOrd="0" destOrd="0" presId="urn:microsoft.com/office/officeart/2005/8/layout/radial5"/>
    <dgm:cxn modelId="{6BA71813-FDEB-4835-BFA8-A5137FADF2DD}" type="presOf" srcId="{88F751F4-66BE-4390-82FA-361556A82148}" destId="{D010DA85-DAA6-427E-97D2-C773989EC65F}" srcOrd="0" destOrd="0" presId="urn:microsoft.com/office/officeart/2005/8/layout/radial5"/>
    <dgm:cxn modelId="{96C0F016-1BD0-4E99-B40A-BD40BFB56852}" type="presParOf" srcId="{53A9AA77-AA01-4A8E-84CE-E44AB2D48653}" destId="{3523AD22-982F-4AF8-A062-3FEC9F9F26F0}" srcOrd="0" destOrd="0" presId="urn:microsoft.com/office/officeart/2005/8/layout/radial5"/>
    <dgm:cxn modelId="{B23702EC-8383-4AC8-BC97-9C643893DDCB}" type="presParOf" srcId="{53A9AA77-AA01-4A8E-84CE-E44AB2D48653}" destId="{80958113-5F45-41C3-822A-385AB1C38E6A}" srcOrd="1" destOrd="0" presId="urn:microsoft.com/office/officeart/2005/8/layout/radial5"/>
    <dgm:cxn modelId="{79E8290E-FB60-4A44-90A2-84C161DDBFEF}" type="presParOf" srcId="{80958113-5F45-41C3-822A-385AB1C38E6A}" destId="{AB89E091-AC24-4069-8672-43A63A900AC2}" srcOrd="0" destOrd="0" presId="urn:microsoft.com/office/officeart/2005/8/layout/radial5"/>
    <dgm:cxn modelId="{C9B8D585-CC27-48F8-B516-494595319699}" type="presParOf" srcId="{53A9AA77-AA01-4A8E-84CE-E44AB2D48653}" destId="{076DDBBC-6FC0-45EF-B6D4-9A7E4A51E6A5}" srcOrd="2" destOrd="0" presId="urn:microsoft.com/office/officeart/2005/8/layout/radial5"/>
    <dgm:cxn modelId="{0EE77909-B263-45E6-A6C3-C91483EA4C01}" type="presParOf" srcId="{53A9AA77-AA01-4A8E-84CE-E44AB2D48653}" destId="{A130DC0B-8110-4FB3-9C67-3306933B9564}" srcOrd="3" destOrd="0" presId="urn:microsoft.com/office/officeart/2005/8/layout/radial5"/>
    <dgm:cxn modelId="{7471F1BD-0AFD-4625-B74C-1B00ADA6E5C8}" type="presParOf" srcId="{A130DC0B-8110-4FB3-9C67-3306933B9564}" destId="{4181C9AE-EC2F-4118-AB25-CCBAD6A97472}" srcOrd="0" destOrd="0" presId="urn:microsoft.com/office/officeart/2005/8/layout/radial5"/>
    <dgm:cxn modelId="{71EAB037-00A8-4200-BAC9-3D93C7261364}" type="presParOf" srcId="{53A9AA77-AA01-4A8E-84CE-E44AB2D48653}" destId="{721261A0-9D19-4373-8BBD-95BAD00DD989}" srcOrd="4" destOrd="0" presId="urn:microsoft.com/office/officeart/2005/8/layout/radial5"/>
    <dgm:cxn modelId="{AD4547D1-FFC7-4B96-9351-5D4E36C47D33}" type="presParOf" srcId="{53A9AA77-AA01-4A8E-84CE-E44AB2D48653}" destId="{D010DA85-DAA6-427E-97D2-C773989EC65F}" srcOrd="5" destOrd="0" presId="urn:microsoft.com/office/officeart/2005/8/layout/radial5"/>
    <dgm:cxn modelId="{0106ECCB-BE87-48BD-8EE1-FC1A2159F975}" type="presParOf" srcId="{D010DA85-DAA6-427E-97D2-C773989EC65F}" destId="{16FA3793-FE06-4182-AEE9-D5C94754D7E0}" srcOrd="0" destOrd="0" presId="urn:microsoft.com/office/officeart/2005/8/layout/radial5"/>
    <dgm:cxn modelId="{35CC487A-4E3B-44CE-A741-174EAA3D8DC6}" type="presParOf" srcId="{53A9AA77-AA01-4A8E-84CE-E44AB2D48653}" destId="{0D154EF8-C290-47C8-A36D-2B703A2FC171}" srcOrd="6"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23AD22-982F-4AF8-A062-3FEC9F9F26F0}">
      <dsp:nvSpPr>
        <dsp:cNvPr id="0" name=""/>
        <dsp:cNvSpPr/>
      </dsp:nvSpPr>
      <dsp:spPr>
        <a:xfrm>
          <a:off x="3153266" y="2323946"/>
          <a:ext cx="2716144" cy="153017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dirty="0" smtClean="0"/>
            <a:t>La Technique</a:t>
          </a:r>
          <a:endParaRPr lang="fr-FR" sz="2400" b="1" kern="1200" dirty="0"/>
        </a:p>
      </dsp:txBody>
      <dsp:txXfrm>
        <a:off x="3153266" y="2323946"/>
        <a:ext cx="2716144" cy="1530170"/>
      </dsp:txXfrm>
    </dsp:sp>
    <dsp:sp modelId="{80958113-5F45-41C3-822A-385AB1C38E6A}">
      <dsp:nvSpPr>
        <dsp:cNvPr id="0" name=""/>
        <dsp:cNvSpPr/>
      </dsp:nvSpPr>
      <dsp:spPr>
        <a:xfrm rot="16124112">
          <a:off x="4251445" y="1675894"/>
          <a:ext cx="507320" cy="55207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rot="16124112">
        <a:off x="4251445" y="1675894"/>
        <a:ext cx="507320" cy="552073"/>
      </dsp:txXfrm>
    </dsp:sp>
    <dsp:sp modelId="{076DDBBC-6FC0-45EF-B6D4-9A7E4A51E6A5}">
      <dsp:nvSpPr>
        <dsp:cNvPr id="0" name=""/>
        <dsp:cNvSpPr/>
      </dsp:nvSpPr>
      <dsp:spPr>
        <a:xfrm>
          <a:off x="3143016" y="35140"/>
          <a:ext cx="2637644" cy="162374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Objets fabriqués</a:t>
          </a:r>
          <a:endParaRPr lang="fr-FR" sz="2000" kern="1200" dirty="0"/>
        </a:p>
      </dsp:txBody>
      <dsp:txXfrm>
        <a:off x="3143016" y="35140"/>
        <a:ext cx="2637644" cy="1623745"/>
      </dsp:txXfrm>
    </dsp:sp>
    <dsp:sp modelId="{A130DC0B-8110-4FB3-9C67-3306933B9564}">
      <dsp:nvSpPr>
        <dsp:cNvPr id="0" name=""/>
        <dsp:cNvSpPr/>
      </dsp:nvSpPr>
      <dsp:spPr>
        <a:xfrm rot="2122835">
          <a:off x="5917483" y="3147738"/>
          <a:ext cx="685641" cy="55207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rot="2122835">
        <a:off x="5917483" y="3147738"/>
        <a:ext cx="685641" cy="552073"/>
      </dsp:txXfrm>
    </dsp:sp>
    <dsp:sp modelId="{721261A0-9D19-4373-8BBD-95BAD00DD989}">
      <dsp:nvSpPr>
        <dsp:cNvPr id="0" name=""/>
        <dsp:cNvSpPr/>
      </dsp:nvSpPr>
      <dsp:spPr>
        <a:xfrm>
          <a:off x="6310774" y="3315675"/>
          <a:ext cx="2651186" cy="162374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Gestes techniques</a:t>
          </a:r>
          <a:endParaRPr lang="fr-FR" sz="2000" kern="1200" dirty="0"/>
        </a:p>
      </dsp:txBody>
      <dsp:txXfrm>
        <a:off x="6310774" y="3315675"/>
        <a:ext cx="2651186" cy="1623745"/>
      </dsp:txXfrm>
    </dsp:sp>
    <dsp:sp modelId="{D010DA85-DAA6-427E-97D2-C773989EC65F}">
      <dsp:nvSpPr>
        <dsp:cNvPr id="0" name=""/>
        <dsp:cNvSpPr/>
      </dsp:nvSpPr>
      <dsp:spPr>
        <a:xfrm rot="8798736">
          <a:off x="2343519" y="3216058"/>
          <a:ext cx="747367" cy="55207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dirty="0"/>
        </a:p>
      </dsp:txBody>
      <dsp:txXfrm rot="8798736">
        <a:off x="2343519" y="3216058"/>
        <a:ext cx="747367" cy="552073"/>
      </dsp:txXfrm>
    </dsp:sp>
    <dsp:sp modelId="{0D154EF8-C290-47C8-A36D-2B703A2FC171}">
      <dsp:nvSpPr>
        <dsp:cNvPr id="0" name=""/>
        <dsp:cNvSpPr/>
      </dsp:nvSpPr>
      <dsp:spPr>
        <a:xfrm>
          <a:off x="179509" y="3416814"/>
          <a:ext cx="2623550" cy="162374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Manières de penser et de raisonner </a:t>
          </a:r>
          <a:endParaRPr lang="fr-FR" sz="2000" kern="1200" dirty="0"/>
        </a:p>
      </dsp:txBody>
      <dsp:txXfrm>
        <a:off x="179509" y="3416814"/>
        <a:ext cx="2623550" cy="162374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B11082-CAD0-42E5-802F-3D2E3FAB6933}" type="datetimeFigureOut">
              <a:rPr lang="fr-FR" smtClean="0"/>
              <a:t>12/12/2015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183FAE-2F9E-4ECC-91B3-23027DCD7B98}"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F4539A2-8339-4D4A-A80F-6006468469B1}" type="slidenum">
              <a:rPr lang="fr-FR" smtClean="0"/>
              <a:pPr/>
              <a:t>11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ADD3791-BF90-4181-A98B-0B27515A5495}" type="datetimeFigureOut">
              <a:rPr lang="fr-FR" smtClean="0"/>
              <a:t>12/12/2015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F63C9A4-70CC-422B-BE05-36FAE475E86E}"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ADD3791-BF90-4181-A98B-0B27515A5495}" type="datetimeFigureOut">
              <a:rPr lang="fr-FR" smtClean="0"/>
              <a:t>12/12/2015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F63C9A4-70CC-422B-BE05-36FAE475E86E}"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ADD3791-BF90-4181-A98B-0B27515A5495}" type="datetimeFigureOut">
              <a:rPr lang="fr-FR" smtClean="0"/>
              <a:t>12/12/2015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F63C9A4-70CC-422B-BE05-36FAE475E86E}"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ADD3791-BF90-4181-A98B-0B27515A5495}" type="datetimeFigureOut">
              <a:rPr lang="fr-FR" smtClean="0"/>
              <a:t>12/12/2015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F63C9A4-70CC-422B-BE05-36FAE475E86E}"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ADD3791-BF90-4181-A98B-0B27515A5495}" type="datetimeFigureOut">
              <a:rPr lang="fr-FR" smtClean="0"/>
              <a:t>12/12/2015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F63C9A4-70CC-422B-BE05-36FAE475E86E}"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ADD3791-BF90-4181-A98B-0B27515A5495}" type="datetimeFigureOut">
              <a:rPr lang="fr-FR" smtClean="0"/>
              <a:t>12/12/2015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F63C9A4-70CC-422B-BE05-36FAE475E86E}"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ADD3791-BF90-4181-A98B-0B27515A5495}" type="datetimeFigureOut">
              <a:rPr lang="fr-FR" smtClean="0"/>
              <a:t>12/12/2015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F63C9A4-70CC-422B-BE05-36FAE475E86E}"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ADD3791-BF90-4181-A98B-0B27515A5495}" type="datetimeFigureOut">
              <a:rPr lang="fr-FR" smtClean="0"/>
              <a:t>12/12/2015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F63C9A4-70CC-422B-BE05-36FAE475E86E}"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ADD3791-BF90-4181-A98B-0B27515A5495}" type="datetimeFigureOut">
              <a:rPr lang="fr-FR" smtClean="0"/>
              <a:t>12/12/2015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F63C9A4-70CC-422B-BE05-36FAE475E86E}"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ADD3791-BF90-4181-A98B-0B27515A5495}" type="datetimeFigureOut">
              <a:rPr lang="fr-FR" smtClean="0"/>
              <a:t>12/12/2015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F63C9A4-70CC-422B-BE05-36FAE475E86E}"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ADD3791-BF90-4181-A98B-0B27515A5495}" type="datetimeFigureOut">
              <a:rPr lang="fr-FR" smtClean="0"/>
              <a:t>12/12/2015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F63C9A4-70CC-422B-BE05-36FAE475E86E}"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DD3791-BF90-4181-A98B-0B27515A5495}" type="datetimeFigureOut">
              <a:rPr lang="fr-FR" smtClean="0"/>
              <a:t>12/12/2015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63C9A4-70CC-422B-BE05-36FAE475E86E}"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3"/>
          <p:cNvSpPr txBox="1">
            <a:spLocks/>
          </p:cNvSpPr>
          <p:nvPr/>
        </p:nvSpPr>
        <p:spPr>
          <a:xfrm>
            <a:off x="457200" y="2857500"/>
            <a:ext cx="8229600" cy="1435596"/>
          </a:xfrm>
          <a:prstGeom prst="rect">
            <a:avLst/>
          </a:prstGeom>
          <a:gradFill rotWithShape="1">
            <a:gsLst>
              <a:gs pos="0">
                <a:schemeClr val="accent6">
                  <a:shade val="51000"/>
                  <a:satMod val="130000"/>
                  <a:alpha val="54000"/>
                </a:schemeClr>
              </a:gs>
              <a:gs pos="80000">
                <a:schemeClr val="accent6">
                  <a:shade val="93000"/>
                  <a:satMod val="130000"/>
                </a:schemeClr>
              </a:gs>
              <a:gs pos="100000">
                <a:schemeClr val="accent6">
                  <a:shade val="94000"/>
                  <a:satMod val="135000"/>
                </a:schemeClr>
              </a:gs>
            </a:gsLst>
            <a:lin ang="16200000" scaled="0"/>
          </a:gradFill>
        </p:spPr>
        <p:style>
          <a:lnRef idx="0">
            <a:schemeClr val="accent6"/>
          </a:lnRef>
          <a:fillRef idx="3">
            <a:schemeClr val="accent6"/>
          </a:fillRef>
          <a:effectRef idx="3">
            <a:schemeClr val="accent6"/>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noProof="0" dirty="0" smtClean="0">
                <a:solidFill>
                  <a:schemeClr val="tx1"/>
                </a:solidFill>
              </a:rPr>
              <a:t>B</a:t>
            </a:r>
            <a:r>
              <a:rPr kumimoji="0" lang="fr-FR" sz="4400" b="1" i="0" u="none" strike="noStrike" kern="1200" cap="none" spc="0" normalizeH="0" baseline="0" noProof="0" dirty="0" smtClean="0">
                <a:ln>
                  <a:noFill/>
                </a:ln>
                <a:solidFill>
                  <a:schemeClr val="tx1"/>
                </a:solidFill>
                <a:effectLst/>
                <a:uLnTx/>
                <a:uFillTx/>
                <a:latin typeface="+mn-lt"/>
                <a:ea typeface="+mn-ea"/>
                <a:cs typeface="+mn-cs"/>
              </a:rPr>
              <a:t>. Faut-il</a:t>
            </a:r>
            <a:r>
              <a:rPr kumimoji="0" lang="fr-FR" sz="4400" b="1" i="0" u="none" strike="noStrike" kern="1200" cap="none" spc="0" normalizeH="0" noProof="0" dirty="0" smtClean="0">
                <a:ln>
                  <a:noFill/>
                </a:ln>
                <a:solidFill>
                  <a:schemeClr val="tx1"/>
                </a:solidFill>
                <a:effectLst/>
                <a:uLnTx/>
                <a:uFillTx/>
                <a:latin typeface="+mn-lt"/>
                <a:ea typeface="+mn-ea"/>
                <a:cs typeface="+mn-cs"/>
              </a:rPr>
              <a:t> avoir peur de la technique ? </a:t>
            </a:r>
            <a:endParaRPr kumimoji="0" lang="fr-FR" sz="44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Rectangle 2"/>
          <p:cNvSpPr/>
          <p:nvPr/>
        </p:nvSpPr>
        <p:spPr>
          <a:xfrm>
            <a:off x="1192581" y="4437112"/>
            <a:ext cx="6803722" cy="523220"/>
          </a:xfrm>
          <a:prstGeom prst="rect">
            <a:avLst/>
          </a:prstGeom>
        </p:spPr>
        <p:txBody>
          <a:bodyPr wrap="none">
            <a:spAutoFit/>
          </a:bodyPr>
          <a:lstStyle/>
          <a:p>
            <a:r>
              <a:rPr lang="fr-FR" sz="2800" dirty="0" smtClean="0">
                <a:latin typeface="Arial Rounded MT Bold" pitchFamily="34" charset="0"/>
              </a:rPr>
              <a:t>Analyse d’un sujet et problématisation</a:t>
            </a:r>
            <a:endParaRPr lang="fr-FR"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116632"/>
            <a:ext cx="8307238" cy="1200329"/>
          </a:xfrm>
          <a:prstGeom prst="rect">
            <a:avLst/>
          </a:prstGeom>
          <a:noFill/>
        </p:spPr>
        <p:txBody>
          <a:bodyPr wrap="square" rtlCol="0">
            <a:spAutoFit/>
          </a:bodyPr>
          <a:lstStyle/>
          <a:p>
            <a:pPr algn="just"/>
            <a:r>
              <a:rPr lang="fr-FR" sz="3600" dirty="0" smtClean="0">
                <a:latin typeface="Bodoni MT Condensed" pitchFamily="18" charset="0"/>
              </a:rPr>
              <a:t>Dans le </a:t>
            </a:r>
            <a:r>
              <a:rPr lang="fr-FR" sz="3600" b="1" i="1" dirty="0" smtClean="0">
                <a:latin typeface="Bodoni MT Condensed" pitchFamily="18" charset="0"/>
              </a:rPr>
              <a:t>Gorgias </a:t>
            </a:r>
            <a:r>
              <a:rPr lang="fr-FR" sz="3600" b="1" dirty="0" smtClean="0">
                <a:latin typeface="Bodoni MT Condensed" pitchFamily="18" charset="0"/>
              </a:rPr>
              <a:t>(464d)</a:t>
            </a:r>
            <a:r>
              <a:rPr lang="fr-FR" sz="3600" dirty="0" smtClean="0">
                <a:latin typeface="Bodoni MT Condensed" pitchFamily="18" charset="0"/>
              </a:rPr>
              <a:t>, </a:t>
            </a:r>
            <a:r>
              <a:rPr lang="fr-FR" sz="3600" b="1" dirty="0" smtClean="0">
                <a:latin typeface="Bodoni MT Condensed" pitchFamily="18" charset="0"/>
              </a:rPr>
              <a:t>Platon</a:t>
            </a:r>
            <a:r>
              <a:rPr lang="fr-FR" sz="3600" dirty="0" smtClean="0">
                <a:latin typeface="Bodoni MT Condensed" pitchFamily="18" charset="0"/>
              </a:rPr>
              <a:t> fait une comparaison entre l’expert politique et le médecin</a:t>
            </a:r>
            <a:endParaRPr lang="fr-FR" sz="3600" dirty="0">
              <a:latin typeface="Bodoni MT Condensed" pitchFamily="18" charset="0"/>
            </a:endParaRPr>
          </a:p>
        </p:txBody>
      </p:sp>
      <p:pic>
        <p:nvPicPr>
          <p:cNvPr id="3" name="Image 2"/>
          <p:cNvPicPr>
            <a:picLocks noChangeAspect="1"/>
          </p:cNvPicPr>
          <p:nvPr/>
        </p:nvPicPr>
        <p:blipFill>
          <a:blip r:embed="rId2" cstate="print"/>
          <a:stretch>
            <a:fillRect/>
          </a:stretch>
        </p:blipFill>
        <p:spPr>
          <a:xfrm>
            <a:off x="349371" y="2555995"/>
            <a:ext cx="1994075" cy="2829512"/>
          </a:xfrm>
          <a:prstGeom prst="rect">
            <a:avLst/>
          </a:prstGeom>
          <a:ln>
            <a:noFill/>
          </a:ln>
          <a:effectLst>
            <a:outerShdw blurRad="292100" dist="139700" dir="2700000" algn="tl" rotWithShape="0">
              <a:srgbClr val="333333">
                <a:alpha val="65000"/>
              </a:srgbClr>
            </a:outerShdw>
          </a:effectLst>
        </p:spPr>
      </p:pic>
      <p:sp>
        <p:nvSpPr>
          <p:cNvPr id="5" name="Rectangle à coins arrondis 4"/>
          <p:cNvSpPr/>
          <p:nvPr/>
        </p:nvSpPr>
        <p:spPr>
          <a:xfrm>
            <a:off x="2536167" y="1350922"/>
            <a:ext cx="6356314" cy="5239659"/>
          </a:xfrm>
          <a:prstGeom prst="wedgeRoundRectCallout">
            <a:avLst>
              <a:gd name="adj1" fmla="val -61931"/>
              <a:gd name="adj2" fmla="val -931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smtClean="0">
                <a:solidFill>
                  <a:schemeClr val="tx1"/>
                </a:solidFill>
                <a:latin typeface="Agency FB" pitchFamily="34" charset="0"/>
              </a:rPr>
              <a:t>« Ainsi, la cuisine s’est glissée sous la médecine, elle en a pris le masque. Elle fait donc comme si elle savait quels aliments sont meilleurs pour le corps. Et s’il fallait que, devant des enfants, ou devant des gens qui n’ont pas plus de raison que les enfants, eût lieu la confrontation d’un médecin et d’un cuisinier afin de savoir lequel, du médecin ou du cuisinier, est compétent pour décider quels aliments sont bienfaisants et quels autres sont nocifs, le pauvre médecin n’aurait plus qu’à mourir de faim ! Voilà une chose que j’appelle flatterie, et je déclare qu’elle est bien vilaine, parce qu’elle vise à l’agréable sans souci du meilleur. »</a:t>
            </a:r>
            <a:endParaRPr lang="fr-FR" sz="2600" dirty="0">
              <a:solidFill>
                <a:schemeClr val="tx1"/>
              </a:solidFill>
              <a:latin typeface="Agency FB" pitchFamily="34" charset="0"/>
            </a:endParaRPr>
          </a:p>
        </p:txBody>
      </p:sp>
    </p:spTree>
    <p:extLst>
      <p:ext uri="{BB962C8B-B14F-4D97-AF65-F5344CB8AC3E}">
        <p14:creationId xmlns:p14="http://schemas.microsoft.com/office/powerpoint/2010/main" xmlns="" val="255047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stretch>
            <a:fillRect/>
          </a:stretch>
        </p:blipFill>
        <p:spPr>
          <a:xfrm>
            <a:off x="2123730" y="692696"/>
            <a:ext cx="4405372" cy="2767824"/>
          </a:xfrm>
          <a:prstGeom prst="rect">
            <a:avLst/>
          </a:prstGeom>
          <a:ln>
            <a:noFill/>
          </a:ln>
          <a:effectLst>
            <a:softEdge rad="112500"/>
          </a:effectLst>
        </p:spPr>
      </p:pic>
      <p:pic>
        <p:nvPicPr>
          <p:cNvPr id="4" name="Image 3"/>
          <p:cNvPicPr>
            <a:picLocks noChangeAspect="1"/>
          </p:cNvPicPr>
          <p:nvPr/>
        </p:nvPicPr>
        <p:blipFill>
          <a:blip r:embed="rId4" cstate="print"/>
          <a:stretch>
            <a:fillRect/>
          </a:stretch>
        </p:blipFill>
        <p:spPr>
          <a:xfrm>
            <a:off x="6732246" y="692696"/>
            <a:ext cx="2198915" cy="2712859"/>
          </a:xfrm>
          <a:prstGeom prst="rect">
            <a:avLst/>
          </a:prstGeom>
        </p:spPr>
      </p:pic>
      <p:sp>
        <p:nvSpPr>
          <p:cNvPr id="5" name="Rectangle 4"/>
          <p:cNvSpPr/>
          <p:nvPr/>
        </p:nvSpPr>
        <p:spPr>
          <a:xfrm>
            <a:off x="395538" y="116642"/>
            <a:ext cx="8496942" cy="830997"/>
          </a:xfrm>
          <a:prstGeom prst="rect">
            <a:avLst/>
          </a:prstGeom>
        </p:spPr>
        <p:txBody>
          <a:bodyPr wrap="square">
            <a:spAutoFit/>
          </a:bodyPr>
          <a:lstStyle/>
          <a:p>
            <a:pPr lvl="0" algn="just"/>
            <a:r>
              <a:rPr lang="fr-FR" sz="2400" dirty="0" smtClean="0">
                <a:latin typeface="Calibri" panose="020F0502020204030204" pitchFamily="34" charset="0"/>
              </a:rPr>
              <a:t>→ </a:t>
            </a:r>
            <a:r>
              <a:rPr lang="fr-FR" sz="2400" dirty="0" smtClean="0">
                <a:latin typeface="Eras Medium ITC" pitchFamily="34" charset="0"/>
              </a:rPr>
              <a:t>Le développement des techniques de surveillance des citoyens </a:t>
            </a:r>
            <a:endParaRPr lang="fr-FR" sz="2400" i="1" dirty="0">
              <a:latin typeface="Eras Medium ITC" pitchFamily="34" charset="0"/>
            </a:endParaRPr>
          </a:p>
        </p:txBody>
      </p:sp>
      <p:sp>
        <p:nvSpPr>
          <p:cNvPr id="9" name="ZoneTexte 8"/>
          <p:cNvSpPr txBox="1"/>
          <p:nvPr/>
        </p:nvSpPr>
        <p:spPr>
          <a:xfrm>
            <a:off x="6588224" y="3356999"/>
            <a:ext cx="2376264" cy="646331"/>
          </a:xfrm>
          <a:prstGeom prst="rect">
            <a:avLst/>
          </a:prstGeom>
          <a:noFill/>
        </p:spPr>
        <p:txBody>
          <a:bodyPr wrap="square" rtlCol="0">
            <a:spAutoFit/>
          </a:bodyPr>
          <a:lstStyle/>
          <a:p>
            <a:pPr algn="ctr"/>
            <a:r>
              <a:rPr lang="fr-FR" dirty="0" smtClean="0">
                <a:latin typeface="Garamond" pitchFamily="18" charset="0"/>
              </a:rPr>
              <a:t>Affiche du roman </a:t>
            </a:r>
            <a:r>
              <a:rPr lang="fr-FR" i="1" dirty="0" smtClean="0">
                <a:latin typeface="Garamond" pitchFamily="18" charset="0"/>
              </a:rPr>
              <a:t>1984</a:t>
            </a:r>
            <a:r>
              <a:rPr lang="fr-FR" dirty="0" smtClean="0">
                <a:latin typeface="Garamond" pitchFamily="18" charset="0"/>
              </a:rPr>
              <a:t> de Georges Orwell</a:t>
            </a:r>
            <a:endParaRPr lang="fr-FR" dirty="0">
              <a:latin typeface="Garamond" pitchFamily="18" charset="0"/>
            </a:endParaRPr>
          </a:p>
        </p:txBody>
      </p:sp>
      <p:pic>
        <p:nvPicPr>
          <p:cNvPr id="12" name="Image 11"/>
          <p:cNvPicPr>
            <a:picLocks noChangeAspect="1"/>
          </p:cNvPicPr>
          <p:nvPr/>
        </p:nvPicPr>
        <p:blipFill>
          <a:blip r:embed="rId5" cstate="print"/>
          <a:stretch>
            <a:fillRect/>
          </a:stretch>
        </p:blipFill>
        <p:spPr>
          <a:xfrm>
            <a:off x="971600" y="4653146"/>
            <a:ext cx="2619375" cy="1743075"/>
          </a:xfrm>
          <a:prstGeom prst="rect">
            <a:avLst/>
          </a:prstGeom>
          <a:ln>
            <a:noFill/>
          </a:ln>
          <a:effectLst>
            <a:softEdge rad="112500"/>
          </a:effectLst>
        </p:spPr>
      </p:pic>
      <p:pic>
        <p:nvPicPr>
          <p:cNvPr id="44038" name="Picture 6" descr="Afficher l'image d'origine"/>
          <p:cNvPicPr>
            <a:picLocks noChangeAspect="1" noChangeArrowheads="1"/>
          </p:cNvPicPr>
          <p:nvPr/>
        </p:nvPicPr>
        <p:blipFill>
          <a:blip r:embed="rId6" cstate="print"/>
          <a:srcRect/>
          <a:stretch>
            <a:fillRect/>
          </a:stretch>
        </p:blipFill>
        <p:spPr bwMode="auto">
          <a:xfrm>
            <a:off x="4139952" y="4221088"/>
            <a:ext cx="4720690" cy="2340670"/>
          </a:xfrm>
          <a:prstGeom prst="rect">
            <a:avLst/>
          </a:prstGeom>
          <a:ln>
            <a:noFill/>
          </a:ln>
          <a:effectLst>
            <a:softEdge rad="112500"/>
          </a:effectLst>
        </p:spPr>
      </p:pic>
      <p:sp>
        <p:nvSpPr>
          <p:cNvPr id="8" name="ZoneTexte 7"/>
          <p:cNvSpPr txBox="1"/>
          <p:nvPr/>
        </p:nvSpPr>
        <p:spPr>
          <a:xfrm>
            <a:off x="539553" y="3717033"/>
            <a:ext cx="5328592" cy="461665"/>
          </a:xfrm>
          <a:prstGeom prst="rect">
            <a:avLst/>
          </a:prstGeom>
          <a:noFill/>
        </p:spPr>
        <p:txBody>
          <a:bodyPr wrap="square" rtlCol="0">
            <a:spAutoFit/>
          </a:bodyPr>
          <a:lstStyle/>
          <a:p>
            <a:r>
              <a:rPr lang="fr-FR" sz="2400" b="1" dirty="0" smtClean="0"/>
              <a:t> </a:t>
            </a:r>
            <a:endParaRPr lang="fr-FR" sz="2400" b="1" dirty="0"/>
          </a:p>
        </p:txBody>
      </p:sp>
    </p:spTree>
    <p:extLst>
      <p:ext uri="{BB962C8B-B14F-4D97-AF65-F5344CB8AC3E}">
        <p14:creationId xmlns="" xmlns:p14="http://schemas.microsoft.com/office/powerpoint/2010/main" val="203974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44038"/>
                                        </p:tgtEl>
                                        <p:attrNameLst>
                                          <p:attrName>style.visibility</p:attrName>
                                        </p:attrNameLst>
                                      </p:cBhvr>
                                      <p:to>
                                        <p:strVal val="visible"/>
                                      </p:to>
                                    </p:set>
                                    <p:animEffect transition="in" filter="checkerboard(across)">
                                      <p:cBhvr>
                                        <p:cTn id="18" dur="500"/>
                                        <p:tgtEl>
                                          <p:spTgt spid="44038"/>
                                        </p:tgtEl>
                                      </p:cBhvr>
                                    </p:animEffect>
                                  </p:childTnLst>
                                </p:cTn>
                              </p:par>
                              <p:par>
                                <p:cTn id="19" presetID="4"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ox(in)">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fficher l'image d'origine"/>
          <p:cNvPicPr>
            <a:picLocks noChangeAspect="1" noChangeArrowheads="1"/>
          </p:cNvPicPr>
          <p:nvPr/>
        </p:nvPicPr>
        <p:blipFill>
          <a:blip r:embed="rId2" cstate="print"/>
          <a:srcRect/>
          <a:stretch>
            <a:fillRect/>
          </a:stretch>
        </p:blipFill>
        <p:spPr bwMode="auto">
          <a:xfrm flipH="1">
            <a:off x="323528" y="188640"/>
            <a:ext cx="1904256" cy="2584346"/>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323528" y="2780928"/>
            <a:ext cx="1979712" cy="369332"/>
          </a:xfrm>
          <a:prstGeom prst="rect">
            <a:avLst/>
          </a:prstGeom>
        </p:spPr>
        <p:txBody>
          <a:bodyPr wrap="square">
            <a:spAutoFit/>
          </a:bodyPr>
          <a:lstStyle/>
          <a:p>
            <a:pPr algn="ctr"/>
            <a:r>
              <a:rPr lang="fr-FR" dirty="0" smtClean="0">
                <a:latin typeface="Bodoni MT Black" pitchFamily="18" charset="0"/>
              </a:rPr>
              <a:t>BENTHAM</a:t>
            </a:r>
          </a:p>
        </p:txBody>
      </p:sp>
      <p:pic>
        <p:nvPicPr>
          <p:cNvPr id="52228" name="Picture 4" descr="Afficher l'image d'origine"/>
          <p:cNvPicPr>
            <a:picLocks noChangeAspect="1" noChangeArrowheads="1"/>
          </p:cNvPicPr>
          <p:nvPr/>
        </p:nvPicPr>
        <p:blipFill>
          <a:blip r:embed="rId3" cstate="print"/>
          <a:srcRect l="2291" t="5338" r="3783" b="3907"/>
          <a:stretch>
            <a:fillRect/>
          </a:stretch>
        </p:blipFill>
        <p:spPr bwMode="auto">
          <a:xfrm>
            <a:off x="3059833" y="3068960"/>
            <a:ext cx="5904656" cy="3672408"/>
          </a:xfrm>
          <a:prstGeom prst="rect">
            <a:avLst/>
          </a:prstGeom>
          <a:noFill/>
        </p:spPr>
      </p:pic>
      <p:pic>
        <p:nvPicPr>
          <p:cNvPr id="52230" name="Picture 6" descr="Afficher l'image d'origine"/>
          <p:cNvPicPr>
            <a:picLocks noChangeAspect="1" noChangeArrowheads="1"/>
          </p:cNvPicPr>
          <p:nvPr/>
        </p:nvPicPr>
        <p:blipFill>
          <a:blip r:embed="rId4" cstate="print"/>
          <a:srcRect/>
          <a:stretch>
            <a:fillRect/>
          </a:stretch>
        </p:blipFill>
        <p:spPr bwMode="auto">
          <a:xfrm>
            <a:off x="179512" y="3573026"/>
            <a:ext cx="2514600" cy="2778125"/>
          </a:xfrm>
          <a:prstGeom prst="rect">
            <a:avLst/>
          </a:prstGeom>
          <a:noFill/>
        </p:spPr>
      </p:pic>
      <p:sp>
        <p:nvSpPr>
          <p:cNvPr id="8" name="Légende à une bordure 1 7"/>
          <p:cNvSpPr/>
          <p:nvPr/>
        </p:nvSpPr>
        <p:spPr>
          <a:xfrm>
            <a:off x="3059833" y="116632"/>
            <a:ext cx="5904656" cy="2520280"/>
          </a:xfrm>
          <a:prstGeom prst="accentCallout1">
            <a:avLst>
              <a:gd name="adj1" fmla="val 18750"/>
              <a:gd name="adj2" fmla="val -8333"/>
              <a:gd name="adj3" fmla="val 58077"/>
              <a:gd name="adj4" fmla="val -2192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latin typeface="Agency FB" pitchFamily="34" charset="0"/>
              </a:rPr>
              <a:t>La visibilité est un instrument de pouvoir et de contrôle (modèle du </a:t>
            </a:r>
            <a:r>
              <a:rPr lang="fr-FR" sz="2800" b="1" dirty="0" smtClean="0">
                <a:solidFill>
                  <a:schemeClr val="tx1"/>
                </a:solidFill>
                <a:latin typeface="Agency FB" pitchFamily="34" charset="0"/>
              </a:rPr>
              <a:t>panoptisme</a:t>
            </a:r>
            <a:r>
              <a:rPr lang="fr-FR" sz="2800" dirty="0" smtClean="0">
                <a:solidFill>
                  <a:schemeClr val="tx1"/>
                </a:solidFill>
                <a:latin typeface="Agency FB" pitchFamily="34" charset="0"/>
              </a:rPr>
              <a:t>).</a:t>
            </a:r>
          </a:p>
          <a:p>
            <a:pPr algn="ctr"/>
            <a:r>
              <a:rPr lang="fr-FR" sz="2800" dirty="0" smtClean="0">
                <a:solidFill>
                  <a:schemeClr val="tx1"/>
                </a:solidFill>
                <a:latin typeface="Agency FB" pitchFamily="34" charset="0"/>
              </a:rPr>
              <a:t>Il faut que le prisonnier se sente constamment surveillé sans être capable de voir si on le voit.</a:t>
            </a:r>
            <a:endParaRPr lang="fr-FR" sz="2800" dirty="0">
              <a:solidFill>
                <a:schemeClr val="tx1"/>
              </a:solidFill>
              <a:latin typeface="Agency FB" pitchFamily="34" charset="0"/>
            </a:endParaRPr>
          </a:p>
        </p:txBody>
      </p:sp>
      <p:sp>
        <p:nvSpPr>
          <p:cNvPr id="9" name="Rectangle 8"/>
          <p:cNvSpPr/>
          <p:nvPr/>
        </p:nvSpPr>
        <p:spPr>
          <a:xfrm>
            <a:off x="3059833" y="2420898"/>
            <a:ext cx="5904656" cy="646331"/>
          </a:xfrm>
          <a:prstGeom prst="rect">
            <a:avLst/>
          </a:prstGeom>
        </p:spPr>
        <p:txBody>
          <a:bodyPr wrap="square">
            <a:spAutoFit/>
          </a:bodyPr>
          <a:lstStyle/>
          <a:p>
            <a:pPr algn="ctr"/>
            <a:r>
              <a:rPr lang="fr-FR" i="1" dirty="0" smtClean="0">
                <a:latin typeface="Garamond" pitchFamily="18" charset="0"/>
              </a:rPr>
              <a:t>Le pénitencier de </a:t>
            </a:r>
            <a:r>
              <a:rPr lang="fr-FR" i="1" dirty="0" err="1" smtClean="0">
                <a:latin typeface="Garamond" pitchFamily="18" charset="0"/>
              </a:rPr>
              <a:t>Stateville</a:t>
            </a:r>
            <a:r>
              <a:rPr lang="fr-FR" i="1" dirty="0" smtClean="0">
                <a:latin typeface="Garamond" pitchFamily="18" charset="0"/>
              </a:rPr>
              <a:t> (USA) </a:t>
            </a:r>
          </a:p>
          <a:p>
            <a:pPr algn="ctr"/>
            <a:r>
              <a:rPr lang="fr-FR" i="1" dirty="0" smtClean="0">
                <a:latin typeface="Garamond" pitchFamily="18" charset="0"/>
              </a:rPr>
              <a:t>conçu selon les principes du panoptisme de Bentham</a:t>
            </a:r>
            <a:endParaRPr lang="fr-FR" i="1" dirty="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heckerboard(across)">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fficher l'image d'origine"/>
          <p:cNvPicPr>
            <a:picLocks noChangeAspect="1" noChangeArrowheads="1"/>
          </p:cNvPicPr>
          <p:nvPr/>
        </p:nvPicPr>
        <p:blipFill>
          <a:blip r:embed="rId2" cstate="print"/>
          <a:srcRect/>
          <a:stretch>
            <a:fillRect/>
          </a:stretch>
        </p:blipFill>
        <p:spPr bwMode="auto">
          <a:xfrm>
            <a:off x="539552" y="476680"/>
            <a:ext cx="2286000" cy="3211513"/>
          </a:xfrm>
          <a:prstGeom prst="rect">
            <a:avLst/>
          </a:prstGeom>
          <a:ln>
            <a:noFill/>
          </a:ln>
          <a:effectLst>
            <a:outerShdw blurRad="292100" dist="139700" dir="2700000" algn="tl" rotWithShape="0">
              <a:srgbClr val="333333">
                <a:alpha val="65000"/>
              </a:srgbClr>
            </a:outerShdw>
          </a:effectLst>
        </p:spPr>
      </p:pic>
      <p:sp>
        <p:nvSpPr>
          <p:cNvPr id="4" name="Légende à une bordure 1 3"/>
          <p:cNvSpPr/>
          <p:nvPr/>
        </p:nvSpPr>
        <p:spPr>
          <a:xfrm>
            <a:off x="3779912" y="620688"/>
            <a:ext cx="4968552" cy="2304256"/>
          </a:xfrm>
          <a:prstGeom prst="accentCallout1">
            <a:avLst>
              <a:gd name="adj1" fmla="val 18750"/>
              <a:gd name="adj2" fmla="val -8333"/>
              <a:gd name="adj3" fmla="val 64314"/>
              <a:gd name="adj4" fmla="val -3044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latin typeface="Agency FB" pitchFamily="34" charset="0"/>
              </a:rPr>
              <a:t>Les moyens modernes de surveillance permettent d’élargir les principes du </a:t>
            </a:r>
            <a:r>
              <a:rPr lang="fr-FR" sz="2800" b="1" dirty="0" smtClean="0">
                <a:solidFill>
                  <a:schemeClr val="tx1"/>
                </a:solidFill>
                <a:latin typeface="Agency FB" pitchFamily="34" charset="0"/>
              </a:rPr>
              <a:t>panoptisme</a:t>
            </a:r>
            <a:r>
              <a:rPr lang="fr-FR" sz="2800" dirty="0" smtClean="0">
                <a:solidFill>
                  <a:schemeClr val="tx1"/>
                </a:solidFill>
                <a:latin typeface="Agency FB" pitchFamily="34" charset="0"/>
              </a:rPr>
              <a:t> à l’ensemble de la société. </a:t>
            </a:r>
          </a:p>
          <a:p>
            <a:pPr algn="ctr"/>
            <a:endParaRPr lang="fr-FR" sz="2800" dirty="0">
              <a:solidFill>
                <a:schemeClr val="tx1"/>
              </a:solidFill>
              <a:latin typeface="Agency FB" pitchFamily="34" charset="0"/>
            </a:endParaRPr>
          </a:p>
        </p:txBody>
      </p:sp>
      <p:pic>
        <p:nvPicPr>
          <p:cNvPr id="54274" name="Picture 2" descr="Afficher l'image d'origine"/>
          <p:cNvPicPr>
            <a:picLocks noChangeAspect="1" noChangeArrowheads="1"/>
          </p:cNvPicPr>
          <p:nvPr/>
        </p:nvPicPr>
        <p:blipFill>
          <a:blip r:embed="rId3" cstate="print"/>
          <a:srcRect/>
          <a:stretch>
            <a:fillRect/>
          </a:stretch>
        </p:blipFill>
        <p:spPr bwMode="auto">
          <a:xfrm flipH="1">
            <a:off x="6372202" y="3717032"/>
            <a:ext cx="2542130" cy="2827336"/>
          </a:xfrm>
          <a:prstGeom prst="rect">
            <a:avLst/>
          </a:prstGeom>
          <a:ln>
            <a:noFill/>
          </a:ln>
          <a:effectLst>
            <a:outerShdw blurRad="292100" dist="139700" dir="2700000" algn="tl" rotWithShape="0">
              <a:srgbClr val="333333">
                <a:alpha val="65000"/>
              </a:srgbClr>
            </a:outerShdw>
          </a:effectLst>
        </p:spPr>
      </p:pic>
      <p:sp>
        <p:nvSpPr>
          <p:cNvPr id="7" name="Légende à une bordure 1 6"/>
          <p:cNvSpPr/>
          <p:nvPr/>
        </p:nvSpPr>
        <p:spPr>
          <a:xfrm flipH="1">
            <a:off x="611560" y="4005064"/>
            <a:ext cx="5040560" cy="2448272"/>
          </a:xfrm>
          <a:prstGeom prst="accentCallout1">
            <a:avLst>
              <a:gd name="adj1" fmla="val 18750"/>
              <a:gd name="adj2" fmla="val -8333"/>
              <a:gd name="adj3" fmla="val 31898"/>
              <a:gd name="adj4" fmla="val -3446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latin typeface="Agency FB" pitchFamily="34" charset="0"/>
              </a:rPr>
              <a:t>On passe ainsi des </a:t>
            </a:r>
            <a:r>
              <a:rPr lang="fr-FR" sz="2800" b="1" dirty="0" smtClean="0">
                <a:solidFill>
                  <a:schemeClr val="tx1"/>
                </a:solidFill>
                <a:latin typeface="Agency FB" pitchFamily="34" charset="0"/>
              </a:rPr>
              <a:t>« sociétés disciplinaires »</a:t>
            </a:r>
            <a:r>
              <a:rPr lang="fr-FR" sz="2800" dirty="0" smtClean="0">
                <a:solidFill>
                  <a:schemeClr val="tx1"/>
                </a:solidFill>
                <a:latin typeface="Agency FB" pitchFamily="34" charset="0"/>
              </a:rPr>
              <a:t> à des </a:t>
            </a:r>
            <a:r>
              <a:rPr lang="fr-FR" sz="2800" b="1" dirty="0" smtClean="0">
                <a:solidFill>
                  <a:schemeClr val="tx1"/>
                </a:solidFill>
                <a:latin typeface="Agency FB" pitchFamily="34" charset="0"/>
              </a:rPr>
              <a:t>« sociétés de contrôle »</a:t>
            </a:r>
            <a:endParaRPr lang="fr-FR" sz="2800" b="1" dirty="0">
              <a:solidFill>
                <a:schemeClr val="tx1"/>
              </a:solidFill>
              <a:latin typeface="Agency FB" pitchFamily="34" charset="0"/>
            </a:endParaRPr>
          </a:p>
        </p:txBody>
      </p:sp>
      <p:sp>
        <p:nvSpPr>
          <p:cNvPr id="8" name="Rectangle 7"/>
          <p:cNvSpPr/>
          <p:nvPr/>
        </p:nvSpPr>
        <p:spPr>
          <a:xfrm>
            <a:off x="539554" y="3789040"/>
            <a:ext cx="2448272" cy="369332"/>
          </a:xfrm>
          <a:prstGeom prst="rect">
            <a:avLst/>
          </a:prstGeom>
        </p:spPr>
        <p:txBody>
          <a:bodyPr wrap="square">
            <a:spAutoFit/>
          </a:bodyPr>
          <a:lstStyle/>
          <a:p>
            <a:pPr algn="ctr"/>
            <a:r>
              <a:rPr lang="fr-FR" dirty="0" smtClean="0">
                <a:latin typeface="Bodoni MT Black" pitchFamily="18" charset="0"/>
              </a:rPr>
              <a:t>Michel FOUCAULT</a:t>
            </a:r>
          </a:p>
        </p:txBody>
      </p:sp>
      <p:sp>
        <p:nvSpPr>
          <p:cNvPr id="9" name="Rectangle 8"/>
          <p:cNvSpPr/>
          <p:nvPr/>
        </p:nvSpPr>
        <p:spPr>
          <a:xfrm>
            <a:off x="6444208" y="3284984"/>
            <a:ext cx="2448272" cy="369332"/>
          </a:xfrm>
          <a:prstGeom prst="rect">
            <a:avLst/>
          </a:prstGeom>
        </p:spPr>
        <p:txBody>
          <a:bodyPr wrap="square">
            <a:spAutoFit/>
          </a:bodyPr>
          <a:lstStyle/>
          <a:p>
            <a:pPr algn="ctr"/>
            <a:r>
              <a:rPr lang="fr-FR" dirty="0" smtClean="0">
                <a:latin typeface="Bodoni MT Black" pitchFamily="18" charset="0"/>
              </a:rPr>
              <a:t>Gilles DELEUZE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260648"/>
            <a:ext cx="7659572" cy="523220"/>
          </a:xfrm>
          <a:prstGeom prst="rect">
            <a:avLst/>
          </a:prstGeom>
          <a:noFill/>
        </p:spPr>
        <p:txBody>
          <a:bodyPr wrap="square" rtlCol="0">
            <a:spAutoFit/>
          </a:bodyPr>
          <a:lstStyle/>
          <a:p>
            <a:pPr algn="just"/>
            <a:r>
              <a:rPr lang="fr-FR" sz="2800" b="1" i="1" dirty="0" smtClean="0"/>
              <a:t>▪ Impacts sur l’homme : le « </a:t>
            </a:r>
            <a:r>
              <a:rPr lang="fr-FR" sz="2800" b="1" i="1" dirty="0" err="1" smtClean="0"/>
              <a:t>transhumanisme</a:t>
            </a:r>
            <a:r>
              <a:rPr lang="fr-FR" sz="2800" b="1" i="1" smtClean="0"/>
              <a:t> »</a:t>
            </a:r>
            <a:endParaRPr lang="fr-FR" sz="2800" b="1" i="1" dirty="0"/>
          </a:p>
        </p:txBody>
      </p:sp>
      <p:sp>
        <p:nvSpPr>
          <p:cNvPr id="8" name="ZoneTexte 7"/>
          <p:cNvSpPr txBox="1"/>
          <p:nvPr/>
        </p:nvSpPr>
        <p:spPr>
          <a:xfrm>
            <a:off x="3419872" y="1052744"/>
            <a:ext cx="5184576" cy="1200329"/>
          </a:xfrm>
          <a:prstGeom prst="rect">
            <a:avLst/>
          </a:prstGeom>
          <a:noFill/>
        </p:spPr>
        <p:txBody>
          <a:bodyPr wrap="square" rtlCol="0">
            <a:spAutoFit/>
          </a:bodyPr>
          <a:lstStyle/>
          <a:p>
            <a:pPr algn="ctr"/>
            <a:r>
              <a:rPr lang="fr-FR" sz="3600" b="1" dirty="0" smtClean="0">
                <a:ln w="22225">
                  <a:solidFill>
                    <a:schemeClr val="accent2"/>
                  </a:solidFill>
                  <a:prstDash val="solid"/>
                </a:ln>
                <a:solidFill>
                  <a:srgbClr val="FF0000"/>
                </a:solidFill>
              </a:rPr>
              <a:t>Qu’est-ce que le </a:t>
            </a:r>
            <a:r>
              <a:rPr lang="fr-FR" sz="3600" b="1" dirty="0" err="1" smtClean="0">
                <a:ln w="22225">
                  <a:solidFill>
                    <a:schemeClr val="accent2"/>
                  </a:solidFill>
                  <a:prstDash val="solid"/>
                </a:ln>
                <a:solidFill>
                  <a:srgbClr val="FF0000"/>
                </a:solidFill>
              </a:rPr>
              <a:t>transhumanisme</a:t>
            </a:r>
            <a:r>
              <a:rPr lang="fr-FR" sz="3600" b="1" dirty="0" smtClean="0">
                <a:ln w="22225">
                  <a:solidFill>
                    <a:schemeClr val="accent2"/>
                  </a:solidFill>
                  <a:prstDash val="solid"/>
                </a:ln>
                <a:solidFill>
                  <a:srgbClr val="FF0000"/>
                </a:solidFill>
              </a:rPr>
              <a:t> ? </a:t>
            </a:r>
            <a:endParaRPr lang="fr-FR" sz="3600" b="1" dirty="0">
              <a:solidFill>
                <a:srgbClr val="FF0000"/>
              </a:solidFill>
            </a:endParaRPr>
          </a:p>
        </p:txBody>
      </p:sp>
      <p:sp>
        <p:nvSpPr>
          <p:cNvPr id="9" name="ZoneTexte 8"/>
          <p:cNvSpPr txBox="1"/>
          <p:nvPr/>
        </p:nvSpPr>
        <p:spPr>
          <a:xfrm>
            <a:off x="2699793" y="2708928"/>
            <a:ext cx="4464496" cy="646331"/>
          </a:xfrm>
          <a:prstGeom prst="rect">
            <a:avLst/>
          </a:prstGeom>
          <a:solidFill>
            <a:schemeClr val="bg1"/>
          </a:solidFill>
        </p:spPr>
        <p:txBody>
          <a:bodyPr wrap="square" rtlCol="0">
            <a:spAutoFit/>
          </a:bodyPr>
          <a:lstStyle/>
          <a:p>
            <a:pPr algn="ctr"/>
            <a:r>
              <a:rPr lang="fr-FR" sz="3600" b="1" dirty="0" smtClean="0">
                <a:ln w="0"/>
                <a:solidFill>
                  <a:schemeClr val="accent1"/>
                </a:solidFill>
                <a:effectLst>
                  <a:outerShdw blurRad="38100" dist="25400" dir="5400000" algn="ctr" rotWithShape="0">
                    <a:srgbClr val="6E747A">
                      <a:alpha val="43000"/>
                    </a:srgbClr>
                  </a:outerShdw>
                </a:effectLst>
              </a:rPr>
              <a:t>Trans - Humanisme</a:t>
            </a:r>
            <a:endParaRPr lang="fr-FR" sz="3600" b="1" dirty="0">
              <a:ln w="0"/>
              <a:solidFill>
                <a:schemeClr val="accent1"/>
              </a:solidFill>
              <a:effectLst>
                <a:outerShdw blurRad="38100" dist="25400" dir="5400000" algn="ctr" rotWithShape="0">
                  <a:srgbClr val="6E747A">
                    <a:alpha val="43000"/>
                  </a:srgbClr>
                </a:outerShdw>
              </a:effectLst>
            </a:endParaRPr>
          </a:p>
        </p:txBody>
      </p:sp>
      <p:sp>
        <p:nvSpPr>
          <p:cNvPr id="10" name="ZoneTexte 9"/>
          <p:cNvSpPr txBox="1"/>
          <p:nvPr/>
        </p:nvSpPr>
        <p:spPr>
          <a:xfrm>
            <a:off x="2843809" y="3933056"/>
            <a:ext cx="1584176" cy="523220"/>
          </a:xfrm>
          <a:prstGeom prst="rect">
            <a:avLst/>
          </a:prstGeom>
          <a:noFill/>
        </p:spPr>
        <p:txBody>
          <a:bodyPr wrap="square" rtlCol="0">
            <a:spAutoFit/>
          </a:bodyPr>
          <a:lstStyle/>
          <a:p>
            <a:r>
              <a:rPr lang="fr-FR" sz="2800" b="1" dirty="0" smtClean="0"/>
              <a:t>Dépasser</a:t>
            </a:r>
            <a:endParaRPr lang="fr-FR" sz="2800" b="1" dirty="0"/>
          </a:p>
        </p:txBody>
      </p:sp>
      <p:sp>
        <p:nvSpPr>
          <p:cNvPr id="12" name="ZoneTexte 11"/>
          <p:cNvSpPr txBox="1"/>
          <p:nvPr/>
        </p:nvSpPr>
        <p:spPr>
          <a:xfrm>
            <a:off x="4788025" y="3861048"/>
            <a:ext cx="2232248" cy="892552"/>
          </a:xfrm>
          <a:prstGeom prst="rect">
            <a:avLst/>
          </a:prstGeom>
          <a:noFill/>
        </p:spPr>
        <p:txBody>
          <a:bodyPr wrap="square" rtlCol="0">
            <a:spAutoFit/>
          </a:bodyPr>
          <a:lstStyle/>
          <a:p>
            <a:pPr algn="ctr"/>
            <a:r>
              <a:rPr lang="fr-FR" sz="2400" b="1" dirty="0" smtClean="0"/>
              <a:t>(les limites de) </a:t>
            </a:r>
            <a:r>
              <a:rPr lang="fr-FR" sz="2800" b="1" dirty="0" smtClean="0"/>
              <a:t>l’humain</a:t>
            </a:r>
            <a:endParaRPr lang="fr-FR" sz="2800" b="1" dirty="0"/>
          </a:p>
        </p:txBody>
      </p:sp>
      <p:sp>
        <p:nvSpPr>
          <p:cNvPr id="13" name="Flèche vers le bas 12"/>
          <p:cNvSpPr/>
          <p:nvPr/>
        </p:nvSpPr>
        <p:spPr>
          <a:xfrm>
            <a:off x="3491884" y="3356992"/>
            <a:ext cx="217715" cy="338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p:cNvSpPr/>
          <p:nvPr/>
        </p:nvSpPr>
        <p:spPr>
          <a:xfrm>
            <a:off x="5580116" y="3429000"/>
            <a:ext cx="217715" cy="338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6322" name="Picture 2" descr="Afficher l'image d'origine"/>
          <p:cNvPicPr>
            <a:picLocks noChangeAspect="1" noChangeArrowheads="1"/>
          </p:cNvPicPr>
          <p:nvPr/>
        </p:nvPicPr>
        <p:blipFill>
          <a:blip r:embed="rId2" cstate="print"/>
          <a:srcRect/>
          <a:stretch>
            <a:fillRect/>
          </a:stretch>
        </p:blipFill>
        <p:spPr bwMode="auto">
          <a:xfrm flipH="1">
            <a:off x="1691680" y="764704"/>
            <a:ext cx="1648272" cy="1648272"/>
          </a:xfrm>
          <a:prstGeom prst="rect">
            <a:avLst/>
          </a:prstGeom>
          <a:ln>
            <a:noFill/>
          </a:ln>
          <a:effectLst>
            <a:softEdge rad="112500"/>
          </a:effectLst>
        </p:spPr>
      </p:pic>
      <p:sp>
        <p:nvSpPr>
          <p:cNvPr id="11" name="ZoneTexte 10"/>
          <p:cNvSpPr txBox="1"/>
          <p:nvPr/>
        </p:nvSpPr>
        <p:spPr>
          <a:xfrm>
            <a:off x="1115616" y="5157200"/>
            <a:ext cx="7056784" cy="461665"/>
          </a:xfrm>
          <a:prstGeom prst="rect">
            <a:avLst/>
          </a:prstGeom>
          <a:noFill/>
        </p:spPr>
        <p:txBody>
          <a:bodyPr wrap="square" rtlCol="0">
            <a:spAutoFit/>
          </a:bodyPr>
          <a:lstStyle/>
          <a:p>
            <a:pPr algn="ctr"/>
            <a:r>
              <a:rPr lang="fr-FR" sz="2400" b="1" dirty="0" smtClean="0">
                <a:solidFill>
                  <a:srgbClr val="C00000"/>
                </a:solidFill>
                <a:latin typeface="Arial Black" pitchFamily="34" charset="0"/>
              </a:rPr>
              <a:t>Grâce aux innovations technologiques</a:t>
            </a:r>
            <a:endParaRPr lang="fr-FR" sz="2400" b="1" dirty="0">
              <a:solidFill>
                <a:srgbClr val="C00000"/>
              </a:solidFill>
              <a:latin typeface="Arial Black" pitchFamily="34" charset="0"/>
            </a:endParaRPr>
          </a:p>
        </p:txBody>
      </p:sp>
    </p:spTree>
    <p:extLst>
      <p:ext uri="{BB962C8B-B14F-4D97-AF65-F5344CB8AC3E}">
        <p14:creationId xmlns="" xmlns:p14="http://schemas.microsoft.com/office/powerpoint/2010/main" val="178110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heckerboard(across)">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2" grpId="0"/>
      <p:bldP spid="13" grpId="0" animBg="1"/>
      <p:bldP spid="14"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5550" y="290292"/>
            <a:ext cx="8912901" cy="769441"/>
          </a:xfrm>
          <a:prstGeom prst="rect">
            <a:avLst/>
          </a:prstGeom>
          <a:noFill/>
        </p:spPr>
        <p:txBody>
          <a:bodyPr wrap="square" rtlCol="0">
            <a:spAutoFit/>
          </a:bodyPr>
          <a:lstStyle/>
          <a:p>
            <a:pPr algn="ctr"/>
            <a:r>
              <a:rPr lang="fr-FR" sz="4400" b="1" dirty="0" smtClean="0">
                <a:ln w="0"/>
                <a:solidFill>
                  <a:schemeClr val="accent6">
                    <a:lumMod val="75000"/>
                  </a:schemeClr>
                </a:solidFill>
                <a:effectLst>
                  <a:reflection blurRad="6350" stA="53000" endA="300" endPos="35500" dir="5400000" sy="-90000" algn="bl" rotWithShape="0"/>
                </a:effectLst>
              </a:rPr>
              <a:t>Les présupposés du </a:t>
            </a:r>
            <a:r>
              <a:rPr lang="fr-FR" sz="4400" b="1" dirty="0" err="1" smtClean="0">
                <a:ln w="0"/>
                <a:solidFill>
                  <a:schemeClr val="accent6">
                    <a:lumMod val="75000"/>
                  </a:schemeClr>
                </a:solidFill>
                <a:effectLst>
                  <a:reflection blurRad="6350" stA="53000" endA="300" endPos="35500" dir="5400000" sy="-90000" algn="bl" rotWithShape="0"/>
                </a:effectLst>
              </a:rPr>
              <a:t>transhumanisme</a:t>
            </a:r>
            <a:r>
              <a:rPr lang="fr-FR" sz="4400" b="1" dirty="0" smtClean="0">
                <a:ln w="0"/>
                <a:solidFill>
                  <a:schemeClr val="accent6">
                    <a:lumMod val="75000"/>
                  </a:schemeClr>
                </a:solidFill>
                <a:effectLst>
                  <a:reflection blurRad="6350" stA="53000" endA="300" endPos="35500" dir="5400000" sy="-90000" algn="bl" rotWithShape="0"/>
                </a:effectLst>
              </a:rPr>
              <a:t> </a:t>
            </a:r>
            <a:endParaRPr lang="fr-FR" sz="4400" b="1" dirty="0">
              <a:ln w="0"/>
              <a:solidFill>
                <a:schemeClr val="accent6">
                  <a:lumMod val="75000"/>
                </a:schemeClr>
              </a:solidFill>
              <a:effectLst>
                <a:reflection blurRad="6350" stA="53000" endA="300" endPos="35500" dir="5400000" sy="-90000" algn="bl" rotWithShape="0"/>
              </a:effectLst>
            </a:endParaRPr>
          </a:p>
        </p:txBody>
      </p:sp>
      <p:sp>
        <p:nvSpPr>
          <p:cNvPr id="3" name="ZoneTexte 2"/>
          <p:cNvSpPr txBox="1"/>
          <p:nvPr/>
        </p:nvSpPr>
        <p:spPr>
          <a:xfrm>
            <a:off x="323529" y="1268762"/>
            <a:ext cx="3646714" cy="1384995"/>
          </a:xfrm>
          <a:prstGeom prst="rect">
            <a:avLst/>
          </a:prstGeom>
          <a:noFill/>
        </p:spPr>
        <p:txBody>
          <a:bodyPr wrap="square" rtlCol="0">
            <a:spAutoFit/>
          </a:bodyPr>
          <a:lstStyle/>
          <a:p>
            <a:pPr algn="ctr"/>
            <a:r>
              <a:rPr lang="fr-FR" sz="2800" dirty="0" smtClean="0">
                <a:latin typeface="Bodoni MT" pitchFamily="18" charset="0"/>
              </a:rPr>
              <a:t>La condition de l’homme est celle d’un être faible</a:t>
            </a:r>
            <a:endParaRPr lang="fr-FR" sz="2800" dirty="0">
              <a:latin typeface="Bodoni MT" pitchFamily="18" charset="0"/>
            </a:endParaRPr>
          </a:p>
        </p:txBody>
      </p:sp>
      <p:sp>
        <p:nvSpPr>
          <p:cNvPr id="4" name="ZoneTexte 3"/>
          <p:cNvSpPr txBox="1"/>
          <p:nvPr/>
        </p:nvSpPr>
        <p:spPr>
          <a:xfrm>
            <a:off x="323529" y="3861050"/>
            <a:ext cx="3646714" cy="1815882"/>
          </a:xfrm>
          <a:prstGeom prst="rect">
            <a:avLst/>
          </a:prstGeom>
          <a:noFill/>
        </p:spPr>
        <p:txBody>
          <a:bodyPr wrap="square" rtlCol="0">
            <a:spAutoFit/>
          </a:bodyPr>
          <a:lstStyle/>
          <a:p>
            <a:pPr algn="ctr"/>
            <a:r>
              <a:rPr lang="fr-FR" sz="2800" dirty="0" smtClean="0">
                <a:latin typeface="Bodoni MT" pitchFamily="18" charset="0"/>
              </a:rPr>
              <a:t>L’homme est infiniment modifiable et transformable</a:t>
            </a:r>
          </a:p>
          <a:p>
            <a:pPr algn="ctr"/>
            <a:r>
              <a:rPr lang="fr-FR" sz="2800" b="1" dirty="0" smtClean="0">
                <a:solidFill>
                  <a:srgbClr val="FF0000"/>
                </a:solidFill>
                <a:latin typeface="Bodoni MT" pitchFamily="18" charset="0"/>
              </a:rPr>
              <a:t>(≠ nature)</a:t>
            </a:r>
            <a:endParaRPr lang="fr-FR" sz="2800" b="1" dirty="0">
              <a:solidFill>
                <a:srgbClr val="FF0000"/>
              </a:solidFill>
              <a:latin typeface="Bodoni MT" pitchFamily="18" charset="0"/>
            </a:endParaRPr>
          </a:p>
        </p:txBody>
      </p:sp>
      <p:sp>
        <p:nvSpPr>
          <p:cNvPr id="5" name="ZoneTexte 4"/>
          <p:cNvSpPr txBox="1"/>
          <p:nvPr/>
        </p:nvSpPr>
        <p:spPr>
          <a:xfrm>
            <a:off x="5220072" y="1196752"/>
            <a:ext cx="3532414" cy="2308324"/>
          </a:xfrm>
          <a:prstGeom prst="rect">
            <a:avLst/>
          </a:prstGeom>
          <a:solidFill>
            <a:schemeClr val="accent5">
              <a:lumMod val="20000"/>
              <a:lumOff val="80000"/>
            </a:schemeClr>
          </a:solidFill>
        </p:spPr>
        <p:txBody>
          <a:bodyPr wrap="square" rtlCol="0">
            <a:spAutoFit/>
          </a:bodyPr>
          <a:lstStyle/>
          <a:p>
            <a:pPr algn="just"/>
            <a:r>
              <a:rPr lang="fr-FR" sz="2400" dirty="0" smtClean="0">
                <a:latin typeface="Agency FB" pitchFamily="34" charset="0"/>
              </a:rPr>
              <a:t>▪ Rendre l’homme </a:t>
            </a:r>
            <a:r>
              <a:rPr lang="fr-FR" sz="2400" i="1" dirty="0" smtClean="0">
                <a:latin typeface="Agency FB" pitchFamily="34" charset="0"/>
              </a:rPr>
              <a:t>plus</a:t>
            </a:r>
            <a:r>
              <a:rPr lang="fr-FR" sz="2400" dirty="0" smtClean="0">
                <a:latin typeface="Agency FB" pitchFamily="34" charset="0"/>
              </a:rPr>
              <a:t> performant dans ses actions</a:t>
            </a:r>
          </a:p>
          <a:p>
            <a:pPr algn="just"/>
            <a:r>
              <a:rPr lang="fr-FR" sz="2400" dirty="0" smtClean="0">
                <a:latin typeface="Agency FB" pitchFamily="34" charset="0"/>
              </a:rPr>
              <a:t>▪ Repousser la mort et supprimer les maladies  </a:t>
            </a:r>
          </a:p>
          <a:p>
            <a:pPr algn="just"/>
            <a:r>
              <a:rPr lang="fr-FR" sz="2400" dirty="0" smtClean="0">
                <a:latin typeface="Agency FB" pitchFamily="34" charset="0"/>
              </a:rPr>
              <a:t>▪ Rendre les opérations cognitives de l’homme infaillibles</a:t>
            </a:r>
          </a:p>
        </p:txBody>
      </p:sp>
      <p:sp>
        <p:nvSpPr>
          <p:cNvPr id="7" name="ZoneTexte 6"/>
          <p:cNvSpPr txBox="1"/>
          <p:nvPr/>
        </p:nvSpPr>
        <p:spPr>
          <a:xfrm>
            <a:off x="5220072" y="4005068"/>
            <a:ext cx="3532414" cy="830997"/>
          </a:xfrm>
          <a:prstGeom prst="rect">
            <a:avLst/>
          </a:prstGeom>
          <a:solidFill>
            <a:schemeClr val="accent5">
              <a:lumMod val="20000"/>
              <a:lumOff val="80000"/>
            </a:schemeClr>
          </a:solidFill>
        </p:spPr>
        <p:txBody>
          <a:bodyPr wrap="square" rtlCol="0">
            <a:spAutoFit/>
          </a:bodyPr>
          <a:lstStyle/>
          <a:p>
            <a:pPr algn="just"/>
            <a:r>
              <a:rPr lang="fr-FR" sz="2400" dirty="0" smtClean="0">
                <a:latin typeface="Agency FB" pitchFamily="34" charset="0"/>
              </a:rPr>
              <a:t>L’homme peut </a:t>
            </a:r>
            <a:r>
              <a:rPr lang="fr-FR" sz="2400" i="1" dirty="0" smtClean="0">
                <a:latin typeface="Agency FB" pitchFamily="34" charset="0"/>
              </a:rPr>
              <a:t>fabriquer</a:t>
            </a:r>
            <a:r>
              <a:rPr lang="fr-FR" sz="2400" dirty="0" smtClean="0">
                <a:latin typeface="Agency FB" pitchFamily="34" charset="0"/>
              </a:rPr>
              <a:t> l’homme et le transformer à sa guise</a:t>
            </a:r>
            <a:endParaRPr lang="fr-FR" sz="2400" b="1" dirty="0">
              <a:solidFill>
                <a:srgbClr val="FF0000"/>
              </a:solidFill>
              <a:latin typeface="Agency FB" pitchFamily="34" charset="0"/>
            </a:endParaRPr>
          </a:p>
        </p:txBody>
      </p:sp>
      <p:sp>
        <p:nvSpPr>
          <p:cNvPr id="10" name="Flèche droite 9"/>
          <p:cNvSpPr/>
          <p:nvPr/>
        </p:nvSpPr>
        <p:spPr>
          <a:xfrm>
            <a:off x="4139954" y="1700808"/>
            <a:ext cx="805543" cy="5950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a:off x="4211962" y="4293096"/>
            <a:ext cx="805543" cy="5950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220074" y="5373220"/>
            <a:ext cx="2170579" cy="830997"/>
          </a:xfrm>
          <a:prstGeom prst="rect">
            <a:avLst/>
          </a:prstGeom>
        </p:spPr>
        <p:txBody>
          <a:bodyPr wrap="square">
            <a:spAutoFit/>
          </a:bodyPr>
          <a:lstStyle/>
          <a:p>
            <a:pPr algn="ctr"/>
            <a:r>
              <a:rPr lang="fr-FR" sz="2400" b="1" dirty="0" smtClean="0">
                <a:solidFill>
                  <a:srgbClr val="FF0000"/>
                </a:solidFill>
                <a:latin typeface="Bodoni MT" pitchFamily="18" charset="0"/>
              </a:rPr>
              <a:t>Risque</a:t>
            </a:r>
          </a:p>
          <a:p>
            <a:pPr algn="ctr"/>
            <a:r>
              <a:rPr lang="fr-FR" sz="2400" b="1" dirty="0" smtClean="0">
                <a:solidFill>
                  <a:srgbClr val="FF0000"/>
                </a:solidFill>
                <a:latin typeface="Bodoni MT" pitchFamily="18" charset="0"/>
              </a:rPr>
              <a:t> =&gt; eugénisme</a:t>
            </a:r>
            <a:endParaRPr lang="fr-FR" sz="2400" b="1" dirty="0">
              <a:solidFill>
                <a:srgbClr val="FF0000"/>
              </a:solidFill>
              <a:latin typeface="Bodoni MT" pitchFamily="18" charset="0"/>
            </a:endParaRPr>
          </a:p>
        </p:txBody>
      </p:sp>
      <p:pic>
        <p:nvPicPr>
          <p:cNvPr id="2050" name="Picture 2" descr="Afficher l'image d'origine"/>
          <p:cNvPicPr>
            <a:picLocks noChangeAspect="1" noChangeArrowheads="1"/>
          </p:cNvPicPr>
          <p:nvPr/>
        </p:nvPicPr>
        <p:blipFill>
          <a:blip r:embed="rId2" cstate="print"/>
          <a:srcRect l="14340" r="14481"/>
          <a:stretch>
            <a:fillRect/>
          </a:stretch>
        </p:blipFill>
        <p:spPr bwMode="auto">
          <a:xfrm>
            <a:off x="7524328" y="4869160"/>
            <a:ext cx="1265634" cy="1778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24626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checkerboard(across)">
                                      <p:cBhvr>
                                        <p:cTn id="17" dur="500"/>
                                        <p:tgtEl>
                                          <p:spTgt spid="5">
                                            <p:bg/>
                                          </p:spTgt>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checkerboard(across)">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checkerboard(across)">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checkerboard(across)">
                                      <p:cBhvr>
                                        <p:cTn id="30" dur="5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checkerboard(across)">
                                      <p:cBhvr>
                                        <p:cTn id="35" dur="500"/>
                                        <p:tgtEl>
                                          <p:spTgt spid="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checkerboard(across)">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checkerboard(across)">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7">
                                            <p:bg/>
                                          </p:spTgt>
                                        </p:tgtEl>
                                        <p:attrNameLst>
                                          <p:attrName>style.visibility</p:attrName>
                                        </p:attrNameLst>
                                      </p:cBhvr>
                                      <p:to>
                                        <p:strVal val="visible"/>
                                      </p:to>
                                    </p:set>
                                    <p:animEffect transition="in" filter="checkerboard(across)">
                                      <p:cBhvr>
                                        <p:cTn id="50" dur="500"/>
                                        <p:tgtEl>
                                          <p:spTgt spid="7">
                                            <p:bg/>
                                          </p:spTgt>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nodeType="click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animEffect transition="in" filter="checkerboard(across)">
                                      <p:cBhvr>
                                        <p:cTn id="55" dur="500"/>
                                        <p:tgtEl>
                                          <p:spTgt spid="7">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checkerboard(across)">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nodeType="clickEffect">
                                  <p:stCondLst>
                                    <p:cond delay="0"/>
                                  </p:stCondLst>
                                  <p:childTnLst>
                                    <p:set>
                                      <p:cBhvr>
                                        <p:cTn id="64" dur="1" fill="hold">
                                          <p:stCondLst>
                                            <p:cond delay="0"/>
                                          </p:stCondLst>
                                        </p:cTn>
                                        <p:tgtEl>
                                          <p:spTgt spid="2050"/>
                                        </p:tgtEl>
                                        <p:attrNameLst>
                                          <p:attrName>style.visibility</p:attrName>
                                        </p:attrNameLst>
                                      </p:cBhvr>
                                      <p:to>
                                        <p:strVal val="visible"/>
                                      </p:to>
                                    </p:set>
                                    <p:animEffect transition="in" filter="checkerboard(across)">
                                      <p:cBhvr>
                                        <p:cTn id="6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uild="allAtOnce" animBg="1"/>
      <p:bldP spid="7" grpId="0" build="allAtOnce" animBg="1"/>
      <p:bldP spid="10" grpId="0" animBg="1"/>
      <p:bldP spid="11"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179513" y="908722"/>
            <a:ext cx="1802535" cy="3526083"/>
          </a:xfrm>
          <a:prstGeom prst="rect">
            <a:avLst/>
          </a:prstGeom>
          <a:ln>
            <a:noFill/>
          </a:ln>
          <a:effectLst>
            <a:outerShdw blurRad="292100" dist="139700" dir="2700000" algn="tl" rotWithShape="0">
              <a:srgbClr val="333333">
                <a:alpha val="65000"/>
              </a:srgbClr>
            </a:outerShdw>
          </a:effectLst>
        </p:spPr>
      </p:pic>
      <p:sp>
        <p:nvSpPr>
          <p:cNvPr id="3" name="ZoneTexte 2"/>
          <p:cNvSpPr txBox="1"/>
          <p:nvPr/>
        </p:nvSpPr>
        <p:spPr>
          <a:xfrm>
            <a:off x="0" y="116634"/>
            <a:ext cx="9144000" cy="646331"/>
          </a:xfrm>
          <a:prstGeom prst="rect">
            <a:avLst/>
          </a:prstGeom>
          <a:noFill/>
        </p:spPr>
        <p:txBody>
          <a:bodyPr wrap="square" rtlCol="0">
            <a:spAutoFit/>
          </a:bodyPr>
          <a:lstStyle/>
          <a:p>
            <a:pPr algn="ctr"/>
            <a:r>
              <a:rPr lang="fr-FR" sz="3600" b="1" dirty="0" smtClean="0">
                <a:ln w="0"/>
                <a:solidFill>
                  <a:srgbClr val="0070C0"/>
                </a:solidFill>
                <a:effectLst>
                  <a:reflection blurRad="6350" stA="53000" endA="300" endPos="35500" dir="5400000" sy="-90000" algn="bl" rotWithShape="0"/>
                </a:effectLst>
              </a:rPr>
              <a:t>Le cyborg, figure de l’homme « augmenté » </a:t>
            </a:r>
            <a:endParaRPr lang="fr-FR" sz="3600" b="1" dirty="0">
              <a:ln w="0"/>
              <a:solidFill>
                <a:srgbClr val="0070C0"/>
              </a:solidFill>
              <a:effectLst>
                <a:reflection blurRad="6350" stA="53000" endA="300" endPos="35500" dir="5400000" sy="-90000" algn="bl" rotWithShape="0"/>
              </a:effectLst>
            </a:endParaRPr>
          </a:p>
        </p:txBody>
      </p:sp>
      <p:pic>
        <p:nvPicPr>
          <p:cNvPr id="4" name="Picture 2" descr="http://static4.businessinsider.com/image/517fe0ea6bb3f76114000009/iron-man-3s-mindblowing-opening-weekend-in-4-charts.jpg"/>
          <p:cNvPicPr>
            <a:picLocks noChangeAspect="1" noChangeArrowheads="1"/>
          </p:cNvPicPr>
          <p:nvPr/>
        </p:nvPicPr>
        <p:blipFill>
          <a:blip r:embed="rId3" cstate="print"/>
          <a:srcRect l="8319" r="8865"/>
          <a:stretch>
            <a:fillRect/>
          </a:stretch>
        </p:blipFill>
        <p:spPr bwMode="auto">
          <a:xfrm>
            <a:off x="5580113" y="980728"/>
            <a:ext cx="2987747" cy="3613348"/>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rotWithShape="1">
          <a:blip r:embed="rId4" cstate="print"/>
          <a:srcRect l="13974" t="470" r="17134" b="-470"/>
          <a:stretch/>
        </p:blipFill>
        <p:spPr>
          <a:xfrm>
            <a:off x="1835697" y="1988840"/>
            <a:ext cx="1691020" cy="2197810"/>
          </a:xfrm>
          <a:prstGeom prst="rect">
            <a:avLst/>
          </a:prstGeom>
          <a:ln>
            <a:noFill/>
          </a:ln>
          <a:effectLst>
            <a:outerShdw blurRad="292100" dist="139700" dir="2700000" algn="tl" rotWithShape="0">
              <a:srgbClr val="333333">
                <a:alpha val="65000"/>
              </a:srgbClr>
            </a:outerShdw>
          </a:effectLst>
        </p:spPr>
      </p:pic>
      <p:sp>
        <p:nvSpPr>
          <p:cNvPr id="6" name="ZoneTexte 5"/>
          <p:cNvSpPr txBox="1"/>
          <p:nvPr/>
        </p:nvSpPr>
        <p:spPr>
          <a:xfrm>
            <a:off x="1" y="4509122"/>
            <a:ext cx="3923927" cy="830997"/>
          </a:xfrm>
          <a:prstGeom prst="rect">
            <a:avLst/>
          </a:prstGeom>
          <a:noFill/>
        </p:spPr>
        <p:txBody>
          <a:bodyPr wrap="square" rtlCol="0">
            <a:spAutoFit/>
          </a:bodyPr>
          <a:lstStyle/>
          <a:p>
            <a:pPr algn="ctr"/>
            <a:r>
              <a:rPr lang="fr-FR" sz="2400" i="1" dirty="0" smtClean="0">
                <a:latin typeface="Garamond" pitchFamily="18" charset="0"/>
              </a:rPr>
              <a:t>Oscar </a:t>
            </a:r>
            <a:r>
              <a:rPr lang="fr-FR" sz="2400" i="1" dirty="0" err="1" smtClean="0">
                <a:latin typeface="Garamond" pitchFamily="18" charset="0"/>
              </a:rPr>
              <a:t>Pistorius</a:t>
            </a:r>
            <a:r>
              <a:rPr lang="fr-FR" sz="2400" i="1" dirty="0" smtClean="0">
                <a:latin typeface="Garamond" pitchFamily="18" charset="0"/>
              </a:rPr>
              <a:t> et Jesse Sullivan.</a:t>
            </a:r>
          </a:p>
          <a:p>
            <a:pPr algn="ctr"/>
            <a:r>
              <a:rPr lang="fr-FR" sz="2400" i="1" dirty="0" smtClean="0">
                <a:latin typeface="Garamond" pitchFamily="18" charset="0"/>
              </a:rPr>
              <a:t>Deux cyborgs ?  </a:t>
            </a:r>
            <a:endParaRPr lang="fr-FR" sz="2400" i="1" dirty="0">
              <a:latin typeface="Garamond" pitchFamily="18" charset="0"/>
            </a:endParaRPr>
          </a:p>
        </p:txBody>
      </p:sp>
      <p:sp>
        <p:nvSpPr>
          <p:cNvPr id="7" name="Flèche droite 6"/>
          <p:cNvSpPr/>
          <p:nvPr/>
        </p:nvSpPr>
        <p:spPr>
          <a:xfrm>
            <a:off x="3779913" y="2420890"/>
            <a:ext cx="1567543" cy="8164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3563889" y="1412776"/>
            <a:ext cx="1822678" cy="830997"/>
          </a:xfrm>
          <a:prstGeom prst="rect">
            <a:avLst/>
          </a:prstGeom>
          <a:noFill/>
        </p:spPr>
        <p:txBody>
          <a:bodyPr wrap="square" rtlCol="0">
            <a:spAutoFit/>
          </a:bodyPr>
          <a:lstStyle/>
          <a:p>
            <a:pPr algn="ctr"/>
            <a:r>
              <a:rPr lang="fr-FR" sz="4800" dirty="0">
                <a:solidFill>
                  <a:srgbClr val="FF0000"/>
                </a:solidFill>
                <a:latin typeface="Freestyle Script" pitchFamily="66" charset="0"/>
              </a:rPr>
              <a:t>D</a:t>
            </a:r>
            <a:r>
              <a:rPr lang="fr-FR" sz="4800" dirty="0" smtClean="0">
                <a:solidFill>
                  <a:srgbClr val="FF0000"/>
                </a:solidFill>
                <a:latin typeface="Freestyle Script" pitchFamily="66" charset="0"/>
              </a:rPr>
              <a:t>emain ?</a:t>
            </a:r>
            <a:endParaRPr lang="fr-FR" sz="4800" dirty="0">
              <a:solidFill>
                <a:srgbClr val="FF0000"/>
              </a:solidFill>
              <a:latin typeface="Freestyle Script" pitchFamily="66" charset="0"/>
            </a:endParaRPr>
          </a:p>
        </p:txBody>
      </p:sp>
      <p:sp>
        <p:nvSpPr>
          <p:cNvPr id="10" name="Rectangle 9"/>
          <p:cNvSpPr/>
          <p:nvPr/>
        </p:nvSpPr>
        <p:spPr>
          <a:xfrm>
            <a:off x="179513" y="5301210"/>
            <a:ext cx="3854488" cy="1384995"/>
          </a:xfrm>
          <a:prstGeom prst="rect">
            <a:avLst/>
          </a:prstGeom>
        </p:spPr>
        <p:txBody>
          <a:bodyPr wrap="square">
            <a:spAutoFit/>
          </a:bodyPr>
          <a:lstStyle/>
          <a:p>
            <a:pPr algn="just"/>
            <a:r>
              <a:rPr lang="fr-FR" sz="2800" dirty="0">
                <a:latin typeface="Bodoni MT Condensed" pitchFamily="18" charset="0"/>
              </a:rPr>
              <a:t>Aujourd’hui, les dispositifs technologiques permettent de soigner et de « réparer » l’homme…</a:t>
            </a:r>
          </a:p>
        </p:txBody>
      </p:sp>
      <p:sp>
        <p:nvSpPr>
          <p:cNvPr id="11" name="ZoneTexte 10"/>
          <p:cNvSpPr txBox="1"/>
          <p:nvPr/>
        </p:nvSpPr>
        <p:spPr>
          <a:xfrm>
            <a:off x="4860033" y="5445226"/>
            <a:ext cx="4101176" cy="954107"/>
          </a:xfrm>
          <a:prstGeom prst="rect">
            <a:avLst/>
          </a:prstGeom>
          <a:noFill/>
        </p:spPr>
        <p:txBody>
          <a:bodyPr wrap="square" rtlCol="0">
            <a:spAutoFit/>
          </a:bodyPr>
          <a:lstStyle/>
          <a:p>
            <a:pPr algn="just"/>
            <a:r>
              <a:rPr lang="fr-FR" sz="2800" dirty="0" smtClean="0">
                <a:latin typeface="Bodoni MT Condensed" pitchFamily="18" charset="0"/>
              </a:rPr>
              <a:t>Mais ce qui est visé à terme , c’est bien une </a:t>
            </a:r>
            <a:r>
              <a:rPr lang="fr-FR" sz="2800" b="1" dirty="0" smtClean="0">
                <a:solidFill>
                  <a:srgbClr val="0070C0"/>
                </a:solidFill>
                <a:latin typeface="Bodoni MT Condensed" pitchFamily="18" charset="0"/>
              </a:rPr>
              <a:t>augmentation</a:t>
            </a:r>
            <a:r>
              <a:rPr lang="fr-FR" sz="2800" dirty="0" smtClean="0">
                <a:solidFill>
                  <a:srgbClr val="0070C0"/>
                </a:solidFill>
                <a:latin typeface="Bodoni MT Condensed" pitchFamily="18" charset="0"/>
              </a:rPr>
              <a:t> </a:t>
            </a:r>
            <a:r>
              <a:rPr lang="fr-FR" sz="2800" b="1" dirty="0" smtClean="0">
                <a:solidFill>
                  <a:srgbClr val="0070C0"/>
                </a:solidFill>
                <a:latin typeface="Bodoni MT Condensed" pitchFamily="18" charset="0"/>
              </a:rPr>
              <a:t>de l’homme</a:t>
            </a:r>
            <a:endParaRPr lang="fr-FR" sz="2800" dirty="0">
              <a:latin typeface="Bodoni MT Condensed" pitchFamily="18" charset="0"/>
            </a:endParaRPr>
          </a:p>
        </p:txBody>
      </p:sp>
      <p:sp>
        <p:nvSpPr>
          <p:cNvPr id="12" name="ZoneTexte 11"/>
          <p:cNvSpPr txBox="1"/>
          <p:nvPr/>
        </p:nvSpPr>
        <p:spPr>
          <a:xfrm>
            <a:off x="5508105" y="4725146"/>
            <a:ext cx="3144281" cy="461665"/>
          </a:xfrm>
          <a:prstGeom prst="rect">
            <a:avLst/>
          </a:prstGeom>
          <a:noFill/>
        </p:spPr>
        <p:txBody>
          <a:bodyPr wrap="square" rtlCol="0">
            <a:spAutoFit/>
          </a:bodyPr>
          <a:lstStyle/>
          <a:p>
            <a:pPr algn="ctr"/>
            <a:r>
              <a:rPr lang="fr-FR" sz="2400" i="1" dirty="0" smtClean="0">
                <a:latin typeface="Garamond" pitchFamily="18" charset="0"/>
              </a:rPr>
              <a:t>Tony Stark, alias </a:t>
            </a:r>
            <a:r>
              <a:rPr lang="fr-FR" sz="2400" i="1" dirty="0" err="1" smtClean="0">
                <a:latin typeface="Garamond" pitchFamily="18" charset="0"/>
              </a:rPr>
              <a:t>Iron</a:t>
            </a:r>
            <a:r>
              <a:rPr lang="fr-FR" sz="2400" i="1" dirty="0" smtClean="0">
                <a:latin typeface="Garamond" pitchFamily="18" charset="0"/>
              </a:rPr>
              <a:t> Man</a:t>
            </a:r>
            <a:endParaRPr lang="fr-FR" sz="2400" i="1" dirty="0">
              <a:latin typeface="Garamond" pitchFamily="18" charset="0"/>
            </a:endParaRPr>
          </a:p>
        </p:txBody>
      </p:sp>
    </p:spTree>
    <p:extLst>
      <p:ext uri="{BB962C8B-B14F-4D97-AF65-F5344CB8AC3E}">
        <p14:creationId xmlns:p14="http://schemas.microsoft.com/office/powerpoint/2010/main" xmlns="" val="362692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500"/>
                                        <p:tgtEl>
                                          <p:spTgt spid="9"/>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heckerboard(across)">
                                      <p:cBhvr>
                                        <p:cTn id="35" dur="500"/>
                                        <p:tgtEl>
                                          <p:spTgt spid="7"/>
                                        </p:tgtEl>
                                      </p:cBhvr>
                                    </p:animEffect>
                                  </p:childTnLst>
                                </p:cTn>
                              </p:par>
                              <p:par>
                                <p:cTn id="36" presetID="5" presetClass="entr" presetSubtype="1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checkerboard(across)">
                                      <p:cBhvr>
                                        <p:cTn id="38" dur="500"/>
                                        <p:tgtEl>
                                          <p:spTgt spid="4"/>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heckerboard(across)">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88640"/>
            <a:ext cx="9144000" cy="769441"/>
          </a:xfrm>
          <a:prstGeom prst="rect">
            <a:avLst/>
          </a:prstGeom>
          <a:noFill/>
        </p:spPr>
        <p:txBody>
          <a:bodyPr wrap="square" rtlCol="0">
            <a:spAutoFit/>
          </a:bodyPr>
          <a:lstStyle/>
          <a:p>
            <a:pPr algn="ctr"/>
            <a:r>
              <a:rPr lang="fr-FR" sz="4400" b="1" dirty="0" smtClean="0">
                <a:ln w="0"/>
                <a:solidFill>
                  <a:srgbClr val="FF0000"/>
                </a:solidFill>
                <a:effectLst>
                  <a:reflection blurRad="6350" stA="53000" endA="300" endPos="35500" dir="5400000" sy="-90000" algn="bl" rotWithShape="0"/>
                </a:effectLst>
              </a:rPr>
              <a:t>Critiques du </a:t>
            </a:r>
            <a:r>
              <a:rPr lang="fr-FR" sz="4400" b="1" dirty="0" err="1" smtClean="0">
                <a:ln w="0"/>
                <a:solidFill>
                  <a:srgbClr val="FF0000"/>
                </a:solidFill>
                <a:effectLst>
                  <a:reflection blurRad="6350" stA="53000" endA="300" endPos="35500" dir="5400000" sy="-90000" algn="bl" rotWithShape="0"/>
                </a:effectLst>
              </a:rPr>
              <a:t>transhumanisme</a:t>
            </a:r>
            <a:endParaRPr lang="fr-FR" sz="4400" b="1" dirty="0">
              <a:ln w="0"/>
              <a:solidFill>
                <a:srgbClr val="FF0000"/>
              </a:solidFill>
              <a:effectLst>
                <a:reflection blurRad="6350" stA="53000" endA="300" endPos="35500" dir="5400000" sy="-90000" algn="bl" rotWithShape="0"/>
              </a:effectLst>
            </a:endParaRPr>
          </a:p>
        </p:txBody>
      </p:sp>
      <p:sp>
        <p:nvSpPr>
          <p:cNvPr id="3" name="ZoneTexte 2"/>
          <p:cNvSpPr txBox="1"/>
          <p:nvPr/>
        </p:nvSpPr>
        <p:spPr>
          <a:xfrm>
            <a:off x="467544" y="1052736"/>
            <a:ext cx="8463643" cy="954107"/>
          </a:xfrm>
          <a:prstGeom prst="rect">
            <a:avLst/>
          </a:prstGeom>
          <a:noFill/>
        </p:spPr>
        <p:txBody>
          <a:bodyPr wrap="square" rtlCol="0">
            <a:spAutoFit/>
          </a:bodyPr>
          <a:lstStyle/>
          <a:p>
            <a:pPr algn="just"/>
            <a:r>
              <a:rPr lang="fr-FR" sz="2800" dirty="0" smtClean="0">
                <a:latin typeface="Gloucester MT Extra Condensed" pitchFamily="18" charset="0"/>
              </a:rPr>
              <a:t>• Cette amélioration de l’humain risque de s’inverser en une négation de tout ce qui constitue notre humanité… </a:t>
            </a:r>
            <a:endParaRPr lang="fr-FR" sz="2800" dirty="0">
              <a:latin typeface="Gloucester MT Extra Condensed" pitchFamily="18" charset="0"/>
            </a:endParaRPr>
          </a:p>
        </p:txBody>
      </p:sp>
      <p:pic>
        <p:nvPicPr>
          <p:cNvPr id="4" name="Picture 2" descr="http://uppix.3dvf.com/images/icare.jpg"/>
          <p:cNvPicPr>
            <a:picLocks noChangeAspect="1" noChangeArrowheads="1"/>
          </p:cNvPicPr>
          <p:nvPr/>
        </p:nvPicPr>
        <p:blipFill>
          <a:blip r:embed="rId2" cstate="print"/>
          <a:srcRect t="9639" b="13430"/>
          <a:stretch>
            <a:fillRect/>
          </a:stretch>
        </p:blipFill>
        <p:spPr bwMode="auto">
          <a:xfrm>
            <a:off x="4211960" y="1772816"/>
            <a:ext cx="4604658" cy="3224810"/>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4716016" y="5013176"/>
            <a:ext cx="3888432" cy="369332"/>
          </a:xfrm>
          <a:prstGeom prst="rect">
            <a:avLst/>
          </a:prstGeom>
          <a:noFill/>
        </p:spPr>
        <p:txBody>
          <a:bodyPr wrap="square" rtlCol="0">
            <a:spAutoFit/>
          </a:bodyPr>
          <a:lstStyle/>
          <a:p>
            <a:pPr algn="ctr"/>
            <a:r>
              <a:rPr lang="fr-FR" dirty="0">
                <a:latin typeface="Garamond" pitchFamily="18" charset="0"/>
              </a:rPr>
              <a:t>Jacob Peter </a:t>
            </a:r>
            <a:r>
              <a:rPr lang="fr-FR" dirty="0" err="1" smtClean="0">
                <a:latin typeface="Garamond" pitchFamily="18" charset="0"/>
              </a:rPr>
              <a:t>Gowi</a:t>
            </a:r>
            <a:r>
              <a:rPr lang="fr-FR" dirty="0" smtClean="0">
                <a:latin typeface="Garamond" pitchFamily="18" charset="0"/>
              </a:rPr>
              <a:t>, </a:t>
            </a:r>
            <a:r>
              <a:rPr lang="fr-FR" i="1" dirty="0">
                <a:latin typeface="Garamond" pitchFamily="18" charset="0"/>
              </a:rPr>
              <a:t>La Chute </a:t>
            </a:r>
            <a:r>
              <a:rPr lang="fr-FR" i="1" dirty="0" smtClean="0">
                <a:latin typeface="Garamond" pitchFamily="18" charset="0"/>
              </a:rPr>
              <a:t>d’Icare</a:t>
            </a:r>
            <a:endParaRPr lang="fr-FR" i="1" dirty="0">
              <a:latin typeface="Garamond" pitchFamily="18" charset="0"/>
            </a:endParaRPr>
          </a:p>
        </p:txBody>
      </p:sp>
      <p:pic>
        <p:nvPicPr>
          <p:cNvPr id="6" name="Image 5"/>
          <p:cNvPicPr>
            <a:picLocks noChangeAspect="1"/>
          </p:cNvPicPr>
          <p:nvPr/>
        </p:nvPicPr>
        <p:blipFill rotWithShape="1">
          <a:blip r:embed="rId3" cstate="print"/>
          <a:srcRect b="31627"/>
          <a:stretch/>
        </p:blipFill>
        <p:spPr>
          <a:xfrm>
            <a:off x="251520" y="2708920"/>
            <a:ext cx="1378162" cy="1872208"/>
          </a:xfrm>
          <a:prstGeom prst="rect">
            <a:avLst/>
          </a:prstGeom>
        </p:spPr>
      </p:pic>
      <p:sp>
        <p:nvSpPr>
          <p:cNvPr id="8" name="Rectangle 7"/>
          <p:cNvSpPr/>
          <p:nvPr/>
        </p:nvSpPr>
        <p:spPr>
          <a:xfrm>
            <a:off x="539552" y="2204864"/>
            <a:ext cx="3312368" cy="369332"/>
          </a:xfrm>
          <a:prstGeom prst="rect">
            <a:avLst/>
          </a:prstGeom>
        </p:spPr>
        <p:txBody>
          <a:bodyPr wrap="square">
            <a:spAutoFit/>
          </a:bodyPr>
          <a:lstStyle/>
          <a:p>
            <a:r>
              <a:rPr lang="fr-FR" dirty="0" smtClean="0">
                <a:latin typeface="Bodoni MT Black" pitchFamily="18" charset="0"/>
              </a:rPr>
              <a:t>PASCAL, </a:t>
            </a:r>
            <a:r>
              <a:rPr lang="fr-FR" i="1" dirty="0" smtClean="0">
                <a:latin typeface="Bodoni MT Black" pitchFamily="18" charset="0"/>
              </a:rPr>
              <a:t>Pensées</a:t>
            </a:r>
            <a:r>
              <a:rPr lang="fr-FR" dirty="0" smtClean="0">
                <a:latin typeface="Bodoni MT Black" pitchFamily="18" charset="0"/>
              </a:rPr>
              <a:t>, §200</a:t>
            </a:r>
          </a:p>
        </p:txBody>
      </p:sp>
      <p:sp>
        <p:nvSpPr>
          <p:cNvPr id="9" name="ZoneTexte 8"/>
          <p:cNvSpPr txBox="1"/>
          <p:nvPr/>
        </p:nvSpPr>
        <p:spPr>
          <a:xfrm>
            <a:off x="1691680" y="2852936"/>
            <a:ext cx="2160240" cy="1569660"/>
          </a:xfrm>
          <a:prstGeom prst="rect">
            <a:avLst/>
          </a:prstGeom>
          <a:noFill/>
        </p:spPr>
        <p:txBody>
          <a:bodyPr wrap="square" rtlCol="0">
            <a:spAutoFit/>
          </a:bodyPr>
          <a:lstStyle/>
          <a:p>
            <a:pPr algn="just"/>
            <a:r>
              <a:rPr lang="fr-FR" sz="2400" dirty="0" smtClean="0">
                <a:latin typeface="Agency FB" pitchFamily="34" charset="0"/>
              </a:rPr>
              <a:t>Notre humanité réside dans la conscience de notre fragilité.</a:t>
            </a:r>
            <a:endParaRPr lang="fr-FR" sz="2400" dirty="0">
              <a:latin typeface="Agency FB" pitchFamily="34" charset="0"/>
            </a:endParaRPr>
          </a:p>
        </p:txBody>
      </p:sp>
      <p:sp>
        <p:nvSpPr>
          <p:cNvPr id="12" name="ZoneTexte 11"/>
          <p:cNvSpPr txBox="1"/>
          <p:nvPr/>
        </p:nvSpPr>
        <p:spPr>
          <a:xfrm>
            <a:off x="539552" y="4725144"/>
            <a:ext cx="3456384" cy="1569660"/>
          </a:xfrm>
          <a:prstGeom prst="rect">
            <a:avLst/>
          </a:prstGeom>
          <a:noFill/>
        </p:spPr>
        <p:txBody>
          <a:bodyPr wrap="square" rtlCol="0">
            <a:spAutoFit/>
          </a:bodyPr>
          <a:lstStyle/>
          <a:p>
            <a:pPr algn="ctr"/>
            <a:r>
              <a:rPr lang="fr-FR" sz="2400" dirty="0" smtClean="0">
                <a:solidFill>
                  <a:srgbClr val="C00000"/>
                </a:solidFill>
                <a:latin typeface="Bodoni MT" pitchFamily="18" charset="0"/>
              </a:rPr>
              <a:t>«</a:t>
            </a:r>
            <a:r>
              <a:rPr lang="fr-FR" sz="2400" b="1" dirty="0" smtClean="0">
                <a:solidFill>
                  <a:srgbClr val="C00000"/>
                </a:solidFill>
                <a:latin typeface="Bodoni MT" pitchFamily="18" charset="0"/>
              </a:rPr>
              <a:t>L’homme n’est qu’un roseau, le plus faible de la nature ; mais c’est un roseau pensant »</a:t>
            </a:r>
            <a:r>
              <a:rPr lang="fr-FR" sz="2400" dirty="0" smtClean="0">
                <a:solidFill>
                  <a:srgbClr val="C00000"/>
                </a:solidFill>
                <a:latin typeface="Bodoni MT" pitchFamily="18" charset="0"/>
              </a:rPr>
              <a:t> </a:t>
            </a:r>
            <a:endParaRPr lang="fr-FR" sz="2400" dirty="0">
              <a:solidFill>
                <a:srgbClr val="C00000"/>
              </a:solidFill>
              <a:latin typeface="Bodoni M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heckerboard(across)">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67544" y="260648"/>
            <a:ext cx="8463643" cy="523220"/>
          </a:xfrm>
          <a:prstGeom prst="rect">
            <a:avLst/>
          </a:prstGeom>
          <a:noFill/>
        </p:spPr>
        <p:txBody>
          <a:bodyPr wrap="square" rtlCol="0">
            <a:spAutoFit/>
          </a:bodyPr>
          <a:lstStyle/>
          <a:p>
            <a:pPr algn="just"/>
            <a:r>
              <a:rPr lang="fr-FR" sz="2800" dirty="0" smtClean="0">
                <a:latin typeface="Gloucester MT Extra Condensed" pitchFamily="18" charset="0"/>
              </a:rPr>
              <a:t>• L’homme « augmenté » est en réalité un homme simplifié… </a:t>
            </a:r>
            <a:endParaRPr lang="fr-FR" sz="2800" dirty="0">
              <a:latin typeface="Gloucester MT Extra Condensed" pitchFamily="18" charset="0"/>
            </a:endParaRPr>
          </a:p>
        </p:txBody>
      </p:sp>
      <p:pic>
        <p:nvPicPr>
          <p:cNvPr id="4" name="Picture 2" descr="http://www.laprocure.com/cache/couvertures/9782213662350.jpg"/>
          <p:cNvPicPr>
            <a:picLocks noChangeAspect="1" noChangeArrowheads="1"/>
          </p:cNvPicPr>
          <p:nvPr/>
        </p:nvPicPr>
        <p:blipFill>
          <a:blip r:embed="rId2" cstate="print"/>
          <a:srcRect/>
          <a:stretch>
            <a:fillRect/>
          </a:stretch>
        </p:blipFill>
        <p:spPr bwMode="auto">
          <a:xfrm>
            <a:off x="5292080" y="908720"/>
            <a:ext cx="3412273" cy="523784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7"/>
          <p:cNvSpPr txBox="1"/>
          <p:nvPr/>
        </p:nvSpPr>
        <p:spPr>
          <a:xfrm>
            <a:off x="179514" y="116648"/>
            <a:ext cx="8784976" cy="1068639"/>
          </a:xfrm>
          <a:prstGeom prst="rect">
            <a:avLst/>
          </a:prstGeom>
          <a:gradFill>
            <a:gsLst>
              <a:gs pos="0">
                <a:schemeClr val="accent5">
                  <a:shade val="51000"/>
                  <a:satMod val="130000"/>
                  <a:alpha val="52000"/>
                  <a:lumMod val="64000"/>
                  <a:lumOff val="36000"/>
                </a:schemeClr>
              </a:gs>
              <a:gs pos="80000">
                <a:schemeClr val="accent5">
                  <a:shade val="93000"/>
                  <a:satMod val="130000"/>
                </a:schemeClr>
              </a:gs>
              <a:gs pos="100000">
                <a:schemeClr val="accent5">
                  <a:shade val="94000"/>
                  <a:satMod val="135000"/>
                </a:schemeClr>
              </a:gs>
            </a:gsLst>
          </a:gradFill>
          <a:ln/>
        </p:spPr>
        <p:style>
          <a:lnRef idx="0">
            <a:schemeClr val="accent5"/>
          </a:lnRef>
          <a:fillRef idx="3">
            <a:schemeClr val="accent5"/>
          </a:fillRef>
          <a:effectRef idx="3">
            <a:schemeClr val="accent5"/>
          </a:effectRef>
          <a:fontRef idx="minor">
            <a:schemeClr val="lt1"/>
          </a:fontRef>
        </p:style>
        <p:txBody>
          <a:bodyPr vert="horz" wrap="square" lIns="82944" tIns="41472" rIns="82944" bIns="41472" anchor="t" anchorCtr="0" compatLnSpc="1">
            <a:spAutoFit/>
          </a:bodyPr>
          <a:lstStyle/>
          <a:p>
            <a:pPr marL="742950" indent="-742950" algn="ctr" defTabSz="829452">
              <a:defRPr sz="1800" b="0" i="0" u="none" strike="noStrike" kern="0" cap="none" spc="0" baseline="0">
                <a:solidFill>
                  <a:srgbClr val="000000"/>
                </a:solidFill>
                <a:uFillTx/>
              </a:defRPr>
            </a:pPr>
            <a:r>
              <a:rPr lang="fr-FR" sz="3200" b="1" dirty="0" smtClean="0">
                <a:solidFill>
                  <a:srgbClr val="17375E"/>
                </a:solidFill>
                <a:latin typeface="Franklin Gothic Medium Cond" panose="020B0606030402020204" pitchFamily="34" charset="0"/>
                <a:ea typeface=""/>
                <a:cs typeface=""/>
              </a:rPr>
              <a:t>Argument  2 : la conception technique de la réalité et </a:t>
            </a:r>
          </a:p>
          <a:p>
            <a:pPr marL="742950" indent="-742950" algn="ctr" defTabSz="829452">
              <a:defRPr sz="1800" b="0" i="0" u="none" strike="noStrike" kern="0" cap="none" spc="0" baseline="0">
                <a:solidFill>
                  <a:srgbClr val="000000"/>
                </a:solidFill>
                <a:uFillTx/>
              </a:defRPr>
            </a:pPr>
            <a:r>
              <a:rPr lang="fr-FR" sz="3200" b="1" dirty="0" smtClean="0">
                <a:solidFill>
                  <a:srgbClr val="17375E"/>
                </a:solidFill>
                <a:latin typeface="Franklin Gothic Medium Cond" panose="020B0606030402020204" pitchFamily="34" charset="0"/>
                <a:ea typeface=""/>
                <a:cs typeface=""/>
              </a:rPr>
              <a:t>l’ appauvrissement de notre rapport au monde</a:t>
            </a:r>
          </a:p>
        </p:txBody>
      </p:sp>
      <p:pic>
        <p:nvPicPr>
          <p:cNvPr id="3" name="Picture 6" descr="http://info.arte.tv/sites/default/files/thumbnails/image/17428708.jpg"/>
          <p:cNvPicPr>
            <a:picLocks noChangeAspect="1" noChangeArrowheads="1"/>
          </p:cNvPicPr>
          <p:nvPr/>
        </p:nvPicPr>
        <p:blipFill>
          <a:blip r:embed="rId2" cstate="print"/>
          <a:srcRect r="20218"/>
          <a:stretch>
            <a:fillRect/>
          </a:stretch>
        </p:blipFill>
        <p:spPr bwMode="auto">
          <a:xfrm>
            <a:off x="539552" y="1628800"/>
            <a:ext cx="1762437" cy="1656789"/>
          </a:xfrm>
          <a:prstGeom prst="rect">
            <a:avLst/>
          </a:prstGeom>
          <a:ln>
            <a:noFill/>
          </a:ln>
          <a:effectLst>
            <a:outerShdw blurRad="292100" dist="139700" dir="2700000" algn="tl" rotWithShape="0">
              <a:srgbClr val="333333">
                <a:alpha val="65000"/>
              </a:srgbClr>
            </a:outerShdw>
          </a:effectLst>
        </p:spPr>
      </p:pic>
      <p:sp>
        <p:nvSpPr>
          <p:cNvPr id="6" name="Légende à une bordure 1 5"/>
          <p:cNvSpPr/>
          <p:nvPr/>
        </p:nvSpPr>
        <p:spPr>
          <a:xfrm>
            <a:off x="3131840" y="1556792"/>
            <a:ext cx="6012160" cy="1584176"/>
          </a:xfrm>
          <a:prstGeom prst="accentCallout1">
            <a:avLst>
              <a:gd name="adj1" fmla="val 18750"/>
              <a:gd name="adj2" fmla="val -8333"/>
              <a:gd name="adj3" fmla="val 69210"/>
              <a:gd name="adj4" fmla="val -2609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1"/>
                </a:solidFill>
                <a:latin typeface="Agency FB" pitchFamily="34" charset="0"/>
              </a:rPr>
              <a:t>La technique n’est pas qu’une manière d’agir sur la réalité. </a:t>
            </a:r>
          </a:p>
          <a:p>
            <a:pPr algn="ctr"/>
            <a:r>
              <a:rPr lang="fr-FR" sz="2400" dirty="0" smtClean="0">
                <a:solidFill>
                  <a:schemeClr val="tx1"/>
                </a:solidFill>
                <a:latin typeface="Agency FB" pitchFamily="34" charset="0"/>
              </a:rPr>
              <a:t>Elle désigne également une certaine </a:t>
            </a:r>
            <a:r>
              <a:rPr lang="fr-FR" sz="2400" b="1" dirty="0" smtClean="0">
                <a:solidFill>
                  <a:schemeClr val="tx1"/>
                </a:solidFill>
                <a:latin typeface="Agency FB" pitchFamily="34" charset="0"/>
              </a:rPr>
              <a:t>manière d’être au monde</a:t>
            </a:r>
            <a:r>
              <a:rPr lang="fr-FR" sz="2400" dirty="0" smtClean="0">
                <a:solidFill>
                  <a:schemeClr val="tx1"/>
                </a:solidFill>
                <a:latin typeface="Agency FB" pitchFamily="34" charset="0"/>
              </a:rPr>
              <a:t>.</a:t>
            </a:r>
          </a:p>
          <a:p>
            <a:pPr algn="ctr"/>
            <a:r>
              <a:rPr lang="fr-FR" sz="2400" dirty="0" smtClean="0">
                <a:solidFill>
                  <a:schemeClr val="tx1"/>
                </a:solidFill>
                <a:latin typeface="Agency FB" pitchFamily="34" charset="0"/>
              </a:rPr>
              <a:t>Elle repose sur une certaine</a:t>
            </a:r>
            <a:r>
              <a:rPr lang="fr-FR" sz="2400" b="1" dirty="0" smtClean="0">
                <a:solidFill>
                  <a:schemeClr val="tx1"/>
                </a:solidFill>
                <a:latin typeface="Agency FB" pitchFamily="34" charset="0"/>
              </a:rPr>
              <a:t> conception de la nature</a:t>
            </a:r>
            <a:r>
              <a:rPr lang="fr-FR" sz="2400" dirty="0" smtClean="0">
                <a:solidFill>
                  <a:schemeClr val="tx1"/>
                </a:solidFill>
                <a:latin typeface="Agency FB" pitchFamily="34" charset="0"/>
              </a:rPr>
              <a:t>.</a:t>
            </a:r>
            <a:endParaRPr lang="fr-FR" sz="2400" dirty="0">
              <a:solidFill>
                <a:schemeClr val="tx1"/>
              </a:solidFill>
              <a:latin typeface="Agency FB" pitchFamily="34" charset="0"/>
            </a:endParaRPr>
          </a:p>
        </p:txBody>
      </p:sp>
      <p:pic>
        <p:nvPicPr>
          <p:cNvPr id="64514" name="Picture 2" descr="Afficher l'image d'origine"/>
          <p:cNvPicPr>
            <a:picLocks noChangeAspect="1" noChangeArrowheads="1"/>
          </p:cNvPicPr>
          <p:nvPr/>
        </p:nvPicPr>
        <p:blipFill>
          <a:blip r:embed="rId3" cstate="print"/>
          <a:srcRect/>
          <a:stretch>
            <a:fillRect/>
          </a:stretch>
        </p:blipFill>
        <p:spPr bwMode="auto">
          <a:xfrm>
            <a:off x="5076056" y="3429000"/>
            <a:ext cx="3479148" cy="3168352"/>
          </a:xfrm>
          <a:prstGeom prst="rect">
            <a:avLst/>
          </a:prstGeom>
          <a:ln>
            <a:noFill/>
          </a:ln>
          <a:effectLst>
            <a:outerShdw blurRad="292100" dist="139700" dir="2700000" algn="tl" rotWithShape="0">
              <a:srgbClr val="333333">
                <a:alpha val="65000"/>
              </a:srgbClr>
            </a:outerShdw>
          </a:effectLst>
        </p:spPr>
      </p:pic>
      <p:pic>
        <p:nvPicPr>
          <p:cNvPr id="8" name="Picture 2"/>
          <p:cNvPicPr>
            <a:picLocks noChangeAspect="1" noChangeArrowheads="1"/>
          </p:cNvPicPr>
          <p:nvPr/>
        </p:nvPicPr>
        <p:blipFill>
          <a:blip r:embed="rId4" cstate="print"/>
          <a:srcRect l="29939"/>
          <a:stretch>
            <a:fillRect/>
          </a:stretch>
        </p:blipFill>
        <p:spPr bwMode="auto">
          <a:xfrm>
            <a:off x="683568" y="3429000"/>
            <a:ext cx="3453198" cy="3168352"/>
          </a:xfrm>
          <a:prstGeom prst="rect">
            <a:avLst/>
          </a:prstGeom>
          <a:ln>
            <a:noFill/>
          </a:ln>
          <a:effectLst>
            <a:outerShdw blurRad="292100" dist="139700" dir="2700000" algn="tl" rotWithShape="0">
              <a:srgbClr val="333333">
                <a:alpha val="65000"/>
              </a:srgbClr>
            </a:outerShdw>
          </a:effectLst>
        </p:spPr>
      </p:pic>
      <p:sp>
        <p:nvSpPr>
          <p:cNvPr id="9" name="ZoneTexte 8"/>
          <p:cNvSpPr txBox="1"/>
          <p:nvPr/>
        </p:nvSpPr>
        <p:spPr>
          <a:xfrm>
            <a:off x="683568" y="5661248"/>
            <a:ext cx="3456384" cy="1015663"/>
          </a:xfrm>
          <a:prstGeom prst="rect">
            <a:avLst/>
          </a:prstGeom>
          <a:solidFill>
            <a:schemeClr val="bg1"/>
          </a:solidFill>
        </p:spPr>
        <p:txBody>
          <a:bodyPr wrap="square" rtlCol="0">
            <a:spAutoFit/>
          </a:bodyPr>
          <a:lstStyle/>
          <a:p>
            <a:pPr algn="ctr"/>
            <a:r>
              <a:rPr lang="fr-FR" sz="2400" dirty="0" err="1" smtClean="0">
                <a:latin typeface="Bodoni MT Black" pitchFamily="18" charset="0"/>
              </a:rPr>
              <a:t>Pro-duction</a:t>
            </a:r>
            <a:endParaRPr lang="fr-FR" sz="2400" dirty="0" smtClean="0">
              <a:latin typeface="Bodoni MT Black" pitchFamily="18" charset="0"/>
            </a:endParaRPr>
          </a:p>
          <a:p>
            <a:pPr algn="ctr"/>
            <a:r>
              <a:rPr lang="fr-FR" dirty="0" smtClean="0">
                <a:latin typeface="Bodoni MT Black" pitchFamily="18" charset="0"/>
              </a:rPr>
              <a:t>(s’adapter aux forces présentes dans la nature)</a:t>
            </a:r>
            <a:endParaRPr lang="fr-FR" dirty="0">
              <a:latin typeface="Bodoni MT Black" pitchFamily="18" charset="0"/>
            </a:endParaRPr>
          </a:p>
        </p:txBody>
      </p:sp>
      <p:sp>
        <p:nvSpPr>
          <p:cNvPr id="10" name="Rectangle 9"/>
          <p:cNvSpPr/>
          <p:nvPr/>
        </p:nvSpPr>
        <p:spPr>
          <a:xfrm>
            <a:off x="539552" y="1268760"/>
            <a:ext cx="1786066" cy="369332"/>
          </a:xfrm>
          <a:prstGeom prst="rect">
            <a:avLst/>
          </a:prstGeom>
        </p:spPr>
        <p:txBody>
          <a:bodyPr wrap="none">
            <a:spAutoFit/>
          </a:bodyPr>
          <a:lstStyle/>
          <a:p>
            <a:pPr algn="ctr"/>
            <a:r>
              <a:rPr lang="fr-FR" dirty="0" smtClean="0">
                <a:latin typeface="Bodoni MT Black" pitchFamily="18" charset="0"/>
              </a:rPr>
              <a:t>HEIDEGGER</a:t>
            </a:r>
          </a:p>
        </p:txBody>
      </p:sp>
      <p:sp>
        <p:nvSpPr>
          <p:cNvPr id="11" name="ZoneTexte 10"/>
          <p:cNvSpPr txBox="1"/>
          <p:nvPr/>
        </p:nvSpPr>
        <p:spPr>
          <a:xfrm>
            <a:off x="5076056" y="5661248"/>
            <a:ext cx="3528392" cy="1015663"/>
          </a:xfrm>
          <a:prstGeom prst="rect">
            <a:avLst/>
          </a:prstGeom>
          <a:solidFill>
            <a:schemeClr val="bg1"/>
          </a:solidFill>
        </p:spPr>
        <p:txBody>
          <a:bodyPr wrap="square" rtlCol="0">
            <a:spAutoFit/>
          </a:bodyPr>
          <a:lstStyle/>
          <a:p>
            <a:pPr algn="ctr"/>
            <a:r>
              <a:rPr lang="fr-FR" sz="2400" dirty="0" err="1" smtClean="0">
                <a:latin typeface="Bodoni MT Black" pitchFamily="18" charset="0"/>
              </a:rPr>
              <a:t>Pro-vocation</a:t>
            </a:r>
            <a:endParaRPr lang="fr-FR" sz="2400" dirty="0" smtClean="0">
              <a:latin typeface="Bodoni MT Black" pitchFamily="18" charset="0"/>
            </a:endParaRPr>
          </a:p>
          <a:p>
            <a:pPr algn="ctr"/>
            <a:r>
              <a:rPr lang="fr-FR" dirty="0" smtClean="0">
                <a:latin typeface="Bodoni MT Black" pitchFamily="18" charset="0"/>
              </a:rPr>
              <a:t>(forcer la nature à nous donner ce que nous voulons)</a:t>
            </a:r>
            <a:endParaRPr lang="fr-FR" dirty="0">
              <a:latin typeface="Bodoni MT Black" pitchFamily="18" charset="0"/>
            </a:endParaRPr>
          </a:p>
        </p:txBody>
      </p:sp>
      <p:sp>
        <p:nvSpPr>
          <p:cNvPr id="12" name="ZoneTexte 11"/>
          <p:cNvSpPr txBox="1"/>
          <p:nvPr/>
        </p:nvSpPr>
        <p:spPr>
          <a:xfrm>
            <a:off x="5076056" y="3789040"/>
            <a:ext cx="3528392" cy="584775"/>
          </a:xfrm>
          <a:prstGeom prst="rect">
            <a:avLst/>
          </a:prstGeom>
          <a:solidFill>
            <a:schemeClr val="bg1"/>
          </a:solidFill>
        </p:spPr>
        <p:txBody>
          <a:bodyPr wrap="square" rtlCol="0">
            <a:spAutoFit/>
          </a:bodyPr>
          <a:lstStyle/>
          <a:p>
            <a:pPr algn="ctr"/>
            <a:r>
              <a:rPr lang="fr-FR" sz="3200" b="1" dirty="0" smtClean="0">
                <a:solidFill>
                  <a:srgbClr val="C00000"/>
                </a:solidFill>
              </a:rPr>
              <a:t>ARRAISONNEMENT</a:t>
            </a:r>
            <a:endParaRPr lang="fr-FR" sz="32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heckerboard(across)">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heckerboard(across)">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64514"/>
                                        </p:tgtEl>
                                        <p:attrNameLst>
                                          <p:attrName>style.visibility</p:attrName>
                                        </p:attrNameLst>
                                      </p:cBhvr>
                                      <p:to>
                                        <p:strVal val="visible"/>
                                      </p:to>
                                    </p:set>
                                    <p:animEffect transition="in" filter="checkerboard(across)">
                                      <p:cBhvr>
                                        <p:cTn id="30" dur="500"/>
                                        <p:tgtEl>
                                          <p:spTgt spid="64514"/>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heckerboard(across)">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6">
                                            <p:txEl>
                                              <p:pRg st="0" end="0"/>
                                            </p:txEl>
                                          </p:spTgt>
                                        </p:tgtEl>
                                        <p:attrNameLst>
                                          <p:attrName>style.visibility</p:attrName>
                                        </p:attrNameLst>
                                      </p:cBhvr>
                                      <p:to>
                                        <p:strVal val="visible"/>
                                      </p:to>
                                    </p:set>
                                    <p:animEffect transition="in" filter="checkerboard(across)">
                                      <p:cBhvr>
                                        <p:cTn id="46" dur="500"/>
                                        <p:tgtEl>
                                          <p:spTgt spid="6">
                                            <p:txEl>
                                              <p:pRg st="0" end="0"/>
                                            </p:txEl>
                                          </p:spTgt>
                                        </p:tgtEl>
                                      </p:cBhvr>
                                    </p:animEffect>
                                  </p:childTnLst>
                                </p:cTn>
                              </p:par>
                              <p:par>
                                <p:cTn id="47" presetID="5" presetClass="entr" presetSubtype="10" fill="hold" nodeType="with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Effect transition="in" filter="checkerboard(across)">
                                      <p:cBhvr>
                                        <p:cTn id="4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7"/>
          <p:cNvSpPr txBox="1"/>
          <p:nvPr/>
        </p:nvSpPr>
        <p:spPr>
          <a:xfrm>
            <a:off x="611562" y="2710018"/>
            <a:ext cx="8064491" cy="1437971"/>
          </a:xfrm>
          <a:prstGeom prst="rect">
            <a:avLst/>
          </a:prstGeom>
          <a:gradFill>
            <a:gsLst>
              <a:gs pos="0">
                <a:schemeClr val="accent5">
                  <a:shade val="51000"/>
                  <a:satMod val="130000"/>
                  <a:alpha val="52000"/>
                  <a:lumMod val="64000"/>
                  <a:lumOff val="36000"/>
                </a:schemeClr>
              </a:gs>
              <a:gs pos="80000">
                <a:schemeClr val="accent5">
                  <a:shade val="93000"/>
                  <a:satMod val="130000"/>
                </a:schemeClr>
              </a:gs>
              <a:gs pos="100000">
                <a:schemeClr val="accent5">
                  <a:shade val="94000"/>
                  <a:satMod val="135000"/>
                </a:schemeClr>
              </a:gs>
            </a:gsLst>
          </a:gradFill>
          <a:ln/>
        </p:spPr>
        <p:style>
          <a:lnRef idx="0">
            <a:schemeClr val="accent5"/>
          </a:lnRef>
          <a:fillRef idx="3">
            <a:schemeClr val="accent5"/>
          </a:fillRef>
          <a:effectRef idx="3">
            <a:schemeClr val="accent5"/>
          </a:effectRef>
          <a:fontRef idx="minor">
            <a:schemeClr val="lt1"/>
          </a:fontRef>
        </p:style>
        <p:txBody>
          <a:bodyPr vert="horz" wrap="square" lIns="82944" tIns="41472" rIns="82944" bIns="41472" anchor="t" anchorCtr="0" compatLnSpc="1">
            <a:spAutoFit/>
          </a:bodyPr>
          <a:lstStyle/>
          <a:p>
            <a:pPr marL="742950" indent="-742950" algn="ctr" defTabSz="829452">
              <a:defRPr sz="1800" b="0" i="0" u="none" strike="noStrike" kern="0" cap="none" spc="0" baseline="0">
                <a:solidFill>
                  <a:srgbClr val="000000"/>
                </a:solidFill>
                <a:uFillTx/>
              </a:defRPr>
            </a:pPr>
            <a:r>
              <a:rPr lang="fr-FR" sz="4400" dirty="0" smtClean="0">
                <a:solidFill>
                  <a:srgbClr val="17375E"/>
                </a:solidFill>
                <a:latin typeface="Franklin Gothic Medium Cond" panose="020B0606030402020204" pitchFamily="34" charset="0"/>
                <a:ea typeface=""/>
                <a:cs typeface=""/>
              </a:rPr>
              <a:t>a. Irrationalité de l’attitude « </a:t>
            </a:r>
            <a:r>
              <a:rPr lang="fr-FR" sz="4400" dirty="0" err="1" smtClean="0">
                <a:solidFill>
                  <a:srgbClr val="17375E"/>
                </a:solidFill>
                <a:latin typeface="Franklin Gothic Medium Cond" panose="020B0606030402020204" pitchFamily="34" charset="0"/>
                <a:ea typeface=""/>
                <a:cs typeface=""/>
              </a:rPr>
              <a:t>technophobique</a:t>
            </a:r>
            <a:r>
              <a:rPr lang="fr-FR" sz="4400" dirty="0" smtClean="0">
                <a:solidFill>
                  <a:srgbClr val="17375E"/>
                </a:solidFill>
                <a:latin typeface="Franklin Gothic Medium Cond" panose="020B0606030402020204" pitchFamily="34" charset="0"/>
                <a:ea typeface=""/>
                <a:cs typeface=""/>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7"/>
          <p:cNvSpPr txBox="1"/>
          <p:nvPr/>
        </p:nvSpPr>
        <p:spPr>
          <a:xfrm>
            <a:off x="179514" y="116648"/>
            <a:ext cx="8784976" cy="1191750"/>
          </a:xfrm>
          <a:prstGeom prst="rect">
            <a:avLst/>
          </a:prstGeom>
          <a:gradFill>
            <a:gsLst>
              <a:gs pos="0">
                <a:schemeClr val="accent5">
                  <a:shade val="51000"/>
                  <a:satMod val="130000"/>
                  <a:alpha val="52000"/>
                  <a:lumMod val="64000"/>
                  <a:lumOff val="36000"/>
                </a:schemeClr>
              </a:gs>
              <a:gs pos="80000">
                <a:schemeClr val="accent5">
                  <a:shade val="93000"/>
                  <a:satMod val="130000"/>
                </a:schemeClr>
              </a:gs>
              <a:gs pos="100000">
                <a:schemeClr val="accent5">
                  <a:shade val="94000"/>
                  <a:satMod val="135000"/>
                </a:schemeClr>
              </a:gs>
            </a:gsLst>
          </a:gradFill>
          <a:ln/>
        </p:spPr>
        <p:style>
          <a:lnRef idx="0">
            <a:schemeClr val="accent5"/>
          </a:lnRef>
          <a:fillRef idx="3">
            <a:schemeClr val="accent5"/>
          </a:fillRef>
          <a:effectRef idx="3">
            <a:schemeClr val="accent5"/>
          </a:effectRef>
          <a:fontRef idx="minor">
            <a:schemeClr val="lt1"/>
          </a:fontRef>
        </p:style>
        <p:txBody>
          <a:bodyPr vert="horz" wrap="square" lIns="82944" tIns="41472" rIns="82944" bIns="41472" anchor="t" anchorCtr="0" compatLnSpc="1">
            <a:spAutoFit/>
          </a:bodyPr>
          <a:lstStyle/>
          <a:p>
            <a:pPr marL="742950" indent="-742950" algn="ctr" defTabSz="829452">
              <a:defRPr sz="1800" b="0" i="0" u="none" strike="noStrike" kern="0" cap="none" spc="0" baseline="0">
                <a:solidFill>
                  <a:srgbClr val="000000"/>
                </a:solidFill>
                <a:uFillTx/>
              </a:defRPr>
            </a:pPr>
            <a:r>
              <a:rPr lang="fr-FR" sz="3600" b="1" dirty="0" smtClean="0">
                <a:solidFill>
                  <a:srgbClr val="17375E"/>
                </a:solidFill>
                <a:latin typeface="Franklin Gothic Medium Cond" panose="020B0606030402020204" pitchFamily="34" charset="0"/>
                <a:ea typeface=""/>
                <a:cs typeface=""/>
              </a:rPr>
              <a:t>Argument  3 : la technique n’est pas une activité neutre, elle est porteuse de certaines valeurs</a:t>
            </a:r>
          </a:p>
        </p:txBody>
      </p:sp>
      <p:pic>
        <p:nvPicPr>
          <p:cNvPr id="66562" name="Picture 2" descr="Afficher l'image d'origine"/>
          <p:cNvPicPr>
            <a:picLocks noChangeAspect="1" noChangeArrowheads="1"/>
          </p:cNvPicPr>
          <p:nvPr/>
        </p:nvPicPr>
        <p:blipFill>
          <a:blip r:embed="rId2" cstate="print"/>
          <a:srcRect/>
          <a:stretch>
            <a:fillRect/>
          </a:stretch>
        </p:blipFill>
        <p:spPr bwMode="auto">
          <a:xfrm>
            <a:off x="5220072" y="1556792"/>
            <a:ext cx="3657948" cy="2558070"/>
          </a:xfrm>
          <a:prstGeom prst="rect">
            <a:avLst/>
          </a:prstGeom>
          <a:ln>
            <a:noFill/>
          </a:ln>
          <a:effectLst>
            <a:outerShdw blurRad="292100" dist="139700" dir="2700000" algn="tl" rotWithShape="0">
              <a:srgbClr val="333333">
                <a:alpha val="65000"/>
              </a:srgbClr>
            </a:outerShdw>
          </a:effectLst>
        </p:spPr>
      </p:pic>
      <p:sp>
        <p:nvSpPr>
          <p:cNvPr id="4" name="ZoneTexte 3"/>
          <p:cNvSpPr txBox="1"/>
          <p:nvPr/>
        </p:nvSpPr>
        <p:spPr>
          <a:xfrm>
            <a:off x="179512" y="1412776"/>
            <a:ext cx="10552386" cy="523220"/>
          </a:xfrm>
          <a:prstGeom prst="rect">
            <a:avLst/>
          </a:prstGeom>
          <a:noFill/>
        </p:spPr>
        <p:txBody>
          <a:bodyPr wrap="square" rtlCol="0">
            <a:spAutoFit/>
          </a:bodyPr>
          <a:lstStyle/>
          <a:p>
            <a:r>
              <a:rPr lang="fr-FR" sz="2800" b="1" dirty="0" smtClean="0">
                <a:latin typeface="Gloucester MT Extra Condensed" pitchFamily="18" charset="0"/>
              </a:rPr>
              <a:t>→ Il y a des techniques mauvaises en soi </a:t>
            </a:r>
            <a:endParaRPr lang="fr-FR" sz="2800" b="1" dirty="0">
              <a:latin typeface="Gloucester MT Extra Condensed" pitchFamily="18" charset="0"/>
            </a:endParaRPr>
          </a:p>
        </p:txBody>
      </p:sp>
      <p:sp>
        <p:nvSpPr>
          <p:cNvPr id="5" name="ZoneTexte 4"/>
          <p:cNvSpPr txBox="1"/>
          <p:nvPr/>
        </p:nvSpPr>
        <p:spPr>
          <a:xfrm>
            <a:off x="179512" y="2564904"/>
            <a:ext cx="4896544" cy="954107"/>
          </a:xfrm>
          <a:prstGeom prst="rect">
            <a:avLst/>
          </a:prstGeom>
          <a:noFill/>
        </p:spPr>
        <p:txBody>
          <a:bodyPr wrap="square" rtlCol="0">
            <a:spAutoFit/>
          </a:bodyPr>
          <a:lstStyle/>
          <a:p>
            <a:pPr algn="just"/>
            <a:r>
              <a:rPr lang="fr-FR" sz="2800" b="1" dirty="0" smtClean="0">
                <a:latin typeface="Gloucester MT Extra Condensed" pitchFamily="18" charset="0"/>
              </a:rPr>
              <a:t>→ La rationalité instrumentale est porteuse de certaines valeurs</a:t>
            </a:r>
            <a:endParaRPr lang="fr-FR" sz="2800" b="1" dirty="0">
              <a:latin typeface="Gloucester MT Extra Condensed" pitchFamily="18" charset="0"/>
            </a:endParaRPr>
          </a:p>
        </p:txBody>
      </p:sp>
      <p:sp>
        <p:nvSpPr>
          <p:cNvPr id="6" name="ZoneTexte 5"/>
          <p:cNvSpPr txBox="1"/>
          <p:nvPr/>
        </p:nvSpPr>
        <p:spPr>
          <a:xfrm>
            <a:off x="755576" y="3645024"/>
            <a:ext cx="4176464" cy="1938992"/>
          </a:xfrm>
          <a:prstGeom prst="rect">
            <a:avLst/>
          </a:prstGeom>
          <a:noFill/>
        </p:spPr>
        <p:txBody>
          <a:bodyPr wrap="square" rtlCol="0">
            <a:spAutoFit/>
          </a:bodyPr>
          <a:lstStyle/>
          <a:p>
            <a:pPr>
              <a:buFontTx/>
              <a:buChar char="-"/>
            </a:pPr>
            <a:r>
              <a:rPr lang="fr-FR" sz="2400" dirty="0" smtClean="0">
                <a:latin typeface="Agency FB" pitchFamily="34" charset="0"/>
              </a:rPr>
              <a:t>Directement liée à des intérêts économiques de productivité </a:t>
            </a:r>
          </a:p>
          <a:p>
            <a:pPr>
              <a:buFont typeface="Arial" charset="0"/>
              <a:buChar char="•"/>
            </a:pPr>
            <a:r>
              <a:rPr lang="fr-FR" sz="2400" dirty="0" smtClean="0">
                <a:latin typeface="Agency FB" pitchFamily="34" charset="0"/>
              </a:rPr>
              <a:t>Efficacité</a:t>
            </a:r>
          </a:p>
          <a:p>
            <a:pPr>
              <a:buFont typeface="Arial" charset="0"/>
              <a:buChar char="•"/>
            </a:pPr>
            <a:r>
              <a:rPr lang="fr-FR" sz="2400" dirty="0" smtClean="0">
                <a:latin typeface="Agency FB" pitchFamily="34" charset="0"/>
              </a:rPr>
              <a:t> Rapidité</a:t>
            </a:r>
          </a:p>
          <a:p>
            <a:pPr>
              <a:buFont typeface="Arial" charset="0"/>
              <a:buChar char="•"/>
            </a:pPr>
            <a:r>
              <a:rPr lang="fr-FR" sz="2400" dirty="0" smtClean="0">
                <a:latin typeface="Agency FB" pitchFamily="34" charset="0"/>
              </a:rPr>
              <a:t> Rentabilité</a:t>
            </a:r>
          </a:p>
        </p:txBody>
      </p:sp>
      <p:pic>
        <p:nvPicPr>
          <p:cNvPr id="66564" name="Picture 4" descr="Afficher l'image d'origine"/>
          <p:cNvPicPr>
            <a:picLocks noChangeAspect="1" noChangeArrowheads="1"/>
          </p:cNvPicPr>
          <p:nvPr/>
        </p:nvPicPr>
        <p:blipFill>
          <a:blip r:embed="rId3" cstate="print"/>
          <a:srcRect/>
          <a:stretch>
            <a:fillRect/>
          </a:stretch>
        </p:blipFill>
        <p:spPr bwMode="auto">
          <a:xfrm>
            <a:off x="4572000" y="4293096"/>
            <a:ext cx="4334272" cy="2385746"/>
          </a:xfrm>
          <a:prstGeom prst="rect">
            <a:avLst/>
          </a:prstGeom>
          <a:noFill/>
        </p:spPr>
      </p:pic>
      <p:pic>
        <p:nvPicPr>
          <p:cNvPr id="8" name="Image 7"/>
          <p:cNvPicPr>
            <a:picLocks noChangeAspect="1"/>
          </p:cNvPicPr>
          <p:nvPr/>
        </p:nvPicPr>
        <p:blipFill rotWithShape="1">
          <a:blip r:embed="rId4" cstate="print">
            <a:extLst>
              <a:ext uri="{28A0092B-C50C-407E-A947-70E740481C1C}">
                <a14:useLocalDpi xmlns:a14="http://schemas.microsoft.com/office/drawing/2010/main" xmlns="" val="0"/>
              </a:ext>
            </a:extLst>
          </a:blip>
          <a:srcRect l="4481" r="3869" b="3026"/>
          <a:stretch/>
        </p:blipFill>
        <p:spPr>
          <a:xfrm rot="20880661">
            <a:off x="2354632" y="4625478"/>
            <a:ext cx="1996284" cy="1739513"/>
          </a:xfrm>
          <a:prstGeom prst="rect">
            <a:avLst/>
          </a:prstGeom>
          <a:ln>
            <a:noFill/>
          </a:ln>
          <a:effectLst>
            <a:softEdge rad="112500"/>
          </a:effectLst>
        </p:spPr>
      </p:pic>
      <p:sp>
        <p:nvSpPr>
          <p:cNvPr id="9" name="ZoneTexte 8"/>
          <p:cNvSpPr txBox="1"/>
          <p:nvPr/>
        </p:nvSpPr>
        <p:spPr>
          <a:xfrm rot="20739808">
            <a:off x="2365913" y="5036423"/>
            <a:ext cx="1990650" cy="461665"/>
          </a:xfrm>
          <a:prstGeom prst="rect">
            <a:avLst/>
          </a:prstGeom>
          <a:noFill/>
        </p:spPr>
        <p:txBody>
          <a:bodyPr wrap="square" rtlCol="0">
            <a:spAutoFit/>
          </a:bodyPr>
          <a:lstStyle/>
          <a:p>
            <a:pPr algn="ctr"/>
            <a:r>
              <a:rPr lang="fr-FR" sz="2400" b="1" dirty="0" smtClean="0">
                <a:solidFill>
                  <a:srgbClr val="FF0000"/>
                </a:solidFill>
              </a:rPr>
              <a:t>Cf. le travail</a:t>
            </a:r>
            <a:endParaRPr lang="fr-FR"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66562"/>
                                        </p:tgtEl>
                                        <p:attrNameLst>
                                          <p:attrName>style.visibility</p:attrName>
                                        </p:attrNameLst>
                                      </p:cBhvr>
                                      <p:to>
                                        <p:strVal val="visible"/>
                                      </p:to>
                                    </p:set>
                                    <p:animEffect transition="in" filter="box(in)">
                                      <p:cBhvr>
                                        <p:cTn id="10" dur="500"/>
                                        <p:tgtEl>
                                          <p:spTgt spid="6656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checkerboard(across)">
                                      <p:cBhvr>
                                        <p:cTn id="20" dur="500"/>
                                        <p:tgtEl>
                                          <p:spTgt spid="6">
                                            <p:txEl>
                                              <p:pRg st="0" end="0"/>
                                            </p:txEl>
                                          </p:spTgt>
                                        </p:tgtEl>
                                      </p:cBhvr>
                                    </p:animEffec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4" presetClass="entr" presetSubtype="16" fill="hold" nodeType="withEffect">
                                  <p:stCondLst>
                                    <p:cond delay="0"/>
                                  </p:stCondLst>
                                  <p:childTnLst>
                                    <p:set>
                                      <p:cBhvr>
                                        <p:cTn id="24" dur="1" fill="hold">
                                          <p:stCondLst>
                                            <p:cond delay="0"/>
                                          </p:stCondLst>
                                        </p:cTn>
                                        <p:tgtEl>
                                          <p:spTgt spid="66564"/>
                                        </p:tgtEl>
                                        <p:attrNameLst>
                                          <p:attrName>style.visibility</p:attrName>
                                        </p:attrNameLst>
                                      </p:cBhvr>
                                      <p:to>
                                        <p:strVal val="visible"/>
                                      </p:to>
                                    </p:set>
                                    <p:animEffect transition="in" filter="box(in)">
                                      <p:cBhvr>
                                        <p:cTn id="25" dur="500"/>
                                        <p:tgtEl>
                                          <p:spTgt spid="66564"/>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heckerboard(across)">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checkerboard(across)">
                                      <p:cBhvr>
                                        <p:cTn id="33" dur="500"/>
                                        <p:tgtEl>
                                          <p:spTgt spid="6">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Effect transition="in" filter="checkerboard(across)">
                                      <p:cBhvr>
                                        <p:cTn id="38" dur="500"/>
                                        <p:tgtEl>
                                          <p:spTgt spid="6">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Effect transition="in" filter="checkerboard(across)">
                                      <p:cBhvr>
                                        <p:cTn id="4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7"/>
          <p:cNvSpPr txBox="1"/>
          <p:nvPr/>
        </p:nvSpPr>
        <p:spPr>
          <a:xfrm>
            <a:off x="611562" y="2710018"/>
            <a:ext cx="8064491" cy="1437971"/>
          </a:xfrm>
          <a:prstGeom prst="rect">
            <a:avLst/>
          </a:prstGeom>
          <a:gradFill>
            <a:gsLst>
              <a:gs pos="0">
                <a:schemeClr val="accent5">
                  <a:shade val="51000"/>
                  <a:satMod val="130000"/>
                  <a:alpha val="52000"/>
                  <a:lumMod val="64000"/>
                  <a:lumOff val="36000"/>
                </a:schemeClr>
              </a:gs>
              <a:gs pos="80000">
                <a:schemeClr val="accent5">
                  <a:shade val="93000"/>
                  <a:satMod val="130000"/>
                </a:schemeClr>
              </a:gs>
              <a:gs pos="100000">
                <a:schemeClr val="accent5">
                  <a:shade val="94000"/>
                  <a:satMod val="135000"/>
                </a:schemeClr>
              </a:gs>
            </a:gsLst>
          </a:gradFill>
          <a:ln/>
        </p:spPr>
        <p:style>
          <a:lnRef idx="0">
            <a:schemeClr val="accent5"/>
          </a:lnRef>
          <a:fillRef idx="3">
            <a:schemeClr val="accent5"/>
          </a:fillRef>
          <a:effectRef idx="3">
            <a:schemeClr val="accent5"/>
          </a:effectRef>
          <a:fontRef idx="minor">
            <a:schemeClr val="lt1"/>
          </a:fontRef>
        </p:style>
        <p:txBody>
          <a:bodyPr vert="horz" wrap="square" lIns="82944" tIns="41472" rIns="82944" bIns="41472" anchor="t" anchorCtr="0" compatLnSpc="1">
            <a:spAutoFit/>
          </a:bodyPr>
          <a:lstStyle/>
          <a:p>
            <a:pPr marL="742950" indent="-742950" algn="ctr" defTabSz="829452">
              <a:defRPr sz="1800" b="0" i="0" u="none" strike="noStrike" kern="0" cap="none" spc="0" baseline="0">
                <a:solidFill>
                  <a:srgbClr val="000000"/>
                </a:solidFill>
                <a:uFillTx/>
              </a:defRPr>
            </a:pPr>
            <a:r>
              <a:rPr lang="fr-FR" sz="4400" dirty="0" smtClean="0">
                <a:solidFill>
                  <a:srgbClr val="17375E"/>
                </a:solidFill>
                <a:latin typeface="Franklin Gothic Medium Cond" panose="020B0606030402020204" pitchFamily="34" charset="0"/>
                <a:ea typeface=""/>
                <a:cs typeface=""/>
              </a:rPr>
              <a:t>c. Vers un usage raisonné de la technique : éthique et prévoyance</a:t>
            </a:r>
          </a:p>
        </p:txBody>
      </p:sp>
      <p:sp>
        <p:nvSpPr>
          <p:cNvPr id="3" name="Sous-titre 3"/>
          <p:cNvSpPr txBox="1">
            <a:spLocks/>
          </p:cNvSpPr>
          <p:nvPr/>
        </p:nvSpPr>
        <p:spPr>
          <a:xfrm>
            <a:off x="323528" y="4221088"/>
            <a:ext cx="8534400" cy="1752600"/>
          </a:xfrm>
          <a:prstGeom prst="rect">
            <a:avLst/>
          </a:prstGeom>
        </p:spPr>
        <p:txBody>
          <a:bodyPr>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3600" b="1" i="1" u="none" strike="noStrike" kern="1200" cap="none" spc="0" normalizeH="0" baseline="0" noProof="0" dirty="0" smtClean="0">
                <a:ln>
                  <a:noFill/>
                </a:ln>
                <a:solidFill>
                  <a:schemeClr val="tx1"/>
                </a:solidFill>
                <a:effectLst/>
                <a:uLnTx/>
                <a:uFillTx/>
                <a:latin typeface="+mn-lt"/>
                <a:ea typeface="+mn-ea"/>
                <a:cs typeface="+mn-cs"/>
              </a:rPr>
              <a:t>Le devoir d’avoir peur </a:t>
            </a:r>
            <a:endParaRPr kumimoji="0" lang="fr-FR" sz="3600" b="1"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908720"/>
            <a:ext cx="8136904" cy="1077218"/>
          </a:xfrm>
          <a:prstGeom prst="rect">
            <a:avLst/>
          </a:prstGeom>
          <a:noFill/>
        </p:spPr>
        <p:txBody>
          <a:bodyPr wrap="square" rtlCol="0">
            <a:spAutoFit/>
          </a:bodyPr>
          <a:lstStyle/>
          <a:p>
            <a:r>
              <a:rPr lang="fr-FR" sz="3200" b="1" dirty="0" smtClean="0">
                <a:ln w="22225">
                  <a:solidFill>
                    <a:schemeClr val="accent2"/>
                  </a:solidFill>
                  <a:prstDash val="solid"/>
                </a:ln>
                <a:solidFill>
                  <a:srgbClr val="FF0000"/>
                </a:solidFill>
              </a:rPr>
              <a:t>Comment dès lors se servir de la technique sans tomber…</a:t>
            </a:r>
            <a:endParaRPr lang="fr-FR" sz="3200" b="1" dirty="0">
              <a:ln w="22225">
                <a:solidFill>
                  <a:schemeClr val="accent2"/>
                </a:solidFill>
                <a:prstDash val="solid"/>
              </a:ln>
              <a:solidFill>
                <a:srgbClr val="FF0000"/>
              </a:solidFill>
            </a:endParaRPr>
          </a:p>
        </p:txBody>
      </p:sp>
      <p:sp>
        <p:nvSpPr>
          <p:cNvPr id="3" name="Rectangle 2"/>
          <p:cNvSpPr/>
          <p:nvPr/>
        </p:nvSpPr>
        <p:spPr>
          <a:xfrm>
            <a:off x="1619672" y="2852936"/>
            <a:ext cx="6462464" cy="584775"/>
          </a:xfrm>
          <a:prstGeom prst="rect">
            <a:avLst/>
          </a:prstGeom>
        </p:spPr>
        <p:txBody>
          <a:bodyPr wrap="square">
            <a:spAutoFit/>
          </a:bodyPr>
          <a:lstStyle/>
          <a:p>
            <a:pPr algn="just"/>
            <a:r>
              <a:rPr lang="fr-FR" sz="3200" b="1" dirty="0" smtClean="0">
                <a:ln w="22225">
                  <a:solidFill>
                    <a:schemeClr val="accent2"/>
                  </a:solidFill>
                  <a:prstDash val="solid"/>
                </a:ln>
                <a:solidFill>
                  <a:srgbClr val="FF0000"/>
                </a:solidFill>
              </a:rPr>
              <a:t>dans une technophilie imprudente ?</a:t>
            </a:r>
            <a:endParaRPr lang="fr-FR" sz="3200" dirty="0"/>
          </a:p>
        </p:txBody>
      </p:sp>
      <p:sp>
        <p:nvSpPr>
          <p:cNvPr id="4" name="Rectangle 3"/>
          <p:cNvSpPr/>
          <p:nvPr/>
        </p:nvSpPr>
        <p:spPr>
          <a:xfrm>
            <a:off x="1763688" y="4149080"/>
            <a:ext cx="6447791" cy="584775"/>
          </a:xfrm>
          <a:prstGeom prst="rect">
            <a:avLst/>
          </a:prstGeom>
        </p:spPr>
        <p:txBody>
          <a:bodyPr wrap="none">
            <a:spAutoFit/>
          </a:bodyPr>
          <a:lstStyle/>
          <a:p>
            <a:r>
              <a:rPr lang="fr-FR" sz="3200" b="1" dirty="0" smtClean="0">
                <a:ln w="22225">
                  <a:solidFill>
                    <a:schemeClr val="accent2"/>
                  </a:solidFill>
                  <a:prstDash val="solid"/>
                </a:ln>
                <a:solidFill>
                  <a:srgbClr val="FF0000"/>
                </a:solidFill>
              </a:rPr>
              <a:t>dans une </a:t>
            </a:r>
            <a:r>
              <a:rPr lang="fr-FR" sz="3200" b="1" dirty="0" err="1" smtClean="0">
                <a:ln w="22225">
                  <a:solidFill>
                    <a:schemeClr val="accent2"/>
                  </a:solidFill>
                  <a:prstDash val="solid"/>
                </a:ln>
                <a:solidFill>
                  <a:srgbClr val="FF0000"/>
                </a:solidFill>
              </a:rPr>
              <a:t>technophobie</a:t>
            </a:r>
            <a:r>
              <a:rPr lang="fr-FR" sz="3200" b="1" dirty="0" smtClean="0">
                <a:ln w="22225">
                  <a:solidFill>
                    <a:schemeClr val="accent2"/>
                  </a:solidFill>
                  <a:prstDash val="solid"/>
                </a:ln>
                <a:solidFill>
                  <a:srgbClr val="FF0000"/>
                </a:solidFill>
              </a:rPr>
              <a:t> paralysante?</a:t>
            </a:r>
            <a:endParaRPr lang="fr-F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1196752"/>
            <a:ext cx="2386013" cy="1898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ZoneTexte 2"/>
          <p:cNvSpPr txBox="1"/>
          <p:nvPr/>
        </p:nvSpPr>
        <p:spPr>
          <a:xfrm>
            <a:off x="467544" y="0"/>
            <a:ext cx="8463643" cy="769441"/>
          </a:xfrm>
          <a:prstGeom prst="rect">
            <a:avLst/>
          </a:prstGeom>
          <a:noFill/>
        </p:spPr>
        <p:txBody>
          <a:bodyPr wrap="square" rtlCol="0">
            <a:spAutoFit/>
          </a:bodyPr>
          <a:lstStyle/>
          <a:p>
            <a:pPr algn="ctr"/>
            <a:r>
              <a:rPr lang="fr-FR" sz="4400" dirty="0" smtClean="0">
                <a:latin typeface="Gloucester MT Extra Condensed" pitchFamily="18" charset="0"/>
              </a:rPr>
              <a:t>Hans Jonas et le </a:t>
            </a:r>
            <a:r>
              <a:rPr lang="fr-FR" sz="4400" i="1" dirty="0" smtClean="0">
                <a:latin typeface="Gloucester MT Extra Condensed" pitchFamily="18" charset="0"/>
              </a:rPr>
              <a:t>Principe responsabilité</a:t>
            </a:r>
            <a:endParaRPr lang="fr-FR" sz="4400" i="1" dirty="0">
              <a:latin typeface="Gloucester MT Extra Condensed" pitchFamily="18" charset="0"/>
            </a:endParaRPr>
          </a:p>
        </p:txBody>
      </p:sp>
      <p:sp>
        <p:nvSpPr>
          <p:cNvPr id="5" name="Légende à une bordure 1 4"/>
          <p:cNvSpPr/>
          <p:nvPr/>
        </p:nvSpPr>
        <p:spPr>
          <a:xfrm>
            <a:off x="3923928" y="2348880"/>
            <a:ext cx="5076056" cy="1584176"/>
          </a:xfrm>
          <a:prstGeom prst="accentCallout1">
            <a:avLst>
              <a:gd name="adj1" fmla="val 18750"/>
              <a:gd name="adj2" fmla="val -8333"/>
              <a:gd name="adj3" fmla="val -9014"/>
              <a:gd name="adj4" fmla="val -4622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fr-FR" sz="2400" b="1" i="1" dirty="0" smtClean="0">
                <a:solidFill>
                  <a:srgbClr val="0070C0"/>
                </a:solidFill>
                <a:latin typeface="Agency FB" pitchFamily="34" charset="0"/>
              </a:rPr>
              <a:t>«  Agis de façon que les effets de ton action soient compatibles avec la permanence d’une vie authentiquement humaine sur terre  »</a:t>
            </a:r>
            <a:endParaRPr lang="fr-FR" sz="2400" b="1" dirty="0">
              <a:solidFill>
                <a:srgbClr val="0070C0"/>
              </a:solidFill>
              <a:latin typeface="Agency FB" pitchFamily="34" charset="0"/>
            </a:endParaRPr>
          </a:p>
        </p:txBody>
      </p:sp>
      <p:sp>
        <p:nvSpPr>
          <p:cNvPr id="6" name="Légende à une bordure 1 5"/>
          <p:cNvSpPr/>
          <p:nvPr/>
        </p:nvSpPr>
        <p:spPr>
          <a:xfrm>
            <a:off x="3851920" y="908720"/>
            <a:ext cx="4320480" cy="1440160"/>
          </a:xfrm>
          <a:prstGeom prst="accentCallout1">
            <a:avLst>
              <a:gd name="adj1" fmla="val 18750"/>
              <a:gd name="adj2" fmla="val -8333"/>
              <a:gd name="adj3" fmla="val 77492"/>
              <a:gd name="adj4" fmla="val -5292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latin typeface="Agency FB" pitchFamily="34" charset="0"/>
              </a:rPr>
              <a:t>Intégrer la peur comme moteur d’un progrès responsable.</a:t>
            </a:r>
            <a:endParaRPr lang="fr-FR" sz="2800" dirty="0">
              <a:solidFill>
                <a:schemeClr val="tx1"/>
              </a:solidFill>
              <a:latin typeface="Agency FB" pitchFamily="34" charset="0"/>
            </a:endParaRPr>
          </a:p>
        </p:txBody>
      </p:sp>
      <p:sp>
        <p:nvSpPr>
          <p:cNvPr id="7" name="Rectangle 6"/>
          <p:cNvSpPr/>
          <p:nvPr/>
        </p:nvSpPr>
        <p:spPr>
          <a:xfrm>
            <a:off x="179512" y="4509120"/>
            <a:ext cx="8820472" cy="1154162"/>
          </a:xfrm>
          <a:prstGeom prst="rect">
            <a:avLst/>
          </a:prstGeom>
        </p:spPr>
        <p:txBody>
          <a:bodyPr wrap="square">
            <a:spAutoFit/>
          </a:bodyPr>
          <a:lstStyle/>
          <a:p>
            <a:pPr algn="just"/>
            <a:r>
              <a:rPr lang="fr-FR" sz="2300" dirty="0" smtClean="0">
                <a:latin typeface="Agency FB" pitchFamily="34" charset="0"/>
              </a:rPr>
              <a:t>→ nous avons des devoirs de non-nuisance à l’égard des êtres vulnérables (ex : les enfants)</a:t>
            </a:r>
          </a:p>
          <a:p>
            <a:pPr algn="just"/>
            <a:r>
              <a:rPr lang="fr-FR" sz="2300" dirty="0" smtClean="0">
                <a:latin typeface="Agency FB" pitchFamily="34" charset="0"/>
              </a:rPr>
              <a:t>→ or nous sommes à l’égard des générations futures comme des parents à l’égard de leurs enfants</a:t>
            </a:r>
            <a:endParaRPr lang="fr-FR" sz="2300" dirty="0">
              <a:latin typeface="Agency FB" pitchFamily="34" charset="0"/>
            </a:endParaRPr>
          </a:p>
        </p:txBody>
      </p:sp>
      <p:sp>
        <p:nvSpPr>
          <p:cNvPr id="8" name="Rectangle 7"/>
          <p:cNvSpPr/>
          <p:nvPr/>
        </p:nvSpPr>
        <p:spPr>
          <a:xfrm>
            <a:off x="584651" y="5716095"/>
            <a:ext cx="7875782" cy="830997"/>
          </a:xfrm>
          <a:prstGeom prst="rect">
            <a:avLst/>
          </a:prstGeom>
          <a:solidFill>
            <a:srgbClr val="FFFF00"/>
          </a:solidFill>
        </p:spPr>
        <p:txBody>
          <a:bodyPr wrap="square">
            <a:spAutoFit/>
          </a:bodyPr>
          <a:lstStyle/>
          <a:p>
            <a:pPr algn="just"/>
            <a:r>
              <a:rPr lang="fr-FR" sz="2400" b="1" dirty="0" smtClean="0">
                <a:latin typeface="Times New Roman" panose="02020603050405020304" pitchFamily="18" charset="0"/>
                <a:cs typeface="Times New Roman" panose="02020603050405020304" pitchFamily="18" charset="0"/>
              </a:rPr>
              <a:t>Donc, nous </a:t>
            </a:r>
            <a:r>
              <a:rPr lang="fr-FR" sz="2400" b="1" dirty="0">
                <a:latin typeface="Times New Roman" panose="02020603050405020304" pitchFamily="18" charset="0"/>
                <a:cs typeface="Times New Roman" panose="02020603050405020304" pitchFamily="18" charset="0"/>
              </a:rPr>
              <a:t>avons la responsabilité de préserver la possibilité de la vie de l’humanité future. </a:t>
            </a:r>
          </a:p>
        </p:txBody>
      </p:sp>
      <p:sp>
        <p:nvSpPr>
          <p:cNvPr id="9" name="ZoneTexte 8"/>
          <p:cNvSpPr txBox="1"/>
          <p:nvPr/>
        </p:nvSpPr>
        <p:spPr>
          <a:xfrm rot="21385883">
            <a:off x="3584792" y="2013744"/>
            <a:ext cx="3137950" cy="769441"/>
          </a:xfrm>
          <a:prstGeom prst="rect">
            <a:avLst/>
          </a:prstGeom>
          <a:solidFill>
            <a:schemeClr val="bg1"/>
          </a:solidFill>
          <a:effectLst>
            <a:softEdge rad="127000"/>
          </a:effectLst>
        </p:spPr>
        <p:txBody>
          <a:bodyPr wrap="square" rtlCol="0">
            <a:spAutoFit/>
          </a:bodyPr>
          <a:lstStyle/>
          <a:p>
            <a:pPr algn="ctr"/>
            <a:r>
              <a:rPr lang="fr-FR" sz="4400" dirty="0" smtClean="0">
                <a:solidFill>
                  <a:srgbClr val="C00000"/>
                </a:solidFill>
                <a:latin typeface="Freestyle Script" pitchFamily="66" charset="0"/>
              </a:rPr>
              <a:t>Impératif moral</a:t>
            </a:r>
            <a:endParaRPr lang="fr-FR" sz="4400" dirty="0">
              <a:solidFill>
                <a:srgbClr val="C00000"/>
              </a:solidFill>
              <a:latin typeface="Freestyle Script" pitchFamily="66" charset="0"/>
            </a:endParaRPr>
          </a:p>
        </p:txBody>
      </p:sp>
      <p:sp>
        <p:nvSpPr>
          <p:cNvPr id="10" name="ZoneTexte 9"/>
          <p:cNvSpPr txBox="1"/>
          <p:nvPr/>
        </p:nvSpPr>
        <p:spPr>
          <a:xfrm>
            <a:off x="251520" y="4077072"/>
            <a:ext cx="8352928" cy="461665"/>
          </a:xfrm>
          <a:prstGeom prst="rect">
            <a:avLst/>
          </a:prstGeom>
          <a:noFill/>
        </p:spPr>
        <p:txBody>
          <a:bodyPr wrap="square" rtlCol="0">
            <a:spAutoFit/>
          </a:bodyPr>
          <a:lstStyle/>
          <a:p>
            <a:r>
              <a:rPr lang="fr-FR" sz="2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Raisonnement suivi par Jonas pour justifier sa position morale :</a:t>
            </a:r>
            <a:endParaRPr lang="fr-FR" sz="24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checkerboard(across)">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checkerboard(across)">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 xmlns:p14="http://schemas.microsoft.com/office/powerpoint/2010/main" val="3876869302"/>
              </p:ext>
            </p:extLst>
          </p:nvPr>
        </p:nvGraphicFramePr>
        <p:xfrm>
          <a:off x="53754" y="1412776"/>
          <a:ext cx="903649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7"/>
          <p:cNvSpPr txBox="1"/>
          <p:nvPr/>
        </p:nvSpPr>
        <p:spPr>
          <a:xfrm>
            <a:off x="611562" y="116632"/>
            <a:ext cx="8064491" cy="1191750"/>
          </a:xfrm>
          <a:prstGeom prst="rect">
            <a:avLst/>
          </a:prstGeom>
          <a:gradFill>
            <a:gsLst>
              <a:gs pos="0">
                <a:schemeClr val="accent5">
                  <a:shade val="51000"/>
                  <a:satMod val="130000"/>
                  <a:alpha val="52000"/>
                  <a:lumMod val="64000"/>
                  <a:lumOff val="36000"/>
                </a:schemeClr>
              </a:gs>
              <a:gs pos="80000">
                <a:schemeClr val="accent5">
                  <a:shade val="93000"/>
                  <a:satMod val="130000"/>
                </a:schemeClr>
              </a:gs>
              <a:gs pos="100000">
                <a:schemeClr val="accent5">
                  <a:shade val="94000"/>
                  <a:satMod val="135000"/>
                </a:schemeClr>
              </a:gs>
            </a:gsLst>
          </a:gradFill>
          <a:ln/>
        </p:spPr>
        <p:style>
          <a:lnRef idx="0">
            <a:schemeClr val="accent5"/>
          </a:lnRef>
          <a:fillRef idx="3">
            <a:schemeClr val="accent5"/>
          </a:fillRef>
          <a:effectRef idx="3">
            <a:schemeClr val="accent5"/>
          </a:effectRef>
          <a:fontRef idx="minor">
            <a:schemeClr val="lt1"/>
          </a:fontRef>
        </p:style>
        <p:txBody>
          <a:bodyPr vert="horz" wrap="square" lIns="82944" tIns="41472" rIns="82944" bIns="41472" anchor="t" anchorCtr="0" compatLnSpc="1">
            <a:spAutoFit/>
          </a:bodyPr>
          <a:lstStyle/>
          <a:p>
            <a:pPr marL="742950" indent="-742950" algn="ctr" defTabSz="829452">
              <a:defRPr sz="1800" b="0" i="0" u="none" strike="noStrike" kern="0" cap="none" spc="0" baseline="0">
                <a:solidFill>
                  <a:srgbClr val="000000"/>
                </a:solidFill>
                <a:uFillTx/>
              </a:defRPr>
            </a:pPr>
            <a:r>
              <a:rPr lang="fr-FR" sz="3600" b="1" dirty="0" smtClean="0">
                <a:solidFill>
                  <a:srgbClr val="17375E"/>
                </a:solidFill>
                <a:latin typeface="Franklin Gothic Medium Cond" panose="020B0606030402020204" pitchFamily="34" charset="0"/>
                <a:ea typeface=""/>
                <a:cs typeface=""/>
              </a:rPr>
              <a:t>Argument  1 : la technique, un concept équivoque  (rappel)</a:t>
            </a:r>
          </a:p>
        </p:txBody>
      </p:sp>
    </p:spTree>
    <p:extLst>
      <p:ext uri="{BB962C8B-B14F-4D97-AF65-F5344CB8AC3E}">
        <p14:creationId xmlns="" xmlns:p14="http://schemas.microsoft.com/office/powerpoint/2010/main" val="278897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stretch>
            <a:fillRect/>
          </a:stretch>
        </p:blipFill>
        <p:spPr>
          <a:xfrm>
            <a:off x="899592" y="2924944"/>
            <a:ext cx="2319960" cy="2032408"/>
          </a:xfrm>
          <a:prstGeom prst="rect">
            <a:avLst/>
          </a:prstGeom>
        </p:spPr>
      </p:pic>
      <p:pic>
        <p:nvPicPr>
          <p:cNvPr id="6" name="Image 5"/>
          <p:cNvPicPr>
            <a:picLocks noChangeAspect="1"/>
          </p:cNvPicPr>
          <p:nvPr/>
        </p:nvPicPr>
        <p:blipFill rotWithShape="1">
          <a:blip r:embed="rId3" cstate="print"/>
          <a:srcRect l="7317" b="6113"/>
          <a:stretch/>
        </p:blipFill>
        <p:spPr>
          <a:xfrm>
            <a:off x="6156176" y="1412776"/>
            <a:ext cx="2049894" cy="2073850"/>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a:blip r:embed="rId4" cstate="print"/>
          <a:stretch>
            <a:fillRect/>
          </a:stretch>
        </p:blipFill>
        <p:spPr>
          <a:xfrm>
            <a:off x="5940152" y="3717032"/>
            <a:ext cx="2775684" cy="2904358"/>
          </a:xfrm>
          <a:prstGeom prst="rect">
            <a:avLst/>
          </a:prstGeom>
          <a:ln>
            <a:noFill/>
          </a:ln>
          <a:effectLst>
            <a:outerShdw blurRad="292100" dist="139700" dir="2700000" algn="tl" rotWithShape="0">
              <a:srgbClr val="333333">
                <a:alpha val="65000"/>
              </a:srgbClr>
            </a:outerShdw>
          </a:effectLst>
        </p:spPr>
      </p:pic>
      <p:sp>
        <p:nvSpPr>
          <p:cNvPr id="9" name="Flèche droite 8"/>
          <p:cNvSpPr/>
          <p:nvPr/>
        </p:nvSpPr>
        <p:spPr>
          <a:xfrm rot="20389608">
            <a:off x="3445209" y="2647917"/>
            <a:ext cx="1817915" cy="4702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5" cstate="print"/>
          <a:stretch>
            <a:fillRect/>
          </a:stretch>
        </p:blipFill>
        <p:spPr>
          <a:xfrm rot="2359080">
            <a:off x="3494506" y="3870533"/>
            <a:ext cx="1777391" cy="1157004"/>
          </a:xfrm>
          <a:prstGeom prst="rect">
            <a:avLst/>
          </a:prstGeom>
        </p:spPr>
      </p:pic>
      <p:sp>
        <p:nvSpPr>
          <p:cNvPr id="11" name="ZoneTexte 6"/>
          <p:cNvSpPr txBox="1"/>
          <p:nvPr/>
        </p:nvSpPr>
        <p:spPr>
          <a:xfrm>
            <a:off x="611562" y="1412776"/>
            <a:ext cx="4464496" cy="1015663"/>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2000" b="1" dirty="0" smtClean="0">
                <a:solidFill>
                  <a:srgbClr val="FF0000"/>
                </a:solidFill>
                <a:latin typeface="Constantia" pitchFamily="18" charset="0"/>
              </a:rPr>
              <a:t>Pourquoi condamner la technique ? Elle est neutre, ni bonne ni mauvaise en elle-même.</a:t>
            </a:r>
            <a:endParaRPr lang="fr-FR" sz="2000" b="1" dirty="0">
              <a:solidFill>
                <a:srgbClr val="FF0000"/>
              </a:solidFill>
              <a:latin typeface="Constantia" pitchFamily="18" charset="0"/>
            </a:endParaRPr>
          </a:p>
        </p:txBody>
      </p:sp>
      <p:sp>
        <p:nvSpPr>
          <p:cNvPr id="12" name="Rectangle 11"/>
          <p:cNvSpPr/>
          <p:nvPr/>
        </p:nvSpPr>
        <p:spPr>
          <a:xfrm>
            <a:off x="359478" y="5234332"/>
            <a:ext cx="5220634" cy="1200329"/>
          </a:xfrm>
          <a:prstGeom prst="rect">
            <a:avLst/>
          </a:prstGeom>
        </p:spPr>
        <p:txBody>
          <a:bodyPr wrap="square">
            <a:spAutoFit/>
          </a:bodyPr>
          <a:lstStyle/>
          <a:p>
            <a:pPr lvl="0" algn="just"/>
            <a:r>
              <a:rPr lang="fr-FR" sz="2400" b="1" dirty="0" smtClean="0">
                <a:latin typeface="Bodoni MT" pitchFamily="18" charset="0"/>
              </a:rPr>
              <a:t>Si la technique </a:t>
            </a:r>
            <a:r>
              <a:rPr lang="fr-FR" sz="2400" b="1" dirty="0">
                <a:latin typeface="Bodoni MT" pitchFamily="18" charset="0"/>
              </a:rPr>
              <a:t>produit </a:t>
            </a:r>
            <a:r>
              <a:rPr lang="fr-FR" sz="2400" b="1" dirty="0" smtClean="0">
                <a:latin typeface="Bodoni MT" pitchFamily="18" charset="0"/>
              </a:rPr>
              <a:t>parfois des </a:t>
            </a:r>
            <a:r>
              <a:rPr lang="fr-FR" sz="2400" b="1" dirty="0">
                <a:latin typeface="Bodoni MT" pitchFamily="18" charset="0"/>
              </a:rPr>
              <a:t>effets mauvais</a:t>
            </a:r>
            <a:r>
              <a:rPr lang="fr-FR" sz="2400" b="1" dirty="0" smtClean="0">
                <a:latin typeface="Bodoni MT" pitchFamily="18" charset="0"/>
              </a:rPr>
              <a:t>, </a:t>
            </a:r>
            <a:r>
              <a:rPr lang="fr-FR" sz="2400" b="1" dirty="0">
                <a:latin typeface="Bodoni MT" pitchFamily="18" charset="0"/>
              </a:rPr>
              <a:t>c’est en raison des défauts de ceux qui </a:t>
            </a:r>
            <a:r>
              <a:rPr lang="fr-FR" sz="2400" b="1" dirty="0" smtClean="0">
                <a:latin typeface="Bodoni MT" pitchFamily="18" charset="0"/>
              </a:rPr>
              <a:t>l’utilisent…  </a:t>
            </a:r>
            <a:endParaRPr lang="fr-FR" sz="2400" b="1" dirty="0">
              <a:latin typeface="Bodoni MT" pitchFamily="18" charset="0"/>
            </a:endParaRPr>
          </a:p>
        </p:txBody>
      </p:sp>
      <p:sp>
        <p:nvSpPr>
          <p:cNvPr id="13" name="ZoneTexte 7"/>
          <p:cNvSpPr txBox="1"/>
          <p:nvPr/>
        </p:nvSpPr>
        <p:spPr>
          <a:xfrm>
            <a:off x="611562" y="116632"/>
            <a:ext cx="8064491" cy="1191750"/>
          </a:xfrm>
          <a:prstGeom prst="rect">
            <a:avLst/>
          </a:prstGeom>
          <a:gradFill>
            <a:gsLst>
              <a:gs pos="0">
                <a:schemeClr val="accent5">
                  <a:shade val="51000"/>
                  <a:satMod val="130000"/>
                  <a:alpha val="52000"/>
                  <a:lumMod val="64000"/>
                  <a:lumOff val="36000"/>
                </a:schemeClr>
              </a:gs>
              <a:gs pos="80000">
                <a:schemeClr val="accent5">
                  <a:shade val="93000"/>
                  <a:satMod val="130000"/>
                </a:schemeClr>
              </a:gs>
              <a:gs pos="100000">
                <a:schemeClr val="accent5">
                  <a:shade val="94000"/>
                  <a:satMod val="135000"/>
                </a:schemeClr>
              </a:gs>
            </a:gsLst>
          </a:gradFill>
          <a:ln/>
        </p:spPr>
        <p:style>
          <a:lnRef idx="0">
            <a:schemeClr val="accent5"/>
          </a:lnRef>
          <a:fillRef idx="3">
            <a:schemeClr val="accent5"/>
          </a:fillRef>
          <a:effectRef idx="3">
            <a:schemeClr val="accent5"/>
          </a:effectRef>
          <a:fontRef idx="minor">
            <a:schemeClr val="lt1"/>
          </a:fontRef>
        </p:style>
        <p:txBody>
          <a:bodyPr vert="horz" wrap="square" lIns="82944" tIns="41472" rIns="82944" bIns="41472" anchor="t" anchorCtr="0" compatLnSpc="1">
            <a:spAutoFit/>
          </a:bodyPr>
          <a:lstStyle/>
          <a:p>
            <a:pPr marL="742950" indent="-742950" algn="ctr" defTabSz="829452">
              <a:defRPr sz="1800" b="0" i="0" u="none" strike="noStrike" kern="0" cap="none" spc="0" baseline="0">
                <a:solidFill>
                  <a:srgbClr val="000000"/>
                </a:solidFill>
                <a:uFillTx/>
              </a:defRPr>
            </a:pPr>
            <a:r>
              <a:rPr lang="fr-FR" sz="3600" b="1" dirty="0" smtClean="0">
                <a:solidFill>
                  <a:srgbClr val="17375E"/>
                </a:solidFill>
                <a:latin typeface="Franklin Gothic Medium Cond" panose="020B0606030402020204" pitchFamily="34" charset="0"/>
                <a:ea typeface=""/>
                <a:cs typeface=""/>
              </a:rPr>
              <a:t>Argument  2 : la technique est moralement neutre (rappel)</a:t>
            </a:r>
          </a:p>
        </p:txBody>
      </p:sp>
    </p:spTree>
    <p:extLst>
      <p:ext uri="{BB962C8B-B14F-4D97-AF65-F5344CB8AC3E}">
        <p14:creationId xmlns="" xmlns:p14="http://schemas.microsoft.com/office/powerpoint/2010/main" val="74621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heckerboard(across)">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7"/>
          <p:cNvSpPr txBox="1"/>
          <p:nvPr/>
        </p:nvSpPr>
        <p:spPr>
          <a:xfrm>
            <a:off x="611562" y="116632"/>
            <a:ext cx="8064491" cy="1191750"/>
          </a:xfrm>
          <a:prstGeom prst="rect">
            <a:avLst/>
          </a:prstGeom>
          <a:gradFill>
            <a:gsLst>
              <a:gs pos="0">
                <a:schemeClr val="accent5">
                  <a:shade val="51000"/>
                  <a:satMod val="130000"/>
                  <a:alpha val="52000"/>
                  <a:lumMod val="64000"/>
                  <a:lumOff val="36000"/>
                </a:schemeClr>
              </a:gs>
              <a:gs pos="80000">
                <a:schemeClr val="accent5">
                  <a:shade val="93000"/>
                  <a:satMod val="130000"/>
                </a:schemeClr>
              </a:gs>
              <a:gs pos="100000">
                <a:schemeClr val="accent5">
                  <a:shade val="94000"/>
                  <a:satMod val="135000"/>
                </a:schemeClr>
              </a:gs>
            </a:gsLst>
          </a:gradFill>
          <a:ln/>
        </p:spPr>
        <p:style>
          <a:lnRef idx="0">
            <a:schemeClr val="accent5"/>
          </a:lnRef>
          <a:fillRef idx="3">
            <a:schemeClr val="accent5"/>
          </a:fillRef>
          <a:effectRef idx="3">
            <a:schemeClr val="accent5"/>
          </a:effectRef>
          <a:fontRef idx="minor">
            <a:schemeClr val="lt1"/>
          </a:fontRef>
        </p:style>
        <p:txBody>
          <a:bodyPr vert="horz" wrap="square" lIns="82944" tIns="41472" rIns="82944" bIns="41472" anchor="t" anchorCtr="0" compatLnSpc="1">
            <a:spAutoFit/>
          </a:bodyPr>
          <a:lstStyle/>
          <a:p>
            <a:pPr marL="742950" indent="-742950" algn="ctr" defTabSz="829452">
              <a:defRPr sz="1800" b="0" i="0" u="none" strike="noStrike" kern="0" cap="none" spc="0" baseline="0">
                <a:solidFill>
                  <a:srgbClr val="000000"/>
                </a:solidFill>
                <a:uFillTx/>
              </a:defRPr>
            </a:pPr>
            <a:r>
              <a:rPr lang="fr-FR" sz="3600" b="1" dirty="0" smtClean="0">
                <a:solidFill>
                  <a:srgbClr val="17375E"/>
                </a:solidFill>
                <a:latin typeface="Franklin Gothic Medium Cond" panose="020B0606030402020204" pitchFamily="34" charset="0"/>
                <a:ea typeface=""/>
                <a:cs typeface=""/>
              </a:rPr>
              <a:t>Argument  3 : le progrès technique permet le progrès humain </a:t>
            </a:r>
          </a:p>
        </p:txBody>
      </p:sp>
      <p:pic>
        <p:nvPicPr>
          <p:cNvPr id="4" name="Picture 2" descr="C:\Documents and Settings\Pierre\Mes documents\Mes images\descartes.jpg"/>
          <p:cNvPicPr>
            <a:picLocks noChangeAspect="1" noChangeArrowheads="1"/>
          </p:cNvPicPr>
          <p:nvPr/>
        </p:nvPicPr>
        <p:blipFill>
          <a:blip r:embed="rId2" cstate="print"/>
          <a:srcRect/>
          <a:stretch>
            <a:fillRect/>
          </a:stretch>
        </p:blipFill>
        <p:spPr bwMode="auto">
          <a:xfrm>
            <a:off x="323528" y="1700808"/>
            <a:ext cx="1296144" cy="1656184"/>
          </a:xfrm>
          <a:prstGeom prst="rect">
            <a:avLst/>
          </a:prstGeom>
          <a:ln>
            <a:noFill/>
          </a:ln>
          <a:effectLst>
            <a:outerShdw blurRad="292100" dist="139700" dir="2700000" algn="tl" rotWithShape="0">
              <a:srgbClr val="333333">
                <a:alpha val="65000"/>
              </a:srgbClr>
            </a:outerShdw>
          </a:effectLst>
        </p:spPr>
      </p:pic>
      <p:sp>
        <p:nvSpPr>
          <p:cNvPr id="3073" name="Rectangle 1"/>
          <p:cNvSpPr>
            <a:spLocks noChangeArrowheads="1"/>
          </p:cNvSpPr>
          <p:nvPr/>
        </p:nvSpPr>
        <p:spPr bwMode="auto">
          <a:xfrm>
            <a:off x="1979712" y="1364188"/>
            <a:ext cx="7164288"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Sitôt que j’ai eu acquis quelques notions générales touchant la physique, et que commençant à les éprouver en diverses difficultés particulières, j’ai remarqué jusques où elles peuvent conduire, et combien elles diffèrent des principes dont on s’est servi jusqu’à présent, j’ai cru que je ne pouvais les tenir cachées sans pécher grandement contre la loi qui nous oblige à procurer, autant qu’il est en nous, le bien général de tous les hommes. Car elles m’ont fait voir qu’il est possible de parvenir à des connaissances qui soient fort utiles à la vie, et qu’au lieu de cette philosophie spéculative, qu’on enseigne dans les écoles, on peut en trouver une pratique, par laquelle connaissant la force et les actions du feu, de l’eau, de l’air, des astres, des cieux et de tous les autres corps qui nous environnent, aussi distinctement que nous connaissons les divers métiers de nos artisans, nous les pourrions employer en même façon à tous les usages auxquels ils sont propres et ainsi nous rendre comme maîtres et possesseurs de la nature. Ce qui n’est pas seulement à désirer pour l’invention d’une infinité d’artifices, qui feraient qu’on jouirait, sans aucune peine, des fruits de la terre et de toutes les commodités qui s’y trouvent, mais principalement aussi pour la conservation de la santé, laquelle est sans doute le premier bien et le fondement de tous les autres biens de cette vie »</a:t>
            </a:r>
            <a:endParaRPr kumimoji="0" lang="fr-FR"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0" y="3429004"/>
            <a:ext cx="1979712" cy="1200329"/>
          </a:xfrm>
          <a:prstGeom prst="rect">
            <a:avLst/>
          </a:prstGeom>
        </p:spPr>
        <p:txBody>
          <a:bodyPr wrap="square">
            <a:spAutoFit/>
          </a:bodyPr>
          <a:lstStyle/>
          <a:p>
            <a:pPr algn="ctr"/>
            <a:r>
              <a:rPr lang="fr-FR" dirty="0" smtClean="0">
                <a:latin typeface="Bodoni MT Black" pitchFamily="18" charset="0"/>
              </a:rPr>
              <a:t>DESCARTES,</a:t>
            </a:r>
          </a:p>
          <a:p>
            <a:pPr algn="ctr"/>
            <a:r>
              <a:rPr lang="fr-FR" i="1" dirty="0" smtClean="0">
                <a:latin typeface="Bodoni MT Black" pitchFamily="18" charset="0"/>
              </a:rPr>
              <a:t>Discours de la méthode </a:t>
            </a:r>
          </a:p>
          <a:p>
            <a:pPr algn="ctr"/>
            <a:r>
              <a:rPr lang="fr-FR" dirty="0" smtClean="0">
                <a:latin typeface="Bodoni MT Black" pitchFamily="18" charset="0"/>
              </a:rPr>
              <a:t>6</a:t>
            </a:r>
            <a:r>
              <a:rPr lang="fr-FR" baseline="30000" dirty="0" smtClean="0">
                <a:latin typeface="Bodoni MT Black" pitchFamily="18" charset="0"/>
              </a:rPr>
              <a:t>ième</a:t>
            </a:r>
            <a:r>
              <a:rPr lang="fr-FR" dirty="0" smtClean="0">
                <a:latin typeface="Bodoni MT Black" pitchFamily="18" charset="0"/>
              </a:rPr>
              <a:t> partie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7"/>
          <p:cNvSpPr txBox="1"/>
          <p:nvPr/>
        </p:nvSpPr>
        <p:spPr>
          <a:xfrm>
            <a:off x="611562" y="2710018"/>
            <a:ext cx="8064491" cy="1437971"/>
          </a:xfrm>
          <a:prstGeom prst="rect">
            <a:avLst/>
          </a:prstGeom>
          <a:gradFill>
            <a:gsLst>
              <a:gs pos="0">
                <a:schemeClr val="accent5">
                  <a:shade val="51000"/>
                  <a:satMod val="130000"/>
                  <a:alpha val="52000"/>
                  <a:lumMod val="64000"/>
                  <a:lumOff val="36000"/>
                </a:schemeClr>
              </a:gs>
              <a:gs pos="80000">
                <a:schemeClr val="accent5">
                  <a:shade val="93000"/>
                  <a:satMod val="130000"/>
                </a:schemeClr>
              </a:gs>
              <a:gs pos="100000">
                <a:schemeClr val="accent5">
                  <a:shade val="94000"/>
                  <a:satMod val="135000"/>
                </a:schemeClr>
              </a:gs>
            </a:gsLst>
          </a:gradFill>
          <a:ln/>
        </p:spPr>
        <p:style>
          <a:lnRef idx="0">
            <a:schemeClr val="accent5"/>
          </a:lnRef>
          <a:fillRef idx="3">
            <a:schemeClr val="accent5"/>
          </a:fillRef>
          <a:effectRef idx="3">
            <a:schemeClr val="accent5"/>
          </a:effectRef>
          <a:fontRef idx="minor">
            <a:schemeClr val="lt1"/>
          </a:fontRef>
        </p:style>
        <p:txBody>
          <a:bodyPr vert="horz" wrap="square" lIns="82944" tIns="41472" rIns="82944" bIns="41472" anchor="t" anchorCtr="0" compatLnSpc="1">
            <a:spAutoFit/>
          </a:bodyPr>
          <a:lstStyle/>
          <a:p>
            <a:pPr marL="742950" indent="-742950" algn="ctr" defTabSz="829452">
              <a:defRPr sz="1800" b="0" i="0" u="none" strike="noStrike" kern="0" cap="none" spc="0" baseline="0">
                <a:solidFill>
                  <a:srgbClr val="000000"/>
                </a:solidFill>
                <a:uFillTx/>
              </a:defRPr>
            </a:pPr>
            <a:r>
              <a:rPr lang="fr-FR" sz="4400" dirty="0" smtClean="0">
                <a:solidFill>
                  <a:srgbClr val="17375E"/>
                </a:solidFill>
                <a:latin typeface="Franklin Gothic Medium Cond" panose="020B0606030402020204" pitchFamily="34" charset="0"/>
                <a:ea typeface=""/>
                <a:cs typeface=""/>
              </a:rPr>
              <a:t>b. Irrationalité de l’attitude « </a:t>
            </a:r>
            <a:r>
              <a:rPr lang="fr-FR" sz="4400" dirty="0" err="1" smtClean="0">
                <a:solidFill>
                  <a:srgbClr val="17375E"/>
                </a:solidFill>
                <a:latin typeface="Franklin Gothic Medium Cond" panose="020B0606030402020204" pitchFamily="34" charset="0"/>
                <a:ea typeface=""/>
                <a:cs typeface=""/>
              </a:rPr>
              <a:t>technophilique</a:t>
            </a:r>
            <a:r>
              <a:rPr lang="fr-FR" sz="4400" dirty="0" smtClean="0">
                <a:solidFill>
                  <a:srgbClr val="17375E"/>
                </a:solidFill>
                <a:latin typeface="Franklin Gothic Medium Cond" panose="020B0606030402020204" pitchFamily="34" charset="0"/>
                <a:ea typeface=""/>
                <a:cs typeface=""/>
              </a:rPr>
              <a:t> »</a:t>
            </a:r>
          </a:p>
        </p:txBody>
      </p:sp>
      <p:sp>
        <p:nvSpPr>
          <p:cNvPr id="3" name="Sous-titre 3"/>
          <p:cNvSpPr txBox="1">
            <a:spLocks/>
          </p:cNvSpPr>
          <p:nvPr/>
        </p:nvSpPr>
        <p:spPr>
          <a:xfrm>
            <a:off x="323528" y="4221088"/>
            <a:ext cx="8534400" cy="1752600"/>
          </a:xfrm>
          <a:prstGeom prst="rect">
            <a:avLst/>
          </a:prstGeom>
        </p:spPr>
        <p:txBody>
          <a:bodyPr>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3600" b="1" i="1" u="none" strike="noStrike" kern="1200" cap="none" spc="0" normalizeH="0" baseline="0" noProof="0" dirty="0" smtClean="0">
                <a:ln>
                  <a:noFill/>
                </a:ln>
                <a:solidFill>
                  <a:schemeClr val="tx1"/>
                </a:solidFill>
                <a:effectLst/>
                <a:uLnTx/>
                <a:uFillTx/>
                <a:latin typeface="+mn-lt"/>
                <a:ea typeface="+mn-ea"/>
                <a:cs typeface="+mn-cs"/>
              </a:rPr>
              <a:t>Le problème de l’</a:t>
            </a:r>
            <a:r>
              <a:rPr kumimoji="0" lang="fr-FR" sz="3600" b="1" u="none" strike="noStrike" kern="1200" cap="none" spc="0" normalizeH="0" baseline="0" noProof="0" dirty="0" err="1" smtClean="0">
                <a:ln>
                  <a:noFill/>
                </a:ln>
                <a:solidFill>
                  <a:schemeClr val="tx1"/>
                </a:solidFill>
                <a:effectLst/>
                <a:uLnTx/>
                <a:uFillTx/>
                <a:latin typeface="+mn-lt"/>
                <a:ea typeface="+mn-ea"/>
                <a:cs typeface="+mn-cs"/>
              </a:rPr>
              <a:t>hubris</a:t>
            </a:r>
            <a:r>
              <a:rPr kumimoji="0" lang="fr-FR" sz="3600" b="1" i="1" u="none" strike="noStrike" kern="1200" cap="none" spc="0" normalizeH="0" baseline="0" noProof="0" dirty="0" smtClean="0">
                <a:ln>
                  <a:noFill/>
                </a:ln>
                <a:solidFill>
                  <a:schemeClr val="tx1"/>
                </a:solidFill>
                <a:effectLst/>
                <a:uLnTx/>
                <a:uFillTx/>
                <a:latin typeface="+mn-lt"/>
                <a:ea typeface="+mn-ea"/>
                <a:cs typeface="+mn-cs"/>
              </a:rPr>
              <a:t> technologique </a:t>
            </a:r>
            <a:endParaRPr kumimoji="0" lang="fr-FR" sz="3600" b="1"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stretch>
            <a:fillRect/>
          </a:stretch>
        </p:blipFill>
        <p:spPr>
          <a:xfrm>
            <a:off x="323528" y="1196752"/>
            <a:ext cx="6450450" cy="4637316"/>
          </a:xfrm>
          <a:prstGeom prst="rect">
            <a:avLst/>
          </a:prstGeom>
          <a:ln>
            <a:noFill/>
          </a:ln>
          <a:effectLst>
            <a:outerShdw blurRad="292100" dist="139700" dir="2700000" algn="tl" rotWithShape="0">
              <a:srgbClr val="333333">
                <a:alpha val="65000"/>
              </a:srgbClr>
            </a:outerShdw>
          </a:effectLst>
        </p:spPr>
      </p:pic>
      <p:sp>
        <p:nvSpPr>
          <p:cNvPr id="5" name="ZoneTexte 1"/>
          <p:cNvSpPr txBox="1"/>
          <p:nvPr/>
        </p:nvSpPr>
        <p:spPr>
          <a:xfrm>
            <a:off x="1619673" y="5877272"/>
            <a:ext cx="4248472" cy="40011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BE" sz="2000" dirty="0" smtClean="0">
                <a:latin typeface="Garamond" pitchFamily="18" charset="0"/>
              </a:rPr>
              <a:t>      Carlo </a:t>
            </a:r>
            <a:r>
              <a:rPr lang="fr-BE" sz="2000" dirty="0" err="1">
                <a:latin typeface="Garamond" pitchFamily="18" charset="0"/>
              </a:rPr>
              <a:t>Scareni</a:t>
            </a:r>
            <a:r>
              <a:rPr lang="fr-BE" sz="2000" dirty="0">
                <a:latin typeface="Garamond" pitchFamily="18" charset="0"/>
              </a:rPr>
              <a:t> </a:t>
            </a:r>
            <a:r>
              <a:rPr lang="fr-BE" sz="2000" dirty="0" smtClean="0">
                <a:latin typeface="Garamond" pitchFamily="18" charset="0"/>
              </a:rPr>
              <a:t>, </a:t>
            </a:r>
            <a:r>
              <a:rPr lang="fr-BE" sz="2000" i="1" dirty="0" smtClean="0">
                <a:latin typeface="Garamond" pitchFamily="18" charset="0"/>
              </a:rPr>
              <a:t>La </a:t>
            </a:r>
            <a:r>
              <a:rPr lang="fr-BE" sz="2000" i="1" dirty="0">
                <a:latin typeface="Garamond" pitchFamily="18" charset="0"/>
              </a:rPr>
              <a:t>Chute </a:t>
            </a:r>
            <a:r>
              <a:rPr lang="fr-BE" sz="2000" i="1" dirty="0" smtClean="0">
                <a:latin typeface="Garamond" pitchFamily="18" charset="0"/>
              </a:rPr>
              <a:t>d’Icare</a:t>
            </a:r>
            <a:r>
              <a:rPr lang="fr-BE" sz="2000" dirty="0">
                <a:latin typeface="Garamond" pitchFamily="18" charset="0"/>
              </a:rPr>
              <a:t>, 1607</a:t>
            </a:r>
            <a:endParaRPr lang="fr-FR" sz="2000" dirty="0">
              <a:latin typeface="Garamond" pitchFamily="18" charset="0"/>
            </a:endParaRPr>
          </a:p>
        </p:txBody>
      </p:sp>
      <p:sp>
        <p:nvSpPr>
          <p:cNvPr id="8" name="ZoneTexte 7"/>
          <p:cNvSpPr txBox="1"/>
          <p:nvPr/>
        </p:nvSpPr>
        <p:spPr>
          <a:xfrm>
            <a:off x="9" y="203218"/>
            <a:ext cx="9143999" cy="954107"/>
          </a:xfrm>
          <a:prstGeom prst="rect">
            <a:avLst/>
          </a:prstGeom>
          <a:noFill/>
        </p:spPr>
        <p:txBody>
          <a:bodyPr wrap="square" rtlCol="0">
            <a:spAutoFit/>
          </a:bodyPr>
          <a:lstStyle/>
          <a:p>
            <a:pPr algn="ctr"/>
            <a:r>
              <a:rPr lang="fr-FR" sz="2800" b="1" dirty="0" smtClean="0">
                <a:ln w="22225">
                  <a:solidFill>
                    <a:schemeClr val="accent2"/>
                  </a:solidFill>
                  <a:prstDash val="solid"/>
                </a:ln>
                <a:solidFill>
                  <a:srgbClr val="FF0000"/>
                </a:solidFill>
              </a:rPr>
              <a:t>La volonté de puissance que la technique semble avoir éveillé en l’homme n’est-elle pas dangereuse ? </a:t>
            </a:r>
            <a:endParaRPr lang="fr-FR" sz="2800" b="1" dirty="0">
              <a:ln w="22225">
                <a:solidFill>
                  <a:schemeClr val="accent2"/>
                </a:solidFill>
                <a:prstDash val="solid"/>
              </a:ln>
              <a:solidFill>
                <a:srgbClr val="FF0000"/>
              </a:solidFill>
            </a:endParaRPr>
          </a:p>
        </p:txBody>
      </p:sp>
      <p:sp>
        <p:nvSpPr>
          <p:cNvPr id="9" name="ZoneTexte 8"/>
          <p:cNvSpPr txBox="1"/>
          <p:nvPr/>
        </p:nvSpPr>
        <p:spPr>
          <a:xfrm>
            <a:off x="6876258" y="2060848"/>
            <a:ext cx="2267742" cy="2492990"/>
          </a:xfrm>
          <a:prstGeom prst="rect">
            <a:avLst/>
          </a:prstGeom>
          <a:noFill/>
        </p:spPr>
        <p:txBody>
          <a:bodyPr wrap="square" rtlCol="0">
            <a:spAutoFit/>
          </a:bodyPr>
          <a:lstStyle/>
          <a:p>
            <a:r>
              <a:rPr lang="fr-FR" sz="2600" b="1" dirty="0" smtClean="0"/>
              <a:t>Icare</a:t>
            </a:r>
            <a:r>
              <a:rPr lang="fr-FR" sz="2600" dirty="0" smtClean="0"/>
              <a:t>,</a:t>
            </a:r>
          </a:p>
          <a:p>
            <a:r>
              <a:rPr lang="fr-FR" sz="2600" dirty="0" smtClean="0"/>
              <a:t>symbole de la démesure liée</a:t>
            </a:r>
          </a:p>
          <a:p>
            <a:r>
              <a:rPr lang="fr-FR" sz="2600" dirty="0" smtClean="0"/>
              <a:t>aux possibilités</a:t>
            </a:r>
          </a:p>
          <a:p>
            <a:r>
              <a:rPr lang="fr-FR" sz="2600" dirty="0" smtClean="0"/>
              <a:t>offertes par la</a:t>
            </a:r>
          </a:p>
          <a:p>
            <a:r>
              <a:rPr lang="fr-FR" sz="2600" dirty="0" smtClean="0"/>
              <a:t>technique… </a:t>
            </a:r>
          </a:p>
        </p:txBody>
      </p:sp>
      <p:sp>
        <p:nvSpPr>
          <p:cNvPr id="10" name="ZoneTexte 9"/>
          <p:cNvSpPr txBox="1"/>
          <p:nvPr/>
        </p:nvSpPr>
        <p:spPr>
          <a:xfrm>
            <a:off x="611560" y="4797170"/>
            <a:ext cx="5832648" cy="830997"/>
          </a:xfrm>
          <a:prstGeom prst="rect">
            <a:avLst/>
          </a:prstGeom>
          <a:solidFill>
            <a:srgbClr val="92D050"/>
          </a:solidFill>
        </p:spPr>
        <p:txBody>
          <a:bodyPr wrap="square" rtlCol="0">
            <a:spAutoFit/>
          </a:bodyPr>
          <a:lstStyle/>
          <a:p>
            <a:pPr algn="ctr"/>
            <a:r>
              <a:rPr lang="fr-FR" sz="2400" b="1" dirty="0" smtClean="0">
                <a:latin typeface="Times New Roman" panose="02020603050405020304" pitchFamily="18" charset="0"/>
                <a:cs typeface="Times New Roman" panose="02020603050405020304" pitchFamily="18" charset="0"/>
              </a:rPr>
              <a:t>En voulant dépasser nos limites grâce à la technique, on risque de se brûler les ailes…</a:t>
            </a:r>
            <a:endParaRPr lang="fr-F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67562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ox(in)">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3347865" y="4437112"/>
            <a:ext cx="4680520" cy="2295470"/>
          </a:xfrm>
          <a:prstGeom prst="rect">
            <a:avLst/>
          </a:prstGeom>
          <a:ln>
            <a:noFill/>
          </a:ln>
          <a:effectLst>
            <a:outerShdw blurRad="292100" dist="139700" dir="2700000" algn="tl" rotWithShape="0">
              <a:srgbClr val="333333">
                <a:alpha val="65000"/>
              </a:srgbClr>
            </a:outerShdw>
          </a:effectLst>
        </p:spPr>
      </p:pic>
      <p:pic>
        <p:nvPicPr>
          <p:cNvPr id="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5578" y="4653136"/>
            <a:ext cx="2068286" cy="200297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395544" y="1340768"/>
            <a:ext cx="3943621" cy="523220"/>
          </a:xfrm>
          <a:prstGeom prst="rect">
            <a:avLst/>
          </a:prstGeom>
          <a:noFill/>
        </p:spPr>
        <p:txBody>
          <a:bodyPr wrap="square" rtlCol="0">
            <a:spAutoFit/>
          </a:bodyPr>
          <a:lstStyle/>
          <a:p>
            <a:pPr algn="just"/>
            <a:r>
              <a:rPr lang="fr-FR" sz="2800" b="1" i="1" dirty="0" smtClean="0"/>
              <a:t>▪ Impacts sur la nature</a:t>
            </a:r>
            <a:endParaRPr lang="fr-FR" sz="2800" b="1" i="1" dirty="0"/>
          </a:p>
        </p:txBody>
      </p:sp>
      <p:pic>
        <p:nvPicPr>
          <p:cNvPr id="11" name="Image 10"/>
          <p:cNvPicPr>
            <a:picLocks noChangeAspect="1"/>
          </p:cNvPicPr>
          <p:nvPr/>
        </p:nvPicPr>
        <p:blipFill>
          <a:blip r:embed="rId4" cstate="print"/>
          <a:stretch>
            <a:fillRect/>
          </a:stretch>
        </p:blipFill>
        <p:spPr>
          <a:xfrm>
            <a:off x="1854276" y="1953339"/>
            <a:ext cx="4074529" cy="2373086"/>
          </a:xfrm>
          <a:prstGeom prst="rect">
            <a:avLst/>
          </a:prstGeom>
          <a:ln>
            <a:noFill/>
          </a:ln>
          <a:effectLst>
            <a:outerShdw blurRad="292100" dist="139700" dir="2700000" algn="tl" rotWithShape="0">
              <a:srgbClr val="333333">
                <a:alpha val="65000"/>
              </a:srgbClr>
            </a:outerShdw>
          </a:effectLst>
        </p:spPr>
      </p:pic>
      <p:pic>
        <p:nvPicPr>
          <p:cNvPr id="12" name="Image 1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156176" y="1484784"/>
            <a:ext cx="2699655" cy="2547992"/>
          </a:xfrm>
          <a:prstGeom prst="rect">
            <a:avLst/>
          </a:prstGeom>
          <a:ln>
            <a:noFill/>
          </a:ln>
          <a:effectLst>
            <a:outerShdw blurRad="292100" dist="139700" dir="2700000" algn="tl" rotWithShape="0">
              <a:srgbClr val="333333">
                <a:alpha val="65000"/>
              </a:srgbClr>
            </a:outerShdw>
          </a:effectLst>
        </p:spPr>
      </p:pic>
      <p:sp>
        <p:nvSpPr>
          <p:cNvPr id="2" name="ZoneTexte 1"/>
          <p:cNvSpPr txBox="1"/>
          <p:nvPr/>
        </p:nvSpPr>
        <p:spPr>
          <a:xfrm>
            <a:off x="1" y="2505905"/>
            <a:ext cx="1926771" cy="1477328"/>
          </a:xfrm>
          <a:prstGeom prst="rect">
            <a:avLst/>
          </a:prstGeom>
          <a:noFill/>
        </p:spPr>
        <p:txBody>
          <a:bodyPr wrap="square" rtlCol="0">
            <a:spAutoFit/>
          </a:bodyPr>
          <a:lstStyle/>
          <a:p>
            <a:pPr algn="ctr"/>
            <a:r>
              <a:rPr lang="fr-FR" i="1" dirty="0" smtClean="0"/>
              <a:t>Explosion de la centrale nucléaire de Fukushima le 11 mars 2011 (Japon)</a:t>
            </a:r>
            <a:endParaRPr lang="fr-FR" i="1" dirty="0"/>
          </a:p>
        </p:txBody>
      </p:sp>
      <p:sp>
        <p:nvSpPr>
          <p:cNvPr id="10" name="ZoneTexte 7"/>
          <p:cNvSpPr txBox="1"/>
          <p:nvPr/>
        </p:nvSpPr>
        <p:spPr>
          <a:xfrm>
            <a:off x="179514" y="116648"/>
            <a:ext cx="8784976" cy="1068639"/>
          </a:xfrm>
          <a:prstGeom prst="rect">
            <a:avLst/>
          </a:prstGeom>
          <a:gradFill>
            <a:gsLst>
              <a:gs pos="0">
                <a:schemeClr val="accent5">
                  <a:shade val="51000"/>
                  <a:satMod val="130000"/>
                  <a:alpha val="52000"/>
                  <a:lumMod val="64000"/>
                  <a:lumOff val="36000"/>
                </a:schemeClr>
              </a:gs>
              <a:gs pos="80000">
                <a:schemeClr val="accent5">
                  <a:shade val="93000"/>
                  <a:satMod val="130000"/>
                </a:schemeClr>
              </a:gs>
              <a:gs pos="100000">
                <a:schemeClr val="accent5">
                  <a:shade val="94000"/>
                  <a:satMod val="135000"/>
                </a:schemeClr>
              </a:gs>
            </a:gsLst>
          </a:gradFill>
          <a:ln/>
        </p:spPr>
        <p:style>
          <a:lnRef idx="0">
            <a:schemeClr val="accent5"/>
          </a:lnRef>
          <a:fillRef idx="3">
            <a:schemeClr val="accent5"/>
          </a:fillRef>
          <a:effectRef idx="3">
            <a:schemeClr val="accent5"/>
          </a:effectRef>
          <a:fontRef idx="minor">
            <a:schemeClr val="lt1"/>
          </a:fontRef>
        </p:style>
        <p:txBody>
          <a:bodyPr vert="horz" wrap="square" lIns="82944" tIns="41472" rIns="82944" bIns="41472" anchor="t" anchorCtr="0" compatLnSpc="1">
            <a:spAutoFit/>
          </a:bodyPr>
          <a:lstStyle/>
          <a:p>
            <a:pPr marL="742950" indent="-742950" algn="ctr" defTabSz="829452">
              <a:defRPr sz="1800" b="0" i="0" u="none" strike="noStrike" kern="0" cap="none" spc="0" baseline="0">
                <a:solidFill>
                  <a:srgbClr val="000000"/>
                </a:solidFill>
                <a:uFillTx/>
              </a:defRPr>
            </a:pPr>
            <a:r>
              <a:rPr lang="fr-FR" sz="3200" b="1" dirty="0" smtClean="0">
                <a:solidFill>
                  <a:srgbClr val="17375E"/>
                </a:solidFill>
                <a:latin typeface="Franklin Gothic Medium Cond" panose="020B0606030402020204" pitchFamily="34" charset="0"/>
                <a:ea typeface=""/>
                <a:cs typeface=""/>
              </a:rPr>
              <a:t>Argument  1 : l’impact de la technique contemporaine sur la nature, la société et l’homme</a:t>
            </a:r>
          </a:p>
        </p:txBody>
      </p:sp>
    </p:spTree>
    <p:extLst>
      <p:ext uri="{BB962C8B-B14F-4D97-AF65-F5344CB8AC3E}">
        <p14:creationId xmlns="" xmlns:p14="http://schemas.microsoft.com/office/powerpoint/2010/main" val="114338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ox(in)">
                                      <p:cBhvr>
                                        <p:cTn id="27" dur="500"/>
                                        <p:tgtEl>
                                          <p:spTgt spid="11"/>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ox(in)">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68812" y="339804"/>
            <a:ext cx="7227524" cy="523220"/>
          </a:xfrm>
          <a:prstGeom prst="rect">
            <a:avLst/>
          </a:prstGeom>
          <a:noFill/>
        </p:spPr>
        <p:txBody>
          <a:bodyPr wrap="square" rtlCol="0">
            <a:spAutoFit/>
          </a:bodyPr>
          <a:lstStyle/>
          <a:p>
            <a:pPr algn="just"/>
            <a:r>
              <a:rPr lang="fr-FR" sz="2800" b="1" i="1" dirty="0" smtClean="0"/>
              <a:t>▪ Impacts sur la société : quelques exemples </a:t>
            </a:r>
            <a:endParaRPr lang="fr-FR" sz="2800" b="1" i="1" dirty="0"/>
          </a:p>
        </p:txBody>
      </p:sp>
      <p:sp>
        <p:nvSpPr>
          <p:cNvPr id="5" name="Rectangle 4"/>
          <p:cNvSpPr/>
          <p:nvPr/>
        </p:nvSpPr>
        <p:spPr>
          <a:xfrm>
            <a:off x="611560" y="908734"/>
            <a:ext cx="7992888" cy="830997"/>
          </a:xfrm>
          <a:prstGeom prst="rect">
            <a:avLst/>
          </a:prstGeom>
        </p:spPr>
        <p:txBody>
          <a:bodyPr wrap="square">
            <a:spAutoFit/>
          </a:bodyPr>
          <a:lstStyle/>
          <a:p>
            <a:pPr lvl="0" algn="just"/>
            <a:r>
              <a:rPr lang="fr-FR" sz="2400" dirty="0" smtClean="0">
                <a:latin typeface="Calibri" panose="020F0502020204030204" pitchFamily="34" charset="0"/>
              </a:rPr>
              <a:t>→ </a:t>
            </a:r>
            <a:r>
              <a:rPr lang="fr-FR" sz="2400" dirty="0" smtClean="0">
                <a:latin typeface="Eras Medium ITC" pitchFamily="34" charset="0"/>
              </a:rPr>
              <a:t>L’apparition d’une nouvelle forme de domination sociale : la « technocratie » </a:t>
            </a:r>
            <a:endParaRPr lang="fr-FR" sz="2400" i="1" dirty="0">
              <a:latin typeface="Eras Medium ITC" pitchFamily="34" charset="0"/>
            </a:endParaRPr>
          </a:p>
        </p:txBody>
      </p:sp>
      <p:sp>
        <p:nvSpPr>
          <p:cNvPr id="9" name="ZoneTexte 8"/>
          <p:cNvSpPr txBox="1"/>
          <p:nvPr/>
        </p:nvSpPr>
        <p:spPr>
          <a:xfrm>
            <a:off x="1187631" y="1844831"/>
            <a:ext cx="7261423" cy="1077218"/>
          </a:xfrm>
          <a:prstGeom prst="rect">
            <a:avLst/>
          </a:prstGeom>
          <a:noFill/>
        </p:spPr>
        <p:txBody>
          <a:bodyPr wrap="square" rtlCol="0">
            <a:spAutoFit/>
          </a:bodyPr>
          <a:lstStyle/>
          <a:p>
            <a:pPr algn="ctr"/>
            <a:r>
              <a:rPr lang="fr-FR" sz="3200" b="1" dirty="0" smtClean="0">
                <a:ln w="22225">
                  <a:solidFill>
                    <a:schemeClr val="accent2"/>
                  </a:solidFill>
                  <a:prstDash val="solid"/>
                </a:ln>
                <a:solidFill>
                  <a:srgbClr val="FF0000"/>
                </a:solidFill>
              </a:rPr>
              <a:t>Seuls ceux qui ont le </a:t>
            </a:r>
            <a:r>
              <a:rPr lang="fr-FR" sz="3200" b="1" i="1" dirty="0" smtClean="0">
                <a:ln w="22225">
                  <a:solidFill>
                    <a:schemeClr val="accent2"/>
                  </a:solidFill>
                  <a:prstDash val="solid"/>
                </a:ln>
                <a:solidFill>
                  <a:srgbClr val="FF0000"/>
                </a:solidFill>
              </a:rPr>
              <a:t>savoir</a:t>
            </a:r>
            <a:r>
              <a:rPr lang="fr-FR" sz="3200" b="1" dirty="0" smtClean="0">
                <a:ln w="22225">
                  <a:solidFill>
                    <a:schemeClr val="accent2"/>
                  </a:solidFill>
                  <a:prstDash val="solid"/>
                </a:ln>
                <a:solidFill>
                  <a:srgbClr val="FF0000"/>
                </a:solidFill>
              </a:rPr>
              <a:t> peuvent exercer le </a:t>
            </a:r>
            <a:r>
              <a:rPr lang="fr-FR" sz="3200" b="1" i="1" dirty="0" smtClean="0">
                <a:ln w="22225">
                  <a:solidFill>
                    <a:schemeClr val="accent2"/>
                  </a:solidFill>
                  <a:prstDash val="solid"/>
                </a:ln>
                <a:solidFill>
                  <a:srgbClr val="FF0000"/>
                </a:solidFill>
              </a:rPr>
              <a:t>pouvoir</a:t>
            </a:r>
          </a:p>
        </p:txBody>
      </p:sp>
      <p:pic>
        <p:nvPicPr>
          <p:cNvPr id="12" name="Image 11"/>
          <p:cNvPicPr>
            <a:picLocks noChangeAspect="1"/>
          </p:cNvPicPr>
          <p:nvPr/>
        </p:nvPicPr>
        <p:blipFill>
          <a:blip r:embed="rId2" cstate="print"/>
          <a:stretch>
            <a:fillRect/>
          </a:stretch>
        </p:blipFill>
        <p:spPr>
          <a:xfrm>
            <a:off x="395536" y="4077072"/>
            <a:ext cx="1732538" cy="2458402"/>
          </a:xfrm>
          <a:prstGeom prst="rect">
            <a:avLst/>
          </a:prstGeom>
        </p:spPr>
      </p:pic>
      <p:sp>
        <p:nvSpPr>
          <p:cNvPr id="13" name="ZoneTexte 12"/>
          <p:cNvSpPr txBox="1"/>
          <p:nvPr/>
        </p:nvSpPr>
        <p:spPr>
          <a:xfrm>
            <a:off x="2267751" y="3068968"/>
            <a:ext cx="6573329" cy="1004634"/>
          </a:xfrm>
          <a:prstGeom prst="rect">
            <a:avLst/>
          </a:prstGeom>
          <a:solidFill>
            <a:srgbClr val="FFC000"/>
          </a:solidFill>
        </p:spPr>
        <p:txBody>
          <a:bodyPr wrap="square" rtlCol="0">
            <a:spAutoFit/>
          </a:bodyPr>
          <a:lstStyle/>
          <a:p>
            <a:pPr algn="ctr">
              <a:lnSpc>
                <a:spcPct val="114000"/>
              </a:lnSpc>
            </a:pPr>
            <a:r>
              <a:rPr lang="fr-FR" sz="2600" b="1" dirty="0" smtClean="0"/>
              <a:t>Exemple de conception technocratique : Platon</a:t>
            </a:r>
            <a:r>
              <a:rPr lang="fr-FR" sz="2600" dirty="0" smtClean="0"/>
              <a:t>, </a:t>
            </a:r>
            <a:r>
              <a:rPr lang="fr-FR" sz="2600" b="1" i="1" dirty="0" smtClean="0"/>
              <a:t>La République</a:t>
            </a:r>
            <a:r>
              <a:rPr lang="fr-FR" sz="2600" b="1" dirty="0" smtClean="0"/>
              <a:t> </a:t>
            </a:r>
            <a:endParaRPr lang="fr-FR" sz="2600" b="1" dirty="0"/>
          </a:p>
        </p:txBody>
      </p:sp>
      <p:sp>
        <p:nvSpPr>
          <p:cNvPr id="10" name="Rectangle 9"/>
          <p:cNvSpPr/>
          <p:nvPr/>
        </p:nvSpPr>
        <p:spPr>
          <a:xfrm>
            <a:off x="2267745" y="4149087"/>
            <a:ext cx="6624736" cy="2367443"/>
          </a:xfrm>
          <a:prstGeom prst="rect">
            <a:avLst/>
          </a:prstGeom>
        </p:spPr>
        <p:txBody>
          <a:bodyPr wrap="square">
            <a:spAutoFit/>
          </a:bodyPr>
          <a:lstStyle/>
          <a:p>
            <a:pPr algn="just">
              <a:lnSpc>
                <a:spcPct val="114000"/>
              </a:lnSpc>
            </a:pPr>
            <a:r>
              <a:rPr lang="fr-FR" sz="2800" b="1" dirty="0" smtClean="0">
                <a:solidFill>
                  <a:srgbClr val="0070C0"/>
                </a:solidFill>
              </a:rPr>
              <a:t>Le gouvernement de la Cité idéale doit être confié aux philosophes.</a:t>
            </a:r>
          </a:p>
          <a:p>
            <a:pPr algn="just"/>
            <a:r>
              <a:rPr lang="fr-FR" sz="2800" dirty="0" smtClean="0"/>
              <a:t>Eux seuls sont gouvernés par la raison et ont  une connaissance exacte du </a:t>
            </a:r>
            <a:r>
              <a:rPr lang="fr-FR" sz="2800" b="1" dirty="0" smtClean="0"/>
              <a:t>Bien</a:t>
            </a:r>
            <a:r>
              <a:rPr lang="fr-FR" sz="2800" dirty="0" smtClean="0"/>
              <a:t> et du </a:t>
            </a:r>
            <a:r>
              <a:rPr lang="fr-FR" sz="2800" b="1" dirty="0" smtClean="0"/>
              <a:t>Juste</a:t>
            </a:r>
            <a:r>
              <a:rPr lang="fr-FR" sz="2800" dirty="0" smtClean="0"/>
              <a:t>. </a:t>
            </a:r>
          </a:p>
        </p:txBody>
      </p:sp>
    </p:spTree>
    <p:extLst>
      <p:ext uri="{BB962C8B-B14F-4D97-AF65-F5344CB8AC3E}">
        <p14:creationId xmlns="" xmlns:p14="http://schemas.microsoft.com/office/powerpoint/2010/main" val="303368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3">
                                            <p:bg/>
                                          </p:spTgt>
                                        </p:tgtEl>
                                        <p:attrNameLst>
                                          <p:attrName>style.visibility</p:attrName>
                                        </p:attrNameLst>
                                      </p:cBhvr>
                                      <p:to>
                                        <p:strVal val="visible"/>
                                      </p:to>
                                    </p:set>
                                    <p:animEffect transition="in" filter="box(in)">
                                      <p:cBhvr>
                                        <p:cTn id="20" dur="500"/>
                                        <p:tgtEl>
                                          <p:spTgt spid="13">
                                            <p:bg/>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checkerboard(across)">
                                      <p:cBhvr>
                                        <p:cTn id="23" dur="500"/>
                                        <p:tgtEl>
                                          <p:spTgt spid="1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checkerboard(across)">
                                      <p:cBhvr>
                                        <p:cTn id="28" dur="500"/>
                                        <p:tgtEl>
                                          <p:spTgt spid="1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animEffect transition="in" filter="checkerboard(across)">
                                      <p:cBhvr>
                                        <p:cTn id="33"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3" grpId="0" build="allAtOnce"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836</Words>
  <Application>Microsoft Office PowerPoint</Application>
  <PresentationFormat>Affichage à l'écran (4:3)</PresentationFormat>
  <Paragraphs>112</Paragraphs>
  <Slides>23</Slides>
  <Notes>1</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lartaud</dc:creator>
  <cp:lastModifiedBy>lartaud</cp:lastModifiedBy>
  <cp:revision>1</cp:revision>
  <dcterms:created xsi:type="dcterms:W3CDTF">2015-12-12T10:46:40Z</dcterms:created>
  <dcterms:modified xsi:type="dcterms:W3CDTF">2015-12-12T10:46:54Z</dcterms:modified>
</cp:coreProperties>
</file>