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1.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0837" autoAdjust="0"/>
  </p:normalViewPr>
  <p:slideViewPr>
    <p:cSldViewPr>
      <p:cViewPr varScale="1">
        <p:scale>
          <a:sx n="27" d="100"/>
          <a:sy n="27" d="100"/>
        </p:scale>
        <p:origin x="264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2-01T09:37:28.12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0 334 0,'44'0'32,"0"0"-17,0 0 1,0 0-1,-1 0 17,1 0-17,0 0 1,0 0 15,-1 0 0,1 0-15,0 0 0,0 0-1,0 0 1,-1 0 15,1 0-15,0 0 15,0 0 16,0 0-31,-1 0-1,1 0 1,0 0-16,0-44 15,87 44-15,-43-43 16,-1 43 0,45 0-16,43 0 15,0 0 1,44-44-16,-88 44 16,-43 0-16,87-44 15,-87 44 1,-1 0-16,1 0 15,0-44 1,-1 44-16,1 0 16,43 0-1,-43 0-15,-45 0 16,1 0-16,0 0 31,0 0-31,0 0 16,43 0-1,-43 0-15,0 0 16,0 0 0,87-44-16,-43 44 15,-1 0-15,1 0 16,-1 0 0,1 0-16,-1 0 15,-87-43 1,44 43-16,0 0 15,0 0 1,0 0 0,43 0-16,-43 0 15,0 0 1,43 0-16,1 0 16,0 0-1,43 0-15,-87 0 16,0 0-1,-1 0 1,1 0 0,0 0-1,0 0 17,0 0-32,-1 0 15,1 0 16,0 0 1,0 0 15</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2-01T09:36:29.44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0 285 0,'88'-44'266,"43"0"-250,88 44-16,-44 0 0,0-43 15,44-1 1,-87 44-16,-1 0 15,0-44 1,1 44-16,-1 0 16,0-44-16,1 44 15,-45 0 1,1 0-16,0 0 16,-1 0-1,1 0-15,43 0 16,-43 0-16,-1 0 15,1 0 1,0 0-16,-1 0 16,1 0-1,-1 0-15,45 0 16,-45 0 0,1 0-16,-1 0 15,1 0-15,0 0 16,-1 0-1,45 0-15,-45 0 16,1 0 0,-1 0-16,1 0 15,-1 0 1,1 0-16,43 0 16,-43 0-1,0 0-15,-1 0 16,1 0-16,-1 0 15,1 0 1,43 0-16,-43 0 16,0 0-1,-1 0-15,1 0 16,-1 0-16,1 44 16,43-44-1,-43 0-15,-1 0 16,1 44-1,0-44-15,-1 0 16,45 0-16,-45 0 16,1 44-1,-1-44-15,1 43 16,-1-43 0,45 0-16,-45 0 15,1 0-15,0 0 16,-1 0-1,1 0-15,-1 0 16,45 0 0,-45 0-16,1 0 15,0 0 1,-1 0-16,1 0 16,-1 0-16,1 0 15,43 0 1,-43 0-16,-1 0 15,1 0 1,0 0-16,-1 0 16,1 0-1,43 0-15,-87 0 16,0 0 0,0 0-1,-1 0 1,1 0-1,0 0 17,0 0 358,-1 0-390,89 0 16,-1 0 0,-43 0-16,-1 0 15,1 0 1,0 0-16,-1 0 15,1 0-15,43 0 16,-43 0 0,-1 0-16,1 0 15,-1 0 1,1 0-16,0 0 16,-1 0-1,45 0-15,-45 0 16,1 0-1,-1 0-15,1 0 16,0 0-16,-1 0 16,45 0-1,-45 0-15,-43 0 16,0 0-16,-1 0 31,1 0-15,0 0-1,0 0 1,0 0 0,-1 0-1,45 0 1,-44 0 0,0 0-16,43 0 15,1 44 1,-1-44-16,1 0 15,0 0-15,-1 0 16,1 0 0,43 0-16,-43 0 15,-1 0 1,1 0-16,-1 44 16,1-44-1,0 0-15,43 0 16,-43 0-16,-1 0 15,1 0 1,-1 0-16,1 0 16,0 0-1,43 0-15,-44 0 16,1 0-16,0 0 16,-1 0-1,1 0-15,-1 0 16,1 0-1,43 0-15,-43 0 16,0 0 0,-1 0-16,1 0 15,-1 0-15,1 0 16,43 0 0,-43 0-16,-1 0 15,-43 0 1,0 0-16,0 0 15,0 0 1,-1 0 0,1 0-16,0 0 31,0 0-15,0 0-1,-1 0 423,89 0-423,-45 0-15,1-44 16,0 44 0,-1 0-16,1-44 15,43 44-15,-43 0 16,-1 0-1,1 0-15,-1 0 16,1 0 0,0 0-16,43 0 15,0 0 1,1 0-16,-45 0 16,1 0-16,-1 0 15,-43 0 1,0 0-16,0 0 15,0 0 1,-1 0 0,1 0-1,0 0 1,0 0 0,0 0-1,-1 0 16,1 0-15,0 0-16,0 0 16,0 0-1,-1 0-15,45 0 16,43 0 0,-43 0-16,0 0 15,-1 0-15,1 0 16,-1 0-1,1 0-15,43 0 16,-43 0 0,-1 0-16,1 0 15,0 0 1,-1 0-16,1 0 16,43 0-16,-43 0 15,-1 0 1,1 0-16,-1 0 15,1 0 1,0 0-16,-1 0 16,45 0-1,-45 0-15,1 0 16,-44 0-16,-1 0 16,45 0-1,-44 0-15,0 0 16,43 0-1,45 0-15,-45 0 16,1 0-16,-1 0 16,1 0-1,-1 0-15,1 0 16,43 0 0,-43 0-16,0 0 15,-45 0 1,1 0-16,0 0 15,0 0 17,0 0-17,-1 0 1,1 0 0,0 0-1,0 0 1,0 0-1,-1 0 1,1 0 15,0 0-15,0 0-16,-1 0 31,1 0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2-01T09:36:32.96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0,'43'0'78,"1"0"-31,0 0 16,0 0-48,0 0 16,-1 0-31,1 0 16,0 0 0,44 0-16,-1 0 15,1 0 1,-1 0-16,-43 0 16,0 0-16,0 0 31,-1 0-16,1 0 1,0 0-16,0 0 16,43 0-1,-43 0 1,0 0 15,0 0-15,0 0-16,-1 0 31,1 0-15,0 0-1,0 0 1,0 0 0,-1 0-1,89 0 1,-45 0-1,1 0-15,-1 0 16,1 0 0,0 0-16,-1 0 15,45 0-15,-45 0 16,1 0 0,-44 0-16,-1 0 15,1 0 1,0 0-16,0 0 31,43 0-31,45 0 16,-45 0-16,45 0 15,-1 0 1,44 0-16,0 0 16,1 0-1,-89 0-15,1 0 16,-1 0-16,1 0 15,0 0 1,-45 0-16,1 0 16,44 0-1,-45 0-15,45 0 16,0 0 0,-45 0-16,45 0 15,-44 0 1,0 0-1,-1 0 1,1 0 0,0 0-1,44 0 1,-45 0 0,1 0-1,0 0 1,44 0-16,43 0 15,-43 0 1,-1 0-16,1 0 16,-1 0-16,1 0 15,-1 0 1,45 0-16,-45 0 16,1 0-1,0 0-15,-1 0 16,1 0-1,-1 0-15,1 0 16,0 0-16,-1 0 31,-43 0-31,0 0 16,43 0 0,1 0-16,-1 0 15,45 0 1,-45 0-16,1 0 15,0 0-15,-1 0 16,1 0 0,-1 0-16,45 0 15,-45 0 1,1 0-16,-1 0 16,1 0-16,0 0 15,-1 0 1,1 0-16,-44 0 31,-1 0-31,1 0 16,0 0-1,0 0 1,0 0 0,-1 0-1,1 0 1,0 0-1,0 0 17,0 0-32,-1 0 31,1 0 0,0 0 0,0 0 1</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2-01T09:36:39.88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-1 131 0,'43'0'140,"1"0"-124,0 0 15,0 0 0,0 0-15,-1 0-16,45 0 16,0 0-1,43 0-15,-44 0 16,45 44-1,-1-44-15,-43 0 16,-1 0-16,1 0 16,0 0-1,-1 0-15,-43 0 16,0 0 0,0 0-16,87 0 15,-43 0-15,-1 0 16,-43 0-1,0 0-15,-1 0 32,1 0-17,0 0 1,44 0-16,-1 0 16,45 0-16,-45 0 15,1 0 1,-1 0-16,1 0 15,0 0 1,-1 0-16,45 0 16,-45 0-1,1 0-15,-1 0 16,1 0-16,-1 0 16,1 0-1,0 0-15,43 0 16,-43 0-1,-1 0-15,-43 0 16,0 0-16,0 0 31,-1 0-15,1 0 0,0 44-1,0-44 313,0 0-312,43 0 0,44-44-16,-43 44 15,43 0 1,-43 0-16,0 0 15,-1-44 1,45 44-16,-1 0 16,0 0-16,-43 0 15,0 0 1,-1 0-16,44 0 16,-87-44-1,0 44-15,0 0 16,0 0-16,-1 0 15,45 0 1,-44 0-16,43 0 31,-43 0-31,0 0 16,44 0-16,-45 0 16,1 0-1,0 0-15,44 0 16,-45 0-1,1 0-15,44 0 16,-1 0 0,45 0-16,-45 0 15,1 0-15,-1 0 16,1 0 0,0 0-16,-1 0 15,45 0 1,-45 0-16,45 0 15,-1 0-15,-43 0 16,43 0 0,-44 0-16,1 0 15,0 0 1,-1 0-16,1 0 16,43 0-1,-43 0-15,-1 0 16,-43 44-16,0-44 31,0 0 266,43 0-266,1 0-31,0 0 16,-1 0-1,1 0-15,-1 0 16,45 0-16,43 0 16,0 0-1,44 0-15,-44 0 16,-87 0 0,-1 0-16,1 0 15,-44 0-15,-1 0 16,1 0-1,0 0 1,0 0 0,0 0-16,-1 0 15,89 0-15,-88 0 16,-1 0 0,1 0-1,0 0 1,0 0 15,0 0-15,43 0-1,-43 0 1,44 0-16,-1 0 16,1 0-1,43 0-15,-43 0 16,-1 0-16,1 0 15,-1 0 1,1 0-16,0 0 16,-1 0-1,45 0-15,-45 0 16,1 0 0,-1 0-16,1 0 15,0 0-15,-1 0 16,-43 0-1,43 0 1,-43 0 0,0 0-16,44 0 15,-45 0 1,1 0 0,0 0-1,0 0 282,0 0-281,43 0-1,45 0 1,-1 0-16,-43 0 16,-1 0-16,45 0 15,-1 0 1,0 0-16,1 0 15,-1 0 1,-43 0-16,-1 0 16,1 0-1,-1 0-15,45 0 16,-88 0-16,-1 0 16,1 0-1,44 0-15,-1 0 16,1 0-1,-1 0-15,1 0 16,0 0-16,43 0 16,-43 0-1,-45 0-15,1 0 32,0 0-32,44 0 15,-45 0 1,1 0-16,44 0 15,-1 0-15,45 0 16,-45 0 0,1 0-16,-1 0 15,1 0 1,0 0-16,-1 0 16,1 0-16,-44 0 31,-1 0-31,1 0 15,0 0 1,0 0 0,0 0-16,43 0 15,1 0 1,43 0-16,-43 0 16,-1 0-1,1 0-15,-1-44 16,1 44-1,0 0-15,43 0 16,-87 0-16,0 0 31,-1 0-31,1 0 32,0 0-17,44 0 1,-45 0-1,1 0 1,0 0 0,44-44-16,-1 44 15,1 0 1,-44 0-16,-1 0 16,1 0-1,0 0 1,0 0-1,-1 0 1,1 0 15,0 0-31,0 0 16,0 0 15,-1 0-15,-43-43-1,44 43-15,0 0 32,0 0 15,0 0-16,-1 0-16</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2-01T09:36:53.621"/>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0 0,'44'0'31,"-1"0"79,1 0-95,0 0 17,0 0-17,43 0 1,-43 0-1,44 0-15,-45 0 16,1 0 0,0 0-16,0 0 31,0 0-15,-1 0-1,1 0 1,0 0 46,0 0 1,0 0 31,-1 0-79,1 0 188</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2-01T09:36:59.872"/>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-1 723 0,'43'0'157,"45"0"-142,0 0 1,-1 0-1,1 0-15,-1 0 16,1 0 0,-1 0-16,45 0 15,-45 0 1,1 0-16,0 0 16,-1 0-16,1 0 15,-1 0 1,45 0-16,-45 0 15,1 0 1,-44 0-16,0 0 16,-1 0-16,1 0 15,0 0 1,43 0-16,1 0 16,0 0-1,43 0-15,0-44 16,1 44-1,-1 0-15,1-43 16,-1 43-16,0 0 16,1 0-1,43 0-15,0 0 16,44-44 0,-44 44-16,0-44 15,1 44 1,42-44-16,-42 44 15,-1-43-15,0 43 16,44-44 0,-44 44-16,0-44 15,0 44 1,44 0-16,-43 0 16,-1-44-16,0 44 15,-44 0 1,1 0-16,43 0 15,0 0 1,-44 0-16,45 0 16,-45 0-1,-43 0-15,-1 0 16,45 0-16,-45 0 16,1 0-1,-1 0-15,1 0 16,-1 0-1,1 0-15,43 0 16,-43 0-16,0 0 16,-1 0-1,1 0-15,-1 0 16,1 0 0,43 0-16,-43 0 15,0 0 1,-1 0-16,1 0 15,-1 0-15,1 0 16,43 0 0,-43 0-16,43 0 15,-43 0 1,-1 0-16,1 0 16,0 0-1,-1 0-15,1 0 16,43 0-16,-43-44 15,-1 44 1,1-43-16,-1 43 16,1 0-16,0 0 15,43-44 1,-43 44-16,-1 0 16,1 0-1,-1 0-15,1 0 16,43-44-1,1 44-15,-1-44 16,0 44-16,-43-44 16,43 44-1,-43 0-15,0 0 16,-1 0 0,1 0-16,43 0 15,-43 0 1,-1 0-16,1 0 15,-1-43-15,1 43 16,0 0 0,43 0-16,-43 0 15,-1 0 1,1 0-16,-1 0 16,1 0-1,0 0-15,43 0 16,-43 0-16,-1 0 15,1 0 1,-1 0-16,-43 0 16,0 0-1,0 0-15,-1 0 16,1 0 0,44 0-1,-44 0 16,-1 0-31,1 0 16,0 0 0,0 0-1,43 0 1,1 43 0,-44-43 15,43 44-16,-43 0 1,0-44 0,0 0-16,0 0 31,-1 0-15,-43 44-1,44-44-15,0 0 16,0 0-1,-1 0 1,1 44-16,44-44 16,-1 43-1,1-43-15,0 44 16,-1-44 0,1 0-16,-88 44 15,44-44-15,-1 0 16,1 0-1,44 44-15,43-44 16,-43 0 0,-1 0-16,1 0 15,-1 0-15,1 0 16,0 0 0,-1 0-16,45 0 15,-45 0 1,1 0-16,-1 0 15,-43 0 1,0 0-16,0 0 16,0 0-1,-1 0 17,-43-44-1,0 0-31,44 44 359,44 0-343,-1 0-1,1-44-15,-1 44 16,45 0-16,-1 0 16,44 0-1,1 0-15,-1 0 16,-44 0 0,1 0-16,-1 0 15,-44 0-15,-43 0 16,44 0-1,-44 0-15,43 0 16,-43 0 0,0 0-16,43 0 15,1 0 1,43 0-16,-87 0 16,0 0-16,0 0 15,0 0 1,-1 0-16,1 0 15,88 0 1,-45 0-16,1 0 16,-1 0-16,1 0 15,-1 0 1,1 0-16,43 0 16,-43 0-1,0 0-15,-1 0 16,1 0-1,-1 0-15,45 0 16,-1 0-16,-43 0 16,43 0-1,-43 0-15,-1 0 16,1 0 0,-1 0-16,-43 0 15,0 0-15,0 0 16,0 0-1,-1 0 17,1 0-17,0 0 1,0 0 0,0 0-1,-1 0 1,1 0 15,0 0-31,0 0 31,0 0-15,-1 0 15,1 0-15,0 0 15,0 0 32,-1 0-17,1 0-14,0 0 15,0 0-16,0 0 0,-1 0-15,1 0 15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2-01T09:37:33.60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58 0,'43'0'32,"1"0"-1,0 0-15,0 0-1,0 0 1,-1 0-1,1 0 1,0 0 15,0 0-31,0 0 32,-1 0-17,45 0 1,-44 0-1,0 0-15,-1 0 16,45 0 0,-44 0-16,0 0 15,43-43 1,1 43-16,-1 0 16,45 0-16,-1 0 15,0 0 1,45 0-16,-1 0 15,-44 0 1,44 0-16,-43 0 16,-1 0-1,44 0-15,0 0 16,88 0-16,-44 0 16,44 0-1,-44 0-15,0 0 16,44 0-1,-44 0-15,43 43 16,-86-43 0,-1 0-16,-44 0 15,-43 0-15,43 0 16,-43 0 0,-1 0-16,-43 0 15,0 0-15,43 44 16,-43-44-1,0 0-15,0 0 16,43 0 0,-43 0-16,0 44 15,44-44 1,-45 44-16,45-44 16,-1 0-16,1 0 15,-44 0 1,0 0-16,43 0 15,-43 0 1,0 0-16,0 0 16,43 0-1,-43 44-15,0-44 16,43 0-16,-43 0 16,0 0-1,0 0-15,43 0 16,-43 0-1,0 0-15,44 43 16,-1-43-16,44 0 16,1 0-1,-1 44-15,1-44 16,-1 44 0,-43-44-16,43 44 15,-43-44 1,-1 0-16,1 0 15,-44 0-15,-1 0 16,45 0 0,-44 0-16,-1 0 15,45 0 1,0 0-16,-1 0 16,45 0-1,-89 0-15,1 0 16,0 0-16,44 0 15,-45 0 1,1 0-16,44 0 16,-44 0-1,43 0 1,-43 0-16,0 0 16,0 0-1,43 0-15,-43 0 16,0 0-1,43 0-15,-43 0 16,0 0-16,0 0 16,43 0-1,-43 0-15,0 0 16,43 0 0,-43 0-1,0 0 1,0 0-1,0 0 17,-1 0 327,89 0-343,-1-44-16,1 44 15,-1 0 1,0 0-16,1 0 16,-1 0-1,-43 0-15,43 0 16,-43 0-16,43 0 15,0 0 1,1 0-16,-45-44 16,45 44-1,-45 0-15,-43 0 16,44 0 0,-45 0-16,1 0 15,44 0-15,-44 0 16,-1 0-1,1 0-15,44 0 16,-44 0 0,-1 0-16,45 0 15,-44 0-15,0 0 16,-1 0 0,45 0-16,-44 0 15,43 0 1,1 0-16,43 0 15,-43 0 1,-1 0-16,45 0 16,-45 0-16,1 0 15,-44 0 1,0 0-16,43 0 16,-43 0-1,0 0-15,43 0 16,-43 0-16,0 0 15,0 0 1,43-44-16,-43 44 16,0 0-1,43 0-15,-43 0 16,0-43-16,44 43 16,-45 0-1,1 0-15,0 0 16,44 0-1,-45 0-15,1 0 16,0 0 0,44 0-16,-45 0 15,1 0-15,44 0 16,-44 0 0,-1 0-16,45 0 15,-44 0 1,0 0-16,-1 0 15,45 0 1,-44 0-16,-1 0 16,1 0-16,44 0 15,-1 0 1,1 0-16,0-44 16,-1 44-1,45 0-15,-45 0 16,45 0-16,-1 0 15,-43-44 1,-45 44-16,1 0 16,44 0-1,-45 0-15,1 0 16,44 0-16,-44 0 16,-1 0-1,1 0-15,44 0 16,-44 0-1,43 0-15,1 0 16,-44 0 0,43 0-16,-43 0 15,0 0-15,43 0 16,-43 0 0,0 0-16,0 0 15,43 0 1,-43 0-16,0 0 15,43 0 1,1 0-16,0 0 16,43 0-16,-43 0 15,-1 0 1,1 0-16,-1 0 16,1 0-1,0 0-15,-45 0 16,1 0-16,44 0 15,-44 0 1,-44-44 31,87 44 312,-43 0-343,87 0 0,1 0-16,-1 0 15,0 0-15,1 0 16,-1 0-1,1 0-15,-1 0 16,0 0 0,-43 0-16,43 0 15,-43 0 1,-1 0-16,1 0 16,0 0-16,43 0 15,0 0 1,-43 0-16,43 0 15,-43 0 1,0 0-16,-1 0 16,1 0-1,-45 0-15,45 0 16,-44 0-16,0 0 16,43 0-1,-43 0 1,0 0-1,-44-44-15,44 44 16,-1 0-16,1 0 31,0 0 16,0 0-16,0 0 1</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2-01T09:37:37.35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0 132 0,'44'0'172,"0"-44"-157,0 1 1,-1 43-1,1 0 17,0 0-32,0 0 15,0 0 17,43 0-17,1 0 1,-1 0-16,1 0 15,0 0 1,-1 0-16,1 0 16,-1 0-16,-43 0 31,0 0-15,0 0-1,0 0 1,43 0-1,-43 0-15,43 0 16,1 0 0,-44 0-16,0 0 15,-1 0-15,1 0 32,0 0-17,0 0-15,43 0 16,1 0-1,43 0-15,-43 0 16,0 0 0,-1 43-16,1-43 15,-1 0-15,1 0 16,-44 0 0,-1 0-16,1 0 15,44 0 1,43 0-16,-43 0 15,-1 0 1,1 0-16,0 0 16,-1 0-16,1 0 15,43 44 1,-87-44-16,0 0 31,0 0-31,-1 0 31,45 0-31,-44 0 16,-1 0-16,45 0 16,43 0-1,-43 0-15,-44 0 16,0 0 0,-1 0-16,1 0 15,0 0-15,44 0 16,-1 0-1,1 0-15,-1 0 16,1 0 0,0 0-16,-1 0 15,1 0 1,43 0-16,-43 0 16,-1 0-16,1 0 15,-1 0 1,1 0-16,-44 0 31,43 0-31,1 0 16,0 0-16,-1 0 15,-43 0 1,0 0-16,0 0 31,-1 0-31,1 0 16,0 0-1,0 0 1,-1 0 0,1 0-1,0 0 17,0 0-17,0 0-15,-1 0 31,1 0-15,0 0 0,0 0-1,0 0 1,-1 0 15,1 0-15,0 0-16,0 0 31,0 0-15,-1 0-1,1 0 1,0 0 0,0 0-1,0 0 16,-1 0-31,1 0 16,0 0 15,0 0-15,0 0 0,-1 0-1,1 0 1,0 0-1,0 0 17,-1 0-32,1 0 31,0 0-15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2-01T09:37:48.71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0 359 0,'43'0'266,"1"0"-266,44 0 15,-88-44-15,44 44 16,-1 0 0,-43-44-1,44 44 1,0 0-16,-44-44 15,44 44-15,0 0 32,-1 0-17,1 0 1,0 0 0,0 0-1,43 0 1,-43 0-16,0 0 15,0 0 1,0 0-16,-1 0 16,1 0-1,0 0 1,0 0 0,0 0-16,-1 0 15,1 0 1,0 0-1,0 0 1,-1 0 0,1 0-16,44 0 15,-44 0-15,-1 0 16,45 0 0,0 0-16,-1 0 15,-43 0 1,0 0-16,43 0 15,-43 0 1,44 0 0,-44 0-16,-1 0 15,45 44 1,43-44-16,-43 0 16,-44 0-1,43 0-15,1 44 16,-1-44-16,-43 0 15,44 0 1,-44 0 15,43 0-15,-43 0 0,0 0-1,0 0-15,-1 44 31,1-44-15,0 0 0,0 0-1,0 0 1,-1 0 0,1 0-1,0 0 1,0 0-1,43 0 1,-43 0 0,0 0-16,0 0 15,43 0 1,-43 0-16,0 0 16,0 0-1,43 0-15,1 0 16,-1 0-16,1 0 15,0 0 1,-1 0-16,45 0 16,-45 0-1,1 0-15,-1 0 16,-43 0-16,44 0 16,-45 0-1,1 0-15,0 0 16,0 0-1,0 0-15,-1 0 16,45 0 0,-44 0-1,43 0 1,-43 0 0,0 0-16,0 0 15,43 0 1,-43 0-1,0 0 1,0 0-16,0 0 31,43 0-31,-43 0 16,0 0-16,0 0 16,87 0-1,-44 0-15,1 0 16,0 0-16,-1 0 15,1 0 1,-1 0-16,45 0 16,-45 0-1,1 0-15,0 0 16,-45 0 0,45 0-16,-44 0 15,0 0-15,-1 0 16,89 0-1,-45 0-15,1 0 16,-44 0 0,-1 0-16,1 0 31,0 0-15,0 0-1,0 0 1,-1 0-1,1 0 1,0 0 297,44 0-298,-1-44 1,45 44-16,-1 0 15,0-44 1,-43 44-16,43 0 16,-43 0-16,43 0 15,-43 0 1,-1 0-16,45 0 16,-1 0-1,-43 0-15,-1 0 16,1 0-1,0 0-15,-1 0 16,-43 0 0,43 0-1,-43 0 1,0 0 0,0 0-16,0 0 15,-1 0-15,1 0 16,0 0-1,0 0 1,0 0 0,-1 0 15,45 0-15,-44 0-1,0 0-15,-1 0 16,45 0-16,0 0 15,-1 0 1,1 44-16,-1-44 16,1 0-16,-44 0 15,-1 0 1,45 0-16,0 0 16,-1 0-1,1 0-15,-1 44 16,1-44-1,0 0-15,43 0 16,-43 0-16,-1 0 16,1 0-1,-1 0-15,1 0 16,-1 0 0,45 0-16,-45 0 15,45 0 1,-1 0-16,1 0 15,-45 0-15,1 0 16,-1 0 0,1 0-16,0 0 15,-1 0 1,-43 0 0,43 0-1,-43 0 1,0 0-1,0 0 1,0 0-16,43 0 16,-43 0-1,0 0-15,43-44 16,-43 44-16,0-44 16,44 44-1,-45 0-15,1 0 16,44-44-1,-1 44-15,1-44 16,0 44 0,-45 0-16,45-43 15,-1 43 1,1 0 0,0 0-16,-1 0 15,1 0 1,-1-44-16,1 44 15,43 0-15,-43 0 16,0 0 0,-1 0-16,1-44 15,-1 44 1,1 0-16,43 0 16,-43 0-1,-44 0-15,-1 0 16,1 0-1,0 0 1,0 0 15,0 0-31,-1 0 16,1 0 15,0 0-15,0 0-1,0 0 1,-1 0 0,1 0-1,0 0 17,0 0-32,0 0 31,-1 0 0,1 0 282,44 0-298,87 0 1,0 0-16,0 0 15,0 0 1,-43 0-16,-45 0 16,1 0-16,0 0 15,43 0 1,-87 0-16,0 0 16,-1 0-1,1 0-15,0 0 31,0 0-31,-1 0 16,1 0 15,0 0-15,0 0-16,0 0 31,-1 0-31,1 0 16,0 0-1,0 0 1,0 0 0,-1 0-1,1 0 1,0 0 0,0 0-1,0 0 1,-1 0-16,1 0 31,0 0-31,0 0 16,0 0-1,-1 0 1,1 0-16,44 0 16,-44 0-1,-1 0 1,1 0-1,0 0-15,43 0 16,1 0-16,0 0 16,-1 0-1,1 0-15,-1 0 16,45 0 0,-45 0-16,1 0 15,0 0 1,-45 0-16,45 0 15,-44 0 1,0 0 0,-1 0-16,1 0 15,44 0 1,-1 0-16,1 0 16,-1 0-16,1 0 15,0 0 1,-45 0-1,45 0 1,-44 0-16,0 0 16,-1 0-16,1 0 15,0 0 1,0 0-16,0 0 31,-1 0-31,1 0 31,0 0-15,0 0 0,0 0 15,-1 0-15,1 0 30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2-01T09:37:53.35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0 381 0,'43'0'16,"1"0"31,0 0 31,0 0-47,-44-44-31,43 44 16,1-44-16,0 44 31,0 0-16,0 0 1,-1 0 0,1 0-16,0 0 15,0 0 1,43 0-16,45 0 16,-1 0-1,1 0-15,-1 0 16,0 0-1,1 0-15,-1 0 16,0 0-16,1 0 16,-1 0-1,1 0-15,-1 0 16,0 0 0,1 0-16,-1 0 15,-43 0-15,43 0 16,0 0-1,-43 0-15,43 0 16,-43 0 0,0 0-16,43 0 15,-43 0 1,43 0-16,0 0 16,1 0-16,-1 0 15,0 0 1,45 0-16,-1 0 15,88 0 1,-44 0-16,-1 0 16,-86 0-16,-1 0 15,1 0 1,-1 0-16,0 0 16,1 0-1,-1 0-15,-43 0 16,-1 0-16,1 0 15,-1 0 1,1 0-16,0 0 16,43 0-1,-43 0-15,43 0 16,0 0 0,-43 0-16,43 0 15,-43 0-15,0 0 16,-1 0-1,-43 0-15,43 0 16,-43 0 0,0 0-16,44 0 15,43 0 1,-43 0-16,-1 0 16,1 0-16,-1 0 15,1 0 1,0 0-16,-45 0 15,1 0 1,44 0-16,-1 0 16,45 0-1,-1 0-15,0 0 16,1 0-16,-1 0 16,1 0-1,-1 0-15,-43 0 16,43 0-1,0 0-15,1 0 16,-1 0-16,-43 0 16,-1 0-1,1 0-15,-1 0 16,1 0 0,0 0-16,43 0 15,-43 0 1,-45 0-16,1 0 15,44 0-15,-44 0 16,-1 0 0,1 0-16,44 0 15,-45 0 1,1 0-16,0 0 16,44 0-16,-45 0 15,1 0 1,44 0-16,-44 0 15,-1 0 1,1 0-16,44 0 16,-44 0-1,-1 0-15,45 0 16,-44 0-16,0 0 16,-1 0-1,45 0-15,-44 0 16,0 0-1,43 0-15,-43 0 16,0 0 0,-1 0-1,1 0 1,0 0 0,44 0-1,-45 0 1,1 0-16,0 0 15,0 0 1,0 0-16,-1 0 16,1 0 15,0 0-31,0 0 16,43 0-1,-43 0-15,0 0 16,0 0-16,43 0 15,-43 0 1,0 0 0,0 0-1,0 0 17,-1 0-17,1 0 1,0 0-1,0 0-15,-1 0 32,1 0-32,0 0 15,0 0 32,0 0-16,-1 0-15</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2-01T09:38:07.078"/>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44 0,'44'0'344,"0"0"-344,0 0 15,87 0 1,1 0-16,-1 0 16,0 0-16,1 0 15,-45 0 1,1 0-16,0 0 16,-1 0-16,44 0 15,-43 0 1,0 0-16,43 0 15,-43 0 1,-1 0-16,1 0 16,-1 0-1,1 0-15,0 0 16,43 0 0,-43 0-16,-1 0 15,1 0-15,-1 0 16,1 0-1,-1 43-15,45-43 16,-45 44 0,1-44-16,-44 0 15,0 0-15,87 0 16,0 0 0,1 0-16,43 44 15,0-44 1,0 44-16,0-44 15,-43 0 1,-45 0-16,45 0 16,-1 0-16,1 0 15,43 0 1,-44 0-16,44 0 16,0 0-1,1 0-15,-1 0 16,0 0-16,-44 0 15,-43 0 1,-1 0-16,1 0 16,43 0-1,-43 0-15,0 0 16,-1 0 0,1 0-16,-1 0 15,1 0-15,-44 0 16,0 0-1,-1 0-15,45 0 16,-44 0 0,0 0-16,43 0 15,1 0-15,43 0 16,-43 0 0,-1 0-16,1 0 15,-1 0 1,-43 0-16,0 0 15,0 0 1,0 0 0,-1 0-16,1 0 15,0 0 1,44 0-16,-45 0 31,45 0-31,-44 0 16,0 0-1,43 0-15,1 0 16,-1 0-16,-43 0 16,0 0-1,43 0-15,-43 0 16,0 0 0,44 0-16,-45 0 15,45 0-15,0 0 16,-1 0-1,1 0-15,-1 0 16,45 0 0,-45 0-16,1 0 15,-1 0-15,1 0 16,0 0 0,-1-44-16,45 44 15,-89 0 1,45 0-1,-44 0 1,0 0-16,43 0 16,-43 0-16,44 0 31,-45 0-15,1 0-1,0 0 1,0 0-1,0 0 1,-1 0 0,1 0-1,0 0 1,0 0 0,-1 0 15,1 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2-01T09:38:10.172"/>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0 0,'44'0'188,"0"0"-157,-1 0-16,1 0 1,88 0 0,-45 0-16,1 0 15,87 0 1,0 0-16,0 0 16,1 0-1,-1 0-15,-44 0 16,0 0-16,-43 0 15,0 0 1,-1 0-16,1 0 16,-1 0-1,-43 0-15,0 0 16,0 0 0,0 0-1,-1 0 1,1 0-1,0 0 1,0 0 0,0 0 15,-1 0-15,1 0-16,0 0 15,0 0 1,43 0-16,1 0 15,-1 0 1,45 0-16,-45 0 16,1 0-16,0 0 15,-1 0 1,-43 0-16,44 0 16,-1 0-1,-43 0 1,44 0-1,-45 0 1,1 0 15,0 0-15,0 0 0,-1 0-1,1 0 1,0 0-1,0 0 1,0 0 0,-1 0 15,1 0-15,0 0-16,0 0 31,0 0-16,-1 0 1,1 0 0,0 0-1,0 0 1,0 0 15,-1 0-15,1 0-16,0 0 31,0 0-31,0 0 16,-1 0-1,1 0 1,0 0 0,0 0-1,0 0 1,-1 0-1,1 0 17,0 0-32,0 0 31,-1 0-15,1 0 15,0 0-16</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2-01T09:36:16.27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0 227 0,'0'-44'312,"44"44"-265,0 0-47,0-44 16,0 44 15,-1 0-15,1 0-1,0 0 1,0 0 0,0 0-1,-1 0 1,1 0 0,0 0 15,-44-44-31,44 44 15,0 0-15,-1 0 32,1 0-17,0 0 1,0 0 0,0 0-1,-1 0 1,1 0 15,0 0-31,0 0 31,-1 0-31,1 0 16,0 0-16,44 0 16,-45 0-1,45 0 1,-44 0-1,0 0-15,-1 0 16,1 0 0,0 0-16,0 0 15,43 0 1,-43 0 0,0 44-16,87-44 15,-43 0 1,0 0-16,-45 0 15,1 0 1,44 0-16,-1 0 16,1 0-16,-1 0 15,1 0 1,0 0-16,43 0 16,-43 0-1,-45 44-15,1-44 16,44 0-16,43 44 15,-43-44 376,43 0-391,88-44 16,0 0-1,44 0-15,-88 44 16,0 0 0,0-43-16,-43 43 15,-1 0-15,-43 0 16,-1 0-1,-43 0-15,0 0 16,0 0 0,-1 0-1,1 0 1,0 0 0,0 0 15,43 0-16,-43 0 1,0 0 0,0 0 15,0 0-31,-1 0 31,1 0-15,0 0-1,0 0 1,0 0-16,-1 0 16,45 0-1,-1 0-15,1 0 16,43 0 0,-43 0-16,0 0 15,-1 0-15,-43 0 16,44 0-1,-1 0-15,1 0 16,-1 0 0,-43 0-16,44 0 15,-1 0-15,1 0 16,-1 0 0,1 0-16,0 0 15,-1 0 1,45 0-16,-45 0 15,-43 0 1,44 0-16,-45 0 16,89 0-1,-45 0-15,-43 0 16,44 0-16,-1 0 16,1 0-1,-1 0-15,45 0 16,-45 0-1,-43 0-15,0 0 16,0 0-16,0 0 16,43 0-1,1 0-15,43 0 16,-43 0 0,-1 0-16,1 0 15,-44 0 1,0 0-16,43 0 15,-43 0 17,0 0-32,-1 0 31,1 0-31,0 0 16,0 0 15,0 0-16,-1 0 1,1 0 0,0 0-16,44 0 31,-45 0-15,1 0-1,0 0 1,0 0-1,0 0 1,-1 0 15,1 0-31,0 0 32,0 0-17,0 0 16,-1 0-15,1 0 31,0 0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61.2556" units="1/cm"/>
          <inkml:channelProperty channel="Y" name="resolution" value="61.44" units="1/cm"/>
          <inkml:channelProperty channel="T" name="resolution" value="1" units="1/dev"/>
        </inkml:channelProperties>
      </inkml:inkSource>
      <inkml:timestamp xml:id="ts0" timeString="2015-12-01T09:36:23.932"/>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-1 440 0,'0'-44'62,"44"0"-30,-1 44 30,1-44-31,0 44-15,0 0 0,0 0-1,-1 0 1,1 0-1,0 0 1,0 0 0,-44-43-1,44 43-15,-1 0 32,1 0-17,0 0 1,0 0-1,0 0 1,-1 0 15,1 0-15,0 0 15,0 0-15,-1 0-1,1 0 1,0 0 0,0 0-1,0 0 17,-1 0-32,1 0 15,0 0 32,0 0-47,0 0 16,-1 0-1,1 0 1,0 0 0,0 0-1,0 0 1,-1 0 15,1 0-15,0 0-16,0 0 31,0 0-15,-1 0-1,1 0 1,0 0-1,0 0 1,0 0 15,-1 0-15,1 0 0,0 0-1,0 0 1,-1 0-1,1 0 1,0 0 0,0 0-1,0 0 17,-1 0-32,1 0 31,0 0-16,0 0 1,0 0 0,-1 0-1,1 0 1,0 0 15,0 0-31,0 0 16,-1 0 15,1 0 0,0 0-15,0 0 31,0 0 0,-1 0 0,1 0-32,0 0 32,0 0-16,-44-44-15,44 44-16,-44-44 16,43 44-1,1 0-15,0 0 31,0 0-15,-1 0 31,1 0-31,0 0 30,44 0 439,-1 0-485,45 0 15,-1 0 1,-43 0-16,43 0 16,44 0-16,-43 0 15,43 0 1,-44 0-16,0 0 16,-43 0-1,0 0-15,-45 0 16,1 0-1,0 0 1,44 0-16,-1 0 16,1 0-1,-1 0-15,1 0 16,0 0 0,-45 0-16,1 0 15,0 0 1,0 0-1,43 0-15,-43 0 16,0 0 0,43 0-16,-43 0 15,44 0 1,-44 0 0,-1 0-1,1 0 1,0 0-16,87 0 15,-43 0 1,0 0-16,-1 0 16,1 0-1,-1 0-15,1 0 16,43 0-16,-43 0 16,-44 0-1,-1 0-15,45 0 16,0 0-1,-1 0-15,1 0 16,-1 0 0,1 0-16,0 0 15,43 0-15,-43 0 16,-1 0 0,1 0-16,-1 0 15,1 0 1,-1 0-16,1 0 15,43 0-15,-43 0 16,43 0 0,-43 0-16,0 0 15,-1 0 1,1 0-16,-1 0 16,45 0-1,-45 0-15,-43 0 16,0 0-16,0 0 31,-1 0 297,1 0-328,44 0 16,87 0-16,0 0 15,0 0 1,-43 0-16,-1 0 16,-43 0-1,43 0-15,-43 0 16,-1 0 0,1 0-16,-1 0 15,1 0-15,0 0 16,-1 0-1,-43 0 1,0 0 0,0 0-1,-1 0-15,45 0 16,-44 0 0,43 0-16,1 0 15,-1 0 1,-43 0-16,0 0 15,0 0-15,87 0 16,-43 0 0,-1 0-16,1 0 15,0 0 1,-1 0-16,1 0 16,43 0-1,1 0-15,-1 0 16,-44 0-16,45 0 15,-1 0 1,1 0-16,-45 0 16,1 0-1,-1 0-15,1 0 16,0 0 0,-1 0-16,45 0 15,-45 0-15,1 0 16,-1 0-1,1 0-15,-1 0 16,1 0 0,43 0-16,-43 0 15,-44-44 1,0 44-16,-1 0 16,1 0-1,0 0 1,0 0-16,43 0 15,1 0 1,0-43-16,-1 43 16,1 0-16,43 0 15,-43 0 1,-1 0-16,-43 0 16,0 0-1,0 0 1,-1-44-1,1 44 1,44 0 312,-1 0-312,45 0-1,-1 0-15,-43 0 16,-1 0-16,45 0 16,-45 0-1,1 0-15,-1 0 16,1 0 0,43 0-16,-43 0 15,0 0-15,-1 0 16,45 0-1,-45 0-15,1 0 16,-44 0 0,-1 0-16,1 0 15,0 0-15,0 0 16,43 0 0,-43 0 15,0 0-16,0 0 1,-1 0 0,1 0-1,0 0 1,0 0 0,0 0-1,-1 0-15,1 0 16,44 0-1,-1 0-15,-43 0 16,0 0 0,44 0-1,-45 0 1,1 0 0,0 0-16,87 0 15,-43 0 1,-1 0-16,1 0 15,0 0-15,-1 0 16,45 0 0,-45 0-16,45 0 15,-1 0 1,-43 0-16,-1 0 16,1 0-16,-1 0 15,1 0 1,-1 0-16,1 0 15,-44 0 1,0 0 0,-1 0-1,45 0-15,-44 0 32,43 0-32,-43 0 31,0 0-31,0 0 31,0 0-15,-1 0-1,1 0 1,0 0 0,0 0-1,0 0 1,-1 0-1,1 0 17,0 0-32,0 0 31,0 0-31,-1 0 16,1 0-16,0 0 15,0 0 1,-1 0-1,1 0 1,0 0 0,0 0-1,0 0 1,-1 0 0,1 0-1,0 0-15,0 0 16,0 0-1,-1 0 1,1 0 0,0 0-1,0 0 17,0 0-32,-1 0 31,1 0-16,0 0 1,0 0 0,0 0-1,-1 0 1,1 0 0,0 0-1,0 0 1,0 0 15,-1 0 0,1 0-15,0 0 0,0 0-1,-1 0 16,1 0-31,0 0 32,0 0-17,0 0 1,-1 0 0,1 0-1,0 0 1,0 0-1,0 0 1,-1 0 15,1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30F9B6-6630-4966-9F5D-6D7A79131EC2}" type="datetimeFigureOut">
              <a:rPr lang="fr-FR" smtClean="0"/>
              <a:t>26/11/2016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E60FA-C4ED-4C36-86C0-1293CCBC8033}"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9490227-ECB6-4140-AE5F-3764046D999D}"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Mais quelles sont les compétences que le travail développe ? </a:t>
            </a: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 Compétences physiques (habileté,</a:t>
            </a:r>
            <a:r>
              <a:rPr lang="fr-FR" sz="1200" kern="1200" baseline="0" dirty="0">
                <a:solidFill>
                  <a:schemeClr val="tx1"/>
                </a:solidFill>
                <a:effectLst/>
                <a:latin typeface="+mn-lt"/>
                <a:ea typeface="+mn-ea"/>
                <a:cs typeface="+mn-cs"/>
              </a:rPr>
              <a:t> précision du geste…)</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 Capacités intellectuelles = car la réalisation d’une tâche (opération de fabrication) nécessite l’intelligence (raisonnement technique ou instrumental : savoir quel est le meilleur moyen à employer pour parvenir de la manière la plus efficace à ses fins…) + connaissance du matériau sur lequel on travaille (on doit avoir une connaissance intime du bois pour savoir comment le travailler et le modifier à sa guise)</a:t>
            </a:r>
          </a:p>
          <a:p>
            <a:pPr lvl="0"/>
            <a:r>
              <a:rPr lang="fr-FR" sz="1200" kern="1200" dirty="0">
                <a:solidFill>
                  <a:schemeClr val="tx1"/>
                </a:solidFill>
                <a:effectLst/>
                <a:latin typeface="+mn-lt"/>
                <a:ea typeface="+mn-ea"/>
                <a:cs typeface="+mn-cs"/>
              </a:rPr>
              <a:t>- Mais aussi qualités morales </a:t>
            </a:r>
          </a:p>
          <a:p>
            <a:r>
              <a:rPr lang="fr-FR" sz="1200" kern="1200" dirty="0">
                <a:solidFill>
                  <a:schemeClr val="tx1"/>
                </a:solidFill>
                <a:effectLst/>
                <a:latin typeface="+mn-lt"/>
                <a:ea typeface="+mn-ea"/>
                <a:cs typeface="+mn-cs"/>
              </a:rPr>
              <a:t>Cf. ce que dit Valéry = « édification » : sens moral, le travail nous instruit, il nous éduque. En plus de compétences techniques, le travail nous permet de développer certaines qualités morales, certaines vertus du caractère.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Exemples de qualités que développent l’apprentissage et l’exercice d’un métier :</a:t>
            </a:r>
          </a:p>
          <a:p>
            <a:pPr marL="171450" lvl="0" indent="-171450">
              <a:buFontTx/>
              <a:buChar char="-"/>
            </a:pPr>
            <a:r>
              <a:rPr lang="fr-FR" sz="1200" kern="1200" dirty="0">
                <a:solidFill>
                  <a:schemeClr val="tx1"/>
                </a:solidFill>
                <a:effectLst/>
                <a:latin typeface="+mn-lt"/>
                <a:ea typeface="+mn-ea"/>
                <a:cs typeface="+mn-cs"/>
              </a:rPr>
              <a:t>Le </a:t>
            </a:r>
            <a:r>
              <a:rPr lang="fr-FR" sz="1200" b="1" kern="1200" dirty="0">
                <a:solidFill>
                  <a:schemeClr val="tx1"/>
                </a:solidFill>
                <a:effectLst/>
                <a:latin typeface="+mn-lt"/>
                <a:ea typeface="+mn-ea"/>
                <a:cs typeface="+mn-cs"/>
              </a:rPr>
              <a:t>courage</a:t>
            </a:r>
            <a:r>
              <a:rPr lang="fr-FR" sz="1200" kern="1200" dirty="0">
                <a:solidFill>
                  <a:schemeClr val="tx1"/>
                </a:solidFill>
                <a:effectLst/>
                <a:latin typeface="+mn-lt"/>
                <a:ea typeface="+mn-ea"/>
                <a:cs typeface="+mn-cs"/>
              </a:rPr>
              <a:t> pour ne pas baisser les bras au premier échec rencontré </a:t>
            </a:r>
          </a:p>
          <a:p>
            <a:pPr marL="171450" lvl="0" indent="-171450">
              <a:buFontTx/>
              <a:buChar char="-"/>
            </a:pPr>
            <a:r>
              <a:rPr lang="fr-FR" sz="1200" kern="1200" dirty="0">
                <a:solidFill>
                  <a:schemeClr val="tx1"/>
                </a:solidFill>
                <a:effectLst/>
                <a:latin typeface="+mn-lt"/>
                <a:ea typeface="+mn-ea"/>
                <a:cs typeface="+mn-cs"/>
              </a:rPr>
              <a:t>La </a:t>
            </a:r>
            <a:r>
              <a:rPr lang="fr-FR" sz="1200" b="1" kern="1200" dirty="0">
                <a:solidFill>
                  <a:schemeClr val="tx1"/>
                </a:solidFill>
                <a:effectLst/>
                <a:latin typeface="+mn-lt"/>
                <a:ea typeface="+mn-ea"/>
                <a:cs typeface="+mn-cs"/>
              </a:rPr>
              <a:t>persévérance</a:t>
            </a:r>
            <a:r>
              <a:rPr lang="fr-FR" sz="1200" kern="1200" dirty="0">
                <a:solidFill>
                  <a:schemeClr val="tx1"/>
                </a:solidFill>
                <a:effectLst/>
                <a:latin typeface="+mn-lt"/>
                <a:ea typeface="+mn-ea"/>
                <a:cs typeface="+mn-cs"/>
              </a:rPr>
              <a:t>, la </a:t>
            </a:r>
            <a:r>
              <a:rPr lang="fr-FR" sz="1200" b="1" kern="1200" dirty="0">
                <a:solidFill>
                  <a:schemeClr val="tx1"/>
                </a:solidFill>
                <a:effectLst/>
                <a:latin typeface="+mn-lt"/>
                <a:ea typeface="+mn-ea"/>
                <a:cs typeface="+mn-cs"/>
              </a:rPr>
              <a:t>ténacité</a:t>
            </a:r>
            <a:r>
              <a:rPr lang="fr-FR" sz="1200" kern="1200" dirty="0">
                <a:solidFill>
                  <a:schemeClr val="tx1"/>
                </a:solidFill>
                <a:effectLst/>
                <a:latin typeface="+mn-lt"/>
                <a:ea typeface="+mn-ea"/>
                <a:cs typeface="+mn-cs"/>
              </a:rPr>
              <a:t> pour surmonter nos maladresses, maîtriser nos outils… </a:t>
            </a:r>
          </a:p>
          <a:p>
            <a:pPr marL="171450" lvl="0" indent="-171450">
              <a:buFontTx/>
              <a:buChar char="-"/>
            </a:pPr>
            <a:r>
              <a:rPr lang="fr-FR" sz="1200" kern="1200" dirty="0">
                <a:solidFill>
                  <a:schemeClr val="tx1"/>
                </a:solidFill>
                <a:effectLst/>
                <a:latin typeface="+mn-lt"/>
                <a:ea typeface="+mn-ea"/>
                <a:cs typeface="+mn-cs"/>
              </a:rPr>
              <a:t>La</a:t>
            </a:r>
            <a:r>
              <a:rPr lang="fr-FR" sz="1200" b="1" kern="1200" dirty="0">
                <a:solidFill>
                  <a:schemeClr val="tx1"/>
                </a:solidFill>
                <a:effectLst/>
                <a:latin typeface="+mn-lt"/>
                <a:ea typeface="+mn-ea"/>
                <a:cs typeface="+mn-cs"/>
              </a:rPr>
              <a:t> lucidité</a:t>
            </a:r>
            <a:r>
              <a:rPr lang="fr-FR" sz="1200" kern="1200" dirty="0">
                <a:solidFill>
                  <a:schemeClr val="tx1"/>
                </a:solidFill>
                <a:effectLst/>
                <a:latin typeface="+mn-lt"/>
                <a:ea typeface="+mn-ea"/>
                <a:cs typeface="+mn-cs"/>
              </a:rPr>
              <a:t> ou la prise de conscience des limites de notre propre action (imperfection, défauts, gestes inutiles…)</a:t>
            </a:r>
          </a:p>
          <a:p>
            <a:endParaRPr lang="fr-FR" dirty="0"/>
          </a:p>
        </p:txBody>
      </p:sp>
      <p:sp>
        <p:nvSpPr>
          <p:cNvPr id="4" name="Espace réservé du numéro de diapositive 3"/>
          <p:cNvSpPr>
            <a:spLocks noGrp="1"/>
          </p:cNvSpPr>
          <p:nvPr>
            <p:ph type="sldNum" sz="quarter" idx="10"/>
          </p:nvPr>
        </p:nvSpPr>
        <p:spPr/>
        <p:txBody>
          <a:bodyPr/>
          <a:lstStyle/>
          <a:p>
            <a:fld id="{D14E60FA-C4ED-4C36-86C0-1293CCBC8033}" type="slidenum">
              <a:rPr lang="fr-FR" smtClean="0"/>
              <a:t>14</a:t>
            </a:fld>
            <a:endParaRPr lang="fr-FR"/>
          </a:p>
        </p:txBody>
      </p:sp>
    </p:spTree>
    <p:extLst>
      <p:ext uri="{BB962C8B-B14F-4D97-AF65-F5344CB8AC3E}">
        <p14:creationId xmlns:p14="http://schemas.microsoft.com/office/powerpoint/2010/main" val="2680675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2D2FBC5-4F0B-4FF6-AE1D-2C7553D8FB24}"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1512242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latin typeface="Arial Black" panose="020B0A04020102020204" pitchFamily="34" charset="0"/>
              </a:rPr>
              <a:t>Dans le divertissement, </a:t>
            </a:r>
            <a:r>
              <a:rPr lang="fr-FR" sz="1200" i="1" dirty="0">
                <a:latin typeface="Arial Black" panose="020B0A04020102020204" pitchFamily="34" charset="0"/>
              </a:rPr>
              <a:t>le désir est à lui-même sa propre fin </a:t>
            </a:r>
            <a:r>
              <a:rPr lang="fr-FR" sz="1200" i="0" dirty="0">
                <a:latin typeface="Arial Black" panose="020B0A04020102020204" pitchFamily="34" charset="0"/>
              </a:rPr>
              <a:t>(caractère</a:t>
            </a:r>
            <a:r>
              <a:rPr lang="fr-FR" sz="1200" i="0" baseline="0" dirty="0">
                <a:latin typeface="Arial Black" panose="020B0A04020102020204" pitchFamily="34" charset="0"/>
              </a:rPr>
              <a:t> autotélique) : </a:t>
            </a:r>
            <a:endParaRPr lang="fr-FR" sz="1200" dirty="0">
              <a:latin typeface="Arial Black" panose="020B0A04020102020204" pitchFamily="34" charset="0"/>
            </a:endParaRPr>
          </a:p>
          <a:p>
            <a:pPr algn="just"/>
            <a:r>
              <a:rPr lang="fr-FR" sz="1200" dirty="0">
                <a:latin typeface="Arial Black" panose="020B0A04020102020204" pitchFamily="34" charset="0"/>
              </a:rPr>
              <a:t>- Ce que les hommes désirent ce n’est pas l’objet, mais le désir de cet objet </a:t>
            </a:r>
          </a:p>
          <a:p>
            <a:pPr algn="just"/>
            <a:r>
              <a:rPr lang="fr-FR" sz="1200" dirty="0">
                <a:latin typeface="Arial Black" panose="020B0A04020102020204" pitchFamily="34" charset="0"/>
              </a:rPr>
              <a:t>- Se divertir = </a:t>
            </a:r>
            <a:r>
              <a:rPr lang="fr-FR" sz="1200" i="1" dirty="0">
                <a:latin typeface="Arial Black" panose="020B0A04020102020204" pitchFamily="34" charset="0"/>
              </a:rPr>
              <a:t>désirer rester dans un état d’insatisfaction, d’attente, de recherche qui nous permet d’oublier notre malheur. Bref, désirer le désir…</a:t>
            </a:r>
          </a:p>
          <a:p>
            <a:endParaRPr lang="fr-FR" dirty="0"/>
          </a:p>
        </p:txBody>
      </p:sp>
      <p:sp>
        <p:nvSpPr>
          <p:cNvPr id="4" name="Espace réservé du numéro de diapositive 3"/>
          <p:cNvSpPr>
            <a:spLocks noGrp="1"/>
          </p:cNvSpPr>
          <p:nvPr>
            <p:ph type="sldNum" sz="quarter" idx="10"/>
          </p:nvPr>
        </p:nvSpPr>
        <p:spPr/>
        <p:txBody>
          <a:bodyPr/>
          <a:lstStyle/>
          <a:p>
            <a:fld id="{19490227-ECB6-4140-AE5F-3764046D999D}" type="slidenum">
              <a:rPr lang="fr-FR" smtClean="0"/>
              <a:pPr/>
              <a:t>22</a:t>
            </a:fld>
            <a:endParaRPr lang="fr-FR"/>
          </a:p>
        </p:txBody>
      </p:sp>
    </p:spTree>
    <p:extLst>
      <p:ext uri="{BB962C8B-B14F-4D97-AF65-F5344CB8AC3E}">
        <p14:creationId xmlns:p14="http://schemas.microsoft.com/office/powerpoint/2010/main" val="977993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a:solidFill>
                  <a:schemeClr val="tx1"/>
                </a:solidFill>
                <a:effectLst/>
                <a:latin typeface="+mn-lt"/>
                <a:ea typeface="+mn-ea"/>
                <a:cs typeface="+mn-cs"/>
              </a:rPr>
              <a:t>Attention</a:t>
            </a:r>
            <a:r>
              <a:rPr lang="fr-FR" sz="1200" b="1" kern="1200" dirty="0">
                <a:solidFill>
                  <a:schemeClr val="tx1"/>
                </a:solidFill>
                <a:effectLst/>
                <a:latin typeface="+mn-lt"/>
                <a:ea typeface="+mn-ea"/>
                <a:cs typeface="+mn-cs"/>
              </a:rPr>
              <a:t> : il faut bien garder à l’esprit que le « divertissement » désigne également des activités pénibles ou déplaisantes (travailler, faire la guerre…) et ≠ simplement occupation agréable.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Le travail, la guerre, les postes à responsabilité,</a:t>
            </a:r>
            <a:r>
              <a:rPr lang="fr-FR" sz="1200" b="1" kern="1200" baseline="0" dirty="0">
                <a:solidFill>
                  <a:schemeClr val="tx1"/>
                </a:solidFill>
                <a:effectLst/>
                <a:latin typeface="+mn-lt"/>
                <a:ea typeface="+mn-ea"/>
                <a:cs typeface="+mn-cs"/>
              </a:rPr>
              <a:t> etc.,</a:t>
            </a:r>
            <a:r>
              <a:rPr lang="fr-FR" sz="1200" b="1" kern="1200" dirty="0">
                <a:solidFill>
                  <a:schemeClr val="tx1"/>
                </a:solidFill>
                <a:effectLst/>
                <a:latin typeface="+mn-lt"/>
                <a:ea typeface="+mn-ea"/>
                <a:cs typeface="+mn-cs"/>
              </a:rPr>
              <a:t> par le « tracas », les soucis qu’ils suscitent nous </a:t>
            </a:r>
            <a:r>
              <a:rPr lang="fr-FR" sz="1200" b="1" i="1" kern="1200" dirty="0">
                <a:solidFill>
                  <a:schemeClr val="tx1"/>
                </a:solidFill>
                <a:effectLst/>
                <a:latin typeface="+mn-lt"/>
                <a:ea typeface="+mn-ea"/>
                <a:cs typeface="+mn-cs"/>
              </a:rPr>
              <a:t>divertissent</a:t>
            </a:r>
            <a:r>
              <a:rPr lang="fr-FR" sz="1200" b="1" kern="1200" dirty="0">
                <a:solidFill>
                  <a:schemeClr val="tx1"/>
                </a:solidFill>
                <a:effectLst/>
                <a:latin typeface="+mn-lt"/>
                <a:ea typeface="+mn-ea"/>
                <a:cs typeface="+mn-cs"/>
              </a:rPr>
              <a:t> (font que nous ne pensons plus à nos malheurs). </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14E60FA-C4ED-4C36-86C0-1293CCBC8033}" type="slidenum">
              <a:rPr lang="fr-FR" smtClean="0"/>
              <a:t>23</a:t>
            </a:fld>
            <a:endParaRPr lang="fr-FR"/>
          </a:p>
        </p:txBody>
      </p:sp>
    </p:spTree>
    <p:extLst>
      <p:ext uri="{BB962C8B-B14F-4D97-AF65-F5344CB8AC3E}">
        <p14:creationId xmlns:p14="http://schemas.microsoft.com/office/powerpoint/2010/main" val="1151919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a:t>
            </a:r>
            <a:r>
              <a:rPr lang="fr-FR" sz="1200" kern="1200" baseline="0" dirty="0">
                <a:solidFill>
                  <a:schemeClr val="tx1"/>
                </a:solidFill>
                <a:effectLst/>
                <a:latin typeface="+mn-lt"/>
                <a:ea typeface="+mn-ea"/>
                <a:cs typeface="+mn-cs"/>
              </a:rPr>
              <a:t> problème du </a:t>
            </a:r>
            <a:r>
              <a:rPr lang="fr-FR" sz="1200" kern="1200" dirty="0">
                <a:solidFill>
                  <a:schemeClr val="tx1"/>
                </a:solidFill>
                <a:effectLst/>
                <a:latin typeface="+mn-lt"/>
                <a:ea typeface="+mn-ea"/>
                <a:cs typeface="+mn-cs"/>
              </a:rPr>
              <a:t>divertissement, c’est qu’il ne met pas fin au malheur. Il le dissimule ou le cache.</a:t>
            </a:r>
            <a:r>
              <a:rPr lang="fr-FR" sz="1200" kern="1200" baseline="0" dirty="0">
                <a:solidFill>
                  <a:schemeClr val="tx1"/>
                </a:solidFill>
                <a:effectLst/>
                <a:latin typeface="+mn-lt"/>
                <a:ea typeface="+mn-ea"/>
                <a:cs typeface="+mn-cs"/>
              </a:rPr>
              <a:t> D</a:t>
            </a:r>
            <a:r>
              <a:rPr lang="fr-FR" sz="1200" kern="1200" dirty="0">
                <a:solidFill>
                  <a:schemeClr val="tx1"/>
                </a:solidFill>
                <a:effectLst/>
                <a:latin typeface="+mn-lt"/>
                <a:ea typeface="+mn-ea"/>
                <a:cs typeface="+mn-cs"/>
              </a:rPr>
              <a:t>ans le divertissement, nous sommes </a:t>
            </a:r>
            <a:r>
              <a:rPr lang="fr-FR" sz="1200" i="1" kern="1200" dirty="0">
                <a:solidFill>
                  <a:schemeClr val="tx1"/>
                </a:solidFill>
                <a:effectLst/>
                <a:latin typeface="+mn-lt"/>
                <a:ea typeface="+mn-ea"/>
                <a:cs typeface="+mn-cs"/>
              </a:rPr>
              <a:t>toujours</a:t>
            </a:r>
            <a:r>
              <a:rPr lang="fr-FR" sz="1200" kern="1200" dirty="0">
                <a:solidFill>
                  <a:schemeClr val="tx1"/>
                </a:solidFill>
                <a:effectLst/>
                <a:latin typeface="+mn-lt"/>
                <a:ea typeface="+mn-ea"/>
                <a:cs typeface="+mn-cs"/>
              </a:rPr>
              <a:t> malheureux mais nous choisissons d’oublier que nous le sommes.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On ne peut même pas dire qu’il permet à l’homme d’ « accepter » sa condition</a:t>
            </a:r>
            <a:r>
              <a:rPr lang="fr-FR" sz="1200" b="0" kern="1200" baseline="0" dirty="0">
                <a:solidFill>
                  <a:schemeClr val="tx1"/>
                </a:solidFill>
                <a:effectLst/>
                <a:latin typeface="+mn-lt"/>
                <a:ea typeface="+mn-ea"/>
                <a:cs typeface="+mn-cs"/>
              </a:rPr>
              <a:t> </a:t>
            </a:r>
            <a:r>
              <a:rPr lang="fr-FR" sz="1200" b="1" kern="1200" baseline="0" dirty="0">
                <a:solidFill>
                  <a:schemeClr val="tx1"/>
                </a:solidFill>
                <a:effectLst/>
                <a:latin typeface="+mn-lt"/>
                <a:ea typeface="+mn-ea"/>
                <a:cs typeface="+mn-cs"/>
              </a:rPr>
              <a:t>car</a:t>
            </a:r>
            <a:r>
              <a:rPr lang="fr-FR" sz="1200" b="0"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 accepter » suppose de </a:t>
            </a:r>
            <a:r>
              <a:rPr lang="fr-FR" sz="1200" b="1" i="1" kern="1200" dirty="0">
                <a:solidFill>
                  <a:schemeClr val="tx1"/>
                </a:solidFill>
                <a:effectLst/>
                <a:latin typeface="+mn-lt"/>
                <a:ea typeface="+mn-ea"/>
                <a:cs typeface="+mn-cs"/>
              </a:rPr>
              <a:t>reconnaître</a:t>
            </a:r>
            <a:r>
              <a:rPr lang="fr-FR" sz="1200" b="1" kern="1200" dirty="0">
                <a:solidFill>
                  <a:schemeClr val="tx1"/>
                </a:solidFill>
                <a:effectLst/>
                <a:latin typeface="+mn-lt"/>
                <a:ea typeface="+mn-ea"/>
                <a:cs typeface="+mn-cs"/>
              </a:rPr>
              <a:t> /prendre conscience qu’on est malheureux</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b="1" u="sng" kern="1200" dirty="0">
                <a:solidFill>
                  <a:schemeClr val="tx1"/>
                </a:solidFill>
                <a:effectLst/>
                <a:latin typeface="+mn-lt"/>
                <a:ea typeface="+mn-ea"/>
                <a:cs typeface="+mn-cs"/>
              </a:rPr>
              <a:t>Conséquence par rapport au bonheur : </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p>
          <a:p>
            <a:pPr marL="171450" indent="-171450">
              <a:buFontTx/>
              <a:buChar char="-"/>
            </a:pPr>
            <a:r>
              <a:rPr lang="fr-FR" sz="1200" kern="1200" dirty="0">
                <a:solidFill>
                  <a:schemeClr val="tx1"/>
                </a:solidFill>
                <a:effectLst/>
                <a:latin typeface="+mn-lt"/>
                <a:ea typeface="+mn-ea"/>
                <a:cs typeface="+mn-cs"/>
              </a:rPr>
              <a:t>Le </a:t>
            </a:r>
            <a:r>
              <a:rPr lang="fr-FR" sz="1200" b="1" kern="1200" dirty="0">
                <a:solidFill>
                  <a:schemeClr val="tx1"/>
                </a:solidFill>
                <a:effectLst/>
                <a:latin typeface="+mn-lt"/>
                <a:ea typeface="+mn-ea"/>
                <a:cs typeface="+mn-cs"/>
              </a:rPr>
              <a:t>bonheur</a:t>
            </a:r>
            <a:r>
              <a:rPr lang="fr-FR" sz="1200" kern="1200" dirty="0">
                <a:solidFill>
                  <a:schemeClr val="tx1"/>
                </a:solidFill>
                <a:effectLst/>
                <a:latin typeface="+mn-lt"/>
                <a:ea typeface="+mn-ea"/>
                <a:cs typeface="+mn-cs"/>
              </a:rPr>
              <a:t> que procure le divertissement est  </a:t>
            </a:r>
            <a:r>
              <a:rPr lang="fr-FR" sz="1200" b="1" kern="1200" dirty="0">
                <a:solidFill>
                  <a:schemeClr val="tx1"/>
                </a:solidFill>
                <a:effectLst/>
                <a:latin typeface="+mn-lt"/>
                <a:ea typeface="+mn-ea"/>
                <a:cs typeface="+mn-cs"/>
              </a:rPr>
              <a:t>illusoire</a:t>
            </a:r>
            <a:r>
              <a:rPr lang="fr-FR" sz="1200" kern="1200" dirty="0">
                <a:solidFill>
                  <a:schemeClr val="tx1"/>
                </a:solidFill>
                <a:effectLst/>
                <a:latin typeface="+mn-lt"/>
                <a:ea typeface="+mn-ea"/>
                <a:cs typeface="+mn-cs"/>
              </a:rPr>
              <a:t> puisque simple </a:t>
            </a:r>
            <a:r>
              <a:rPr lang="fr-FR" sz="1200" i="1" kern="1200" dirty="0">
                <a:solidFill>
                  <a:schemeClr val="tx1"/>
                </a:solidFill>
                <a:effectLst/>
                <a:latin typeface="+mn-lt"/>
                <a:ea typeface="+mn-ea"/>
                <a:cs typeface="+mn-cs"/>
              </a:rPr>
              <a:t>oubli du malheur</a:t>
            </a:r>
            <a:r>
              <a:rPr lang="fr-FR" sz="1200" kern="1200" dirty="0">
                <a:solidFill>
                  <a:schemeClr val="tx1"/>
                </a:solidFill>
                <a:effectLst/>
                <a:latin typeface="+mn-lt"/>
                <a:ea typeface="+mn-ea"/>
                <a:cs typeface="+mn-cs"/>
              </a:rPr>
              <a:t> </a:t>
            </a:r>
          </a:p>
          <a:p>
            <a:pPr marL="171450" indent="-171450">
              <a:buFontTx/>
              <a:buChar char="-"/>
            </a:pPr>
            <a:r>
              <a:rPr lang="fr-FR" sz="1200" kern="1200" dirty="0">
                <a:solidFill>
                  <a:schemeClr val="tx1"/>
                </a:solidFill>
                <a:effectLst/>
                <a:latin typeface="+mn-lt"/>
                <a:ea typeface="+mn-ea"/>
                <a:cs typeface="+mn-cs"/>
              </a:rPr>
              <a:t>Cette</a:t>
            </a:r>
            <a:r>
              <a:rPr lang="fr-FR" sz="1200" kern="1200" baseline="0" dirty="0">
                <a:solidFill>
                  <a:schemeClr val="tx1"/>
                </a:solidFill>
                <a:effectLst/>
                <a:latin typeface="+mn-lt"/>
                <a:ea typeface="+mn-ea"/>
                <a:cs typeface="+mn-cs"/>
              </a:rPr>
              <a:t> s</a:t>
            </a:r>
            <a:r>
              <a:rPr lang="fr-FR" sz="1200" kern="1200" dirty="0">
                <a:solidFill>
                  <a:schemeClr val="tx1"/>
                </a:solidFill>
                <a:effectLst/>
                <a:latin typeface="+mn-lt"/>
                <a:ea typeface="+mn-ea"/>
                <a:cs typeface="+mn-cs"/>
              </a:rPr>
              <a:t>olution est fragile car elle ne</a:t>
            </a:r>
            <a:r>
              <a:rPr lang="fr-FR" sz="1200" kern="1200" baseline="0" dirty="0">
                <a:solidFill>
                  <a:schemeClr val="tx1"/>
                </a:solidFill>
                <a:effectLst/>
                <a:latin typeface="+mn-lt"/>
                <a:ea typeface="+mn-ea"/>
                <a:cs typeface="+mn-cs"/>
              </a:rPr>
              <a:t> procure pas </a:t>
            </a:r>
            <a:r>
              <a:rPr lang="fr-FR" sz="1200" b="1" kern="1200" dirty="0">
                <a:solidFill>
                  <a:schemeClr val="tx1"/>
                </a:solidFill>
                <a:effectLst/>
                <a:latin typeface="+mn-lt"/>
                <a:ea typeface="+mn-ea"/>
                <a:cs typeface="+mn-cs"/>
              </a:rPr>
              <a:t>bonheur véritable</a:t>
            </a:r>
            <a:r>
              <a:rPr lang="fr-FR" sz="1200" kern="1200" dirty="0">
                <a:solidFill>
                  <a:schemeClr val="tx1"/>
                </a:solidFill>
                <a:effectLst/>
                <a:latin typeface="+mn-lt"/>
                <a:ea typeface="+mn-ea"/>
                <a:cs typeface="+mn-cs"/>
              </a:rPr>
              <a:t> (nous sommes fondamentalement malheureux ou misérables, mais nous décidons, pour être heureux, de ne plus y penser…).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DONC, pour toutes ces raisons, en tant que « divertissement », le travail n’est pas (</a:t>
            </a:r>
            <a:r>
              <a:rPr lang="fr-FR" sz="1200" kern="1200">
                <a:solidFill>
                  <a:schemeClr val="tx1"/>
                </a:solidFill>
                <a:effectLst/>
                <a:latin typeface="+mn-lt"/>
                <a:ea typeface="+mn-ea"/>
                <a:cs typeface="+mn-cs"/>
              </a:rPr>
              <a:t>pour Pascal) </a:t>
            </a:r>
            <a:r>
              <a:rPr lang="fr-FR" sz="1200" kern="1200" dirty="0">
                <a:solidFill>
                  <a:schemeClr val="tx1"/>
                </a:solidFill>
                <a:effectLst/>
                <a:latin typeface="+mn-lt"/>
                <a:ea typeface="+mn-ea"/>
                <a:cs typeface="+mn-cs"/>
              </a:rPr>
              <a:t>source d’un bonheur </a:t>
            </a:r>
            <a:r>
              <a:rPr lang="fr-FR" sz="1200" kern="1200">
                <a:solidFill>
                  <a:schemeClr val="tx1"/>
                </a:solidFill>
                <a:effectLst/>
                <a:latin typeface="+mn-lt"/>
                <a:ea typeface="+mn-ea"/>
                <a:cs typeface="+mn-cs"/>
              </a:rPr>
              <a:t>réel !</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14E60FA-C4ED-4C36-86C0-1293CCBC8033}" type="slidenum">
              <a:rPr lang="fr-FR" smtClean="0"/>
              <a:t>24</a:t>
            </a:fld>
            <a:endParaRPr lang="fr-FR"/>
          </a:p>
        </p:txBody>
      </p:sp>
    </p:spTree>
    <p:extLst>
      <p:ext uri="{BB962C8B-B14F-4D97-AF65-F5344CB8AC3E}">
        <p14:creationId xmlns:p14="http://schemas.microsoft.com/office/powerpoint/2010/main" val="3019228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latin typeface="+mn-lt"/>
                <a:ea typeface="+mn-ea"/>
                <a:cs typeface="+mn-cs"/>
              </a:rPr>
              <a:t>1/ n’y a-t-il pas une autre manière de concevoir la satisfaction que procure le travail ?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r>
              <a:rPr lang="fr-FR" sz="1200" b="1" kern="1200" dirty="0">
                <a:solidFill>
                  <a:schemeClr val="tx1"/>
                </a:solidFill>
                <a:latin typeface="+mn-lt"/>
                <a:ea typeface="+mn-ea"/>
                <a:cs typeface="+mn-cs"/>
              </a:rPr>
              <a:t>2/ N’est-ce pas une conception simpliste ? Finalement, ça vaut pour toutes les activités humaines, ce n’est pas spécifique au travail…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r>
              <a:rPr lang="fr-FR" sz="1200" b="1" u="sng" kern="1200" dirty="0" err="1">
                <a:solidFill>
                  <a:schemeClr val="tx1"/>
                </a:solidFill>
                <a:latin typeface="+mn-lt"/>
                <a:ea typeface="+mn-ea"/>
                <a:cs typeface="+mn-cs"/>
              </a:rPr>
              <a:t>Rq</a:t>
            </a:r>
            <a:r>
              <a:rPr lang="fr-FR" sz="1200" b="1" u="sng" kern="1200" dirty="0">
                <a:solidFill>
                  <a:schemeClr val="tx1"/>
                </a:solidFill>
                <a:latin typeface="+mn-lt"/>
                <a:ea typeface="+mn-ea"/>
                <a:cs typeface="+mn-cs"/>
              </a:rPr>
              <a:t> :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r>
              <a:rPr lang="fr-FR" sz="1200" b="1" kern="1200" dirty="0">
                <a:solidFill>
                  <a:schemeClr val="tx1"/>
                </a:solidFill>
                <a:latin typeface="+mn-lt"/>
                <a:ea typeface="+mn-ea"/>
                <a:cs typeface="+mn-cs"/>
              </a:rPr>
              <a:t>La puissance de la conception pascalienne du divertissement : il explique tout (permet de rendre compte de toutes les activités humaines) </a:t>
            </a:r>
            <a:endParaRPr lang="fr-F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n-lt"/>
                <a:ea typeface="+mn-ea"/>
                <a:cs typeface="+mn-cs"/>
              </a:rPr>
              <a:t>Mais c’est ce qui fait aussi la faiblesse de cette « explication »</a:t>
            </a:r>
            <a:r>
              <a:rPr lang="fr-FR" sz="1200" kern="1200" dirty="0">
                <a:solidFill>
                  <a:schemeClr val="tx1"/>
                </a:solidFill>
                <a:latin typeface="+mn-lt"/>
                <a:ea typeface="+mn-ea"/>
                <a:cs typeface="+mn-cs"/>
              </a:rPr>
              <a:t> : en ramenant toutes les activités humaines à la notion de « divertissement », on efface les différences spécifiques/les caractéristiques qui définissent chacune de ces activités. On ne rend pas compte des autres raisons/motivations singulières (différentes du divertissement) qui peuvent me pousser à réaliser cette activité particulière, plutôt qu’une autre.</a:t>
            </a:r>
            <a:r>
              <a:rPr lang="fr-FR" sz="1200" b="1" kern="1200" dirty="0">
                <a:solidFill>
                  <a:schemeClr val="tx1"/>
                </a:solidFill>
                <a:latin typeface="+mn-lt"/>
                <a:ea typeface="+mn-ea"/>
                <a:cs typeface="+mn-cs"/>
              </a:rPr>
              <a:t> On ne travaille pas </a:t>
            </a:r>
            <a:r>
              <a:rPr lang="fr-FR" sz="1200" b="1" i="1" kern="1200" dirty="0">
                <a:solidFill>
                  <a:schemeClr val="tx1"/>
                </a:solidFill>
                <a:latin typeface="+mn-lt"/>
                <a:ea typeface="+mn-ea"/>
                <a:cs typeface="+mn-cs"/>
              </a:rPr>
              <a:t>simplement</a:t>
            </a:r>
            <a:r>
              <a:rPr lang="fr-FR" sz="1200" b="1" kern="1200" dirty="0">
                <a:solidFill>
                  <a:schemeClr val="tx1"/>
                </a:solidFill>
                <a:latin typeface="+mn-lt"/>
                <a:ea typeface="+mn-ea"/>
                <a:cs typeface="+mn-cs"/>
              </a:rPr>
              <a:t> pour oublier que nous sommes malheureux ou pour échapper à la conscience de notre misère</a:t>
            </a:r>
            <a:r>
              <a:rPr lang="fr-FR" sz="1200" b="1" kern="1200" baseline="0" dirty="0">
                <a:solidFill>
                  <a:schemeClr val="tx1"/>
                </a:solidFill>
                <a:latin typeface="+mn-lt"/>
                <a:ea typeface="+mn-ea"/>
                <a:cs typeface="+mn-cs"/>
              </a:rPr>
              <a:t> !</a:t>
            </a:r>
            <a:endParaRPr lang="fr-FR" sz="1200" kern="1200" dirty="0">
              <a:solidFill>
                <a:schemeClr val="tx1"/>
              </a:solidFill>
              <a:latin typeface="+mn-lt"/>
              <a:ea typeface="+mn-ea"/>
              <a:cs typeface="+mn-cs"/>
            </a:endParaRPr>
          </a:p>
          <a:p>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9490227-ECB6-4140-AE5F-3764046D999D}" type="slidenum">
              <a:rPr lang="fr-FR" smtClean="0"/>
              <a:pPr/>
              <a:t>25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77500" lnSpcReduction="20000"/>
          </a:bodyPr>
          <a:lstStyle/>
          <a:p>
            <a:r>
              <a:rPr lang="fr-FR" sz="1800" b="1" u="sng" kern="1200" dirty="0">
                <a:solidFill>
                  <a:schemeClr val="tx1"/>
                </a:solidFill>
                <a:effectLst/>
                <a:latin typeface="+mn-lt"/>
                <a:ea typeface="+mn-ea"/>
                <a:cs typeface="+mn-cs"/>
              </a:rPr>
              <a:t>Remarques</a:t>
            </a:r>
            <a:r>
              <a:rPr lang="fr-FR" sz="1800" b="1" kern="1200" dirty="0">
                <a:solidFill>
                  <a:schemeClr val="tx1"/>
                </a:solidFill>
                <a:effectLst/>
                <a:latin typeface="+mn-lt"/>
                <a:ea typeface="+mn-ea"/>
                <a:cs typeface="+mn-cs"/>
              </a:rPr>
              <a:t> : les présupposés du sujet (ou pourquoi cette question se pose ?)</a:t>
            </a:r>
          </a:p>
          <a:p>
            <a:r>
              <a:rPr lang="fr-FR" sz="1800" b="1" kern="1200" dirty="0">
                <a:solidFill>
                  <a:schemeClr val="tx1"/>
                </a:solidFill>
                <a:effectLst/>
                <a:latin typeface="+mn-lt"/>
                <a:ea typeface="+mn-ea"/>
                <a:cs typeface="+mn-cs"/>
              </a:rPr>
              <a:t> </a:t>
            </a:r>
          </a:p>
          <a:p>
            <a:r>
              <a:rPr lang="fr-FR" sz="1200" b="1" u="sng" kern="1200" dirty="0">
                <a:solidFill>
                  <a:schemeClr val="tx1"/>
                </a:solidFill>
                <a:effectLst/>
                <a:latin typeface="+mn-lt"/>
                <a:ea typeface="+mn-ea"/>
                <a:cs typeface="+mn-cs"/>
              </a:rPr>
              <a:t>Présupposé I</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puisque le travail est couramment perçu et décrit comme une tâche pénible et fatigante, et on est spontanément enclin à penser qu’il serait plus désirable de ne pas travailler… </a:t>
            </a:r>
          </a:p>
          <a:p>
            <a:r>
              <a:rPr lang="fr-FR" sz="1200" kern="1200" dirty="0">
                <a:solidFill>
                  <a:schemeClr val="tx1"/>
                </a:solidFill>
                <a:effectLst/>
                <a:latin typeface="+mn-lt"/>
                <a:ea typeface="+mn-ea"/>
                <a:cs typeface="+mn-cs"/>
              </a:rPr>
              <a:t> </a:t>
            </a:r>
          </a:p>
          <a:p>
            <a:r>
              <a:rPr lang="fr-FR" sz="1200" b="1" u="sng" kern="1200" dirty="0">
                <a:solidFill>
                  <a:schemeClr val="tx1"/>
                </a:solidFill>
                <a:effectLst/>
                <a:latin typeface="+mn-lt"/>
                <a:ea typeface="+mn-ea"/>
                <a:cs typeface="+mn-cs"/>
              </a:rPr>
              <a:t>Présupposé II</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mais en même temps, le travail comme activité salariée est vital pour l’homme puisqu’il lui permet de subvenir à ses besoins, de produire les moyens de sa propre subsistance…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La seule manière de réaliser son désir de ne pas travailler, ce serait d’avoir assez d’argent ou de quoi subvenir à nos besoins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situation du rentier, celui qui précisément a les moyens matériels de ne pas travailler, celui qui a déjà de quoi vivre…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Mais pour autant (c’est ce que le sujet nous invite à interroger avec « peut-on »…) : est-ce que cette situation est souhaitable ? Est-ce que « ne pas travailler » est réellement une situation enviable ou désirable ? </a:t>
            </a:r>
          </a:p>
          <a:p>
            <a:r>
              <a:rPr lang="fr-FR" sz="1200" kern="1200" dirty="0">
                <a:solidFill>
                  <a:schemeClr val="tx1"/>
                </a:solidFill>
                <a:effectLst/>
                <a:latin typeface="+mn-lt"/>
                <a:ea typeface="+mn-ea"/>
                <a:cs typeface="+mn-cs"/>
              </a:rPr>
              <a:t> </a:t>
            </a:r>
          </a:p>
          <a:p>
            <a:r>
              <a:rPr lang="fr-FR" sz="1200" b="1" u="sng" kern="1200" dirty="0">
                <a:solidFill>
                  <a:schemeClr val="tx1"/>
                </a:solidFill>
                <a:effectLst/>
                <a:latin typeface="+mn-lt"/>
                <a:ea typeface="+mn-ea"/>
                <a:cs typeface="+mn-cs"/>
              </a:rPr>
              <a:t>Présupposé III</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dans la manière dont la question est posée, on sous-entend que le salaire ne serait pas l’unique but ou intérêt du travail…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Mais alors que peut-il m’apporter en plus d’un salaire ? À quoi sert le travail s’il ne vise pas </a:t>
            </a:r>
            <a:r>
              <a:rPr lang="fr-FR" sz="1200" i="1" kern="1200" dirty="0">
                <a:solidFill>
                  <a:schemeClr val="tx1"/>
                </a:solidFill>
                <a:effectLst/>
                <a:latin typeface="+mn-lt"/>
                <a:ea typeface="+mn-ea"/>
                <a:cs typeface="+mn-cs"/>
              </a:rPr>
              <a:t>seulement</a:t>
            </a:r>
            <a:r>
              <a:rPr lang="fr-FR" sz="1200" kern="1200" dirty="0">
                <a:solidFill>
                  <a:schemeClr val="tx1"/>
                </a:solidFill>
                <a:effectLst/>
                <a:latin typeface="+mn-lt"/>
                <a:ea typeface="+mn-ea"/>
                <a:cs typeface="+mn-cs"/>
              </a:rPr>
              <a:t> la satisfaction de nos besoins et ne nous permet pas </a:t>
            </a:r>
            <a:r>
              <a:rPr lang="fr-FR" sz="1200" i="1" kern="1200" dirty="0">
                <a:solidFill>
                  <a:schemeClr val="tx1"/>
                </a:solidFill>
                <a:effectLst/>
                <a:latin typeface="+mn-lt"/>
                <a:ea typeface="+mn-ea"/>
                <a:cs typeface="+mn-cs"/>
              </a:rPr>
              <a:t>simplement</a:t>
            </a:r>
            <a:r>
              <a:rPr lang="fr-FR" sz="1200" kern="1200" dirty="0">
                <a:solidFill>
                  <a:schemeClr val="tx1"/>
                </a:solidFill>
                <a:effectLst/>
                <a:latin typeface="+mn-lt"/>
                <a:ea typeface="+mn-ea"/>
                <a:cs typeface="+mn-cs"/>
              </a:rPr>
              <a:t> de « gagner notre vie »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Peut-être qu’il peut me permettre de me réaliser, de m’accomplir socialement, intellectuellement, de gagner en expérience… ? </a:t>
            </a:r>
          </a:p>
          <a:p>
            <a:r>
              <a:rPr lang="fr-FR" sz="1200" kern="1200" dirty="0">
                <a:solidFill>
                  <a:schemeClr val="tx1"/>
                </a:solidFill>
                <a:effectLst/>
                <a:latin typeface="+mn-lt"/>
                <a:ea typeface="+mn-ea"/>
                <a:cs typeface="+mn-cs"/>
              </a:rPr>
              <a:t>Voire même, peut-être qu’il est une condition essentielle du bonheur…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A priori, l’idée peut souhaiter difficile à admettre, mais la question est la suivante : est-ce que je peux réellement souhaiter ne rien faire ? Admettons que je sois dans une situation économique qui me dispense de travailler, l’inactivité n’est-elle pas, à la longue, un état déprimant ou angoissant (on se met à penser à ce qui ne va pas dans notre vie) ? Est-ce que je n’ai pas besoin de travailler pour me sentir utile, pour donner un sens à mon existence ? </a:t>
            </a: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b="1" u="sng" kern="1200" dirty="0">
                <a:solidFill>
                  <a:schemeClr val="tx1"/>
                </a:solidFill>
                <a:effectLst/>
                <a:latin typeface="+mn-lt"/>
                <a:ea typeface="+mn-ea"/>
                <a:cs typeface="+mn-cs"/>
              </a:rPr>
              <a:t>Exemple de problématique</a:t>
            </a:r>
            <a:r>
              <a:rPr lang="fr-FR" sz="1200" b="1" kern="1200" dirty="0">
                <a:solidFill>
                  <a:schemeClr val="tx1"/>
                </a:solidFill>
                <a:effectLst/>
                <a:latin typeface="+mn-lt"/>
                <a:ea typeface="+mn-ea"/>
                <a:cs typeface="+mn-cs"/>
              </a:rPr>
              <a:t> :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S’il peut sembler a priori légitime de souhaiter ne pas travailler (dans la mesure où le travail est synonyme de labeur), ce souhait est-il pour autant matériellement réalisable ? </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14E60FA-C4ED-4C36-86C0-1293CCBC8033}" type="slidenum">
              <a:rPr lang="fr-FR" smtClean="0"/>
              <a:t>2</a:t>
            </a:fld>
            <a:endParaRPr lang="fr-FR"/>
          </a:p>
        </p:txBody>
      </p:sp>
    </p:spTree>
    <p:extLst>
      <p:ext uri="{BB962C8B-B14F-4D97-AF65-F5344CB8AC3E}">
        <p14:creationId xmlns:p14="http://schemas.microsoft.com/office/powerpoint/2010/main" val="262381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u="sng" kern="1200" dirty="0">
                <a:solidFill>
                  <a:schemeClr val="tx1"/>
                </a:solidFill>
                <a:effectLst/>
                <a:latin typeface="+mn-lt"/>
                <a:ea typeface="+mn-ea"/>
                <a:cs typeface="+mn-cs"/>
              </a:rPr>
              <a:t>Exemples d’expressions issues du langage courant</a:t>
            </a:r>
            <a:r>
              <a:rPr lang="fr-FR" sz="1200" kern="1200" dirty="0">
                <a:solidFill>
                  <a:schemeClr val="tx1"/>
                </a:solidFill>
                <a:effectLst/>
                <a:latin typeface="+mn-lt"/>
                <a:ea typeface="+mn-ea"/>
                <a:cs typeface="+mn-cs"/>
              </a:rPr>
              <a:t> : « être travaillé par une idée » =˃ « être tourmenté par une idée »</a:t>
            </a:r>
          </a:p>
          <a:p>
            <a:r>
              <a:rPr lang="fr-FR" sz="1200" kern="1200" dirty="0">
                <a:solidFill>
                  <a:schemeClr val="tx1"/>
                </a:solidFill>
                <a:effectLst/>
                <a:latin typeface="+mn-lt"/>
                <a:ea typeface="+mn-ea"/>
                <a:cs typeface="+mn-cs"/>
              </a:rPr>
              <a:t>Pour une femme enceinte, « entrer en travail » =˃ commencer à éprouver les douleurs de l’enfantement</a:t>
            </a:r>
          </a:p>
          <a:p>
            <a:endParaRPr lang="fr-FR" dirty="0"/>
          </a:p>
        </p:txBody>
      </p:sp>
      <p:sp>
        <p:nvSpPr>
          <p:cNvPr id="4" name="Espace réservé du numéro de diapositive 3"/>
          <p:cNvSpPr>
            <a:spLocks noGrp="1"/>
          </p:cNvSpPr>
          <p:nvPr>
            <p:ph type="sldNum" sz="quarter" idx="10"/>
          </p:nvPr>
        </p:nvSpPr>
        <p:spPr/>
        <p:txBody>
          <a:bodyPr/>
          <a:lstStyle/>
          <a:p>
            <a:fld id="{D14E60FA-C4ED-4C36-86C0-1293CCBC8033}" type="slidenum">
              <a:rPr lang="fr-FR" smtClean="0"/>
              <a:t>3</a:t>
            </a:fld>
            <a:endParaRPr lang="fr-FR"/>
          </a:p>
        </p:txBody>
      </p:sp>
    </p:spTree>
    <p:extLst>
      <p:ext uri="{BB962C8B-B14F-4D97-AF65-F5344CB8AC3E}">
        <p14:creationId xmlns:p14="http://schemas.microsoft.com/office/powerpoint/2010/main" val="2493063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10000"/>
          </a:bodyPr>
          <a:lstStyle/>
          <a:p>
            <a:r>
              <a:rPr lang="fr-FR" sz="1200" b="1" kern="1200" dirty="0">
                <a:solidFill>
                  <a:schemeClr val="tx1"/>
                </a:solidFill>
                <a:effectLst/>
                <a:latin typeface="+mn-lt"/>
                <a:ea typeface="+mn-ea"/>
                <a:cs typeface="+mn-cs"/>
              </a:rPr>
              <a:t>Dans</a:t>
            </a:r>
            <a:r>
              <a:rPr lang="fr-FR" sz="1200" b="1" kern="1200" baseline="0" dirty="0">
                <a:solidFill>
                  <a:schemeClr val="tx1"/>
                </a:solidFill>
                <a:effectLst/>
                <a:latin typeface="+mn-lt"/>
                <a:ea typeface="+mn-ea"/>
                <a:cs typeface="+mn-cs"/>
              </a:rPr>
              <a:t> la Bible, l</a:t>
            </a:r>
            <a:r>
              <a:rPr lang="fr-FR" sz="1200" b="1" kern="1200" dirty="0">
                <a:solidFill>
                  <a:schemeClr val="tx1"/>
                </a:solidFill>
                <a:effectLst/>
                <a:latin typeface="+mn-lt"/>
                <a:ea typeface="+mn-ea"/>
                <a:cs typeface="+mn-cs"/>
              </a:rPr>
              <a:t>e travail est décrit comme une punition.</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Lecture du texte extrait de la </a:t>
            </a:r>
            <a:r>
              <a:rPr lang="fr-FR" sz="1200" i="1" kern="1200" dirty="0">
                <a:solidFill>
                  <a:schemeClr val="tx1"/>
                </a:solidFill>
                <a:effectLst/>
                <a:latin typeface="+mn-lt"/>
                <a:ea typeface="+mn-ea"/>
                <a:cs typeface="+mn-cs"/>
              </a:rPr>
              <a:t>Genèse</a:t>
            </a:r>
            <a:r>
              <a:rPr lang="fr-FR" sz="1200" kern="1200" dirty="0">
                <a:solidFill>
                  <a:schemeClr val="tx1"/>
                </a:solidFill>
                <a:effectLst/>
                <a:latin typeface="+mn-lt"/>
                <a:ea typeface="+mn-ea"/>
                <a:cs typeface="+mn-cs"/>
              </a:rPr>
              <a:t> : Dieu condamne les hommes à travailler pour vivre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travail est la conséquence de la désobéissance de l’homme : parce qu’ils ont mangé le « fruit défendu », Adam et Eve sont chassés du Paradis et devront travailler à la sueur de leur front (pour l’homme) et subir les douleurs de l’enfantement (pour la femme). </a:t>
            </a:r>
          </a:p>
          <a:p>
            <a:r>
              <a:rPr lang="fr-FR" sz="1200" kern="1200" dirty="0">
                <a:solidFill>
                  <a:schemeClr val="tx1"/>
                </a:solidFill>
                <a:effectLst/>
                <a:latin typeface="+mn-lt"/>
                <a:ea typeface="+mn-ea"/>
                <a:cs typeface="+mn-cs"/>
              </a:rPr>
              <a:t> </a:t>
            </a:r>
          </a:p>
          <a:p>
            <a:r>
              <a:rPr lang="fr-FR" sz="1200" b="1" u="sng" kern="1200" dirty="0">
                <a:solidFill>
                  <a:schemeClr val="tx1"/>
                </a:solidFill>
                <a:effectLst/>
                <a:latin typeface="+mn-lt"/>
                <a:ea typeface="+mn-ea"/>
                <a:cs typeface="+mn-cs"/>
              </a:rPr>
              <a:t>Remarque : </a:t>
            </a:r>
            <a:endParaRPr lang="fr-FR" sz="1200" kern="1200" dirty="0">
              <a:solidFill>
                <a:schemeClr val="tx1"/>
              </a:solidFill>
              <a:effectLst/>
              <a:latin typeface="+mn-lt"/>
              <a:ea typeface="+mn-ea"/>
              <a:cs typeface="+mn-cs"/>
            </a:endParaRPr>
          </a:p>
          <a:p>
            <a:r>
              <a:rPr lang="fr-FR" sz="1200" b="1" u="none" strike="noStrike"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 n’est qu’après leur expulsion du Paradis que leurs noms prennent sens : Eve signifie </a:t>
            </a:r>
            <a:r>
              <a:rPr lang="fr-FR" sz="1200" i="1" kern="1200" dirty="0">
                <a:solidFill>
                  <a:schemeClr val="tx1"/>
                </a:solidFill>
                <a:effectLst/>
                <a:latin typeface="+mn-lt"/>
                <a:ea typeface="+mn-ea"/>
                <a:cs typeface="+mn-cs"/>
              </a:rPr>
              <a:t>Mère des vivants</a:t>
            </a:r>
            <a:r>
              <a:rPr lang="fr-FR" sz="1200" kern="1200" dirty="0">
                <a:solidFill>
                  <a:schemeClr val="tx1"/>
                </a:solidFill>
                <a:effectLst/>
                <a:latin typeface="+mn-lt"/>
                <a:ea typeface="+mn-ea"/>
                <a:cs typeface="+mn-cs"/>
              </a:rPr>
              <a:t> car elle fut condamnée à enfanter ; Adam signifie la </a:t>
            </a:r>
            <a:r>
              <a:rPr lang="fr-FR" sz="1200" i="1" kern="1200" dirty="0">
                <a:solidFill>
                  <a:schemeClr val="tx1"/>
                </a:solidFill>
                <a:effectLst/>
                <a:latin typeface="+mn-lt"/>
                <a:ea typeface="+mn-ea"/>
                <a:cs typeface="+mn-cs"/>
              </a:rPr>
              <a:t>terre</a:t>
            </a:r>
            <a:r>
              <a:rPr lang="fr-FR" sz="1200" kern="1200" dirty="0">
                <a:solidFill>
                  <a:schemeClr val="tx1"/>
                </a:solidFill>
                <a:effectLst/>
                <a:latin typeface="+mn-lt"/>
                <a:ea typeface="+mn-ea"/>
                <a:cs typeface="+mn-cs"/>
              </a:rPr>
              <a:t> soit parce qu’il doit travailler la terre pour vivre, soit parce qu’il fut créé à partir de la terre.</a:t>
            </a:r>
          </a:p>
          <a:p>
            <a:r>
              <a:rPr lang="fr-FR" sz="1200" kern="1200" dirty="0">
                <a:solidFill>
                  <a:schemeClr val="tx1"/>
                </a:solidFill>
                <a:effectLst/>
                <a:latin typeface="+mn-lt"/>
                <a:ea typeface="+mn-ea"/>
                <a:cs typeface="+mn-cs"/>
              </a:rPr>
              <a:t> </a:t>
            </a:r>
          </a:p>
          <a:p>
            <a:r>
              <a:rPr lang="fr-FR" sz="1200" b="1" u="sng" kern="1200" dirty="0">
                <a:solidFill>
                  <a:schemeClr val="tx1"/>
                </a:solidFill>
                <a:effectLst/>
                <a:latin typeface="+mn-lt"/>
                <a:ea typeface="+mn-ea"/>
                <a:cs typeface="+mn-cs"/>
              </a:rPr>
              <a:t>4 idées qu’on peut tirer de ce texte :</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La vie de l’homme travailleur est bien présentée ici comme une </a:t>
            </a:r>
            <a:r>
              <a:rPr lang="fr-FR" sz="1200" b="1" i="1" kern="1200" dirty="0">
                <a:solidFill>
                  <a:schemeClr val="tx1"/>
                </a:solidFill>
                <a:effectLst/>
                <a:latin typeface="+mn-lt"/>
                <a:ea typeface="+mn-ea"/>
                <a:cs typeface="+mn-cs"/>
              </a:rPr>
              <a:t>vie de labeur</a:t>
            </a:r>
            <a:r>
              <a:rPr lang="fr-FR" sz="1200" kern="1200" dirty="0">
                <a:solidFill>
                  <a:schemeClr val="tx1"/>
                </a:solidFill>
                <a:effectLst/>
                <a:latin typeface="+mn-lt"/>
                <a:ea typeface="+mn-ea"/>
                <a:cs typeface="+mn-cs"/>
              </a:rPr>
              <a:t> (effort, souffrance, « sueur de son front »…)</a:t>
            </a:r>
          </a:p>
          <a:p>
            <a:pPr lvl="0"/>
            <a:r>
              <a:rPr lang="fr-FR" sz="1200" kern="1200" dirty="0">
                <a:solidFill>
                  <a:schemeClr val="tx1"/>
                </a:solidFill>
                <a:effectLst/>
                <a:latin typeface="+mn-lt"/>
                <a:ea typeface="+mn-ea"/>
                <a:cs typeface="+mn-cs"/>
              </a:rPr>
              <a:t>- D’autre part, l’idée même de travail est </a:t>
            </a:r>
            <a:r>
              <a:rPr lang="fr-FR" sz="1200" b="1" i="1" kern="1200" dirty="0">
                <a:solidFill>
                  <a:schemeClr val="tx1"/>
                </a:solidFill>
                <a:effectLst/>
                <a:latin typeface="+mn-lt"/>
                <a:ea typeface="+mn-ea"/>
                <a:cs typeface="+mn-cs"/>
              </a:rPr>
              <a:t>attachée à la culpabilité de l’homme</a:t>
            </a:r>
            <a:r>
              <a:rPr lang="fr-FR" sz="1200" kern="1200" dirty="0">
                <a:solidFill>
                  <a:schemeClr val="tx1"/>
                </a:solidFill>
                <a:effectLst/>
                <a:latin typeface="+mn-lt"/>
                <a:ea typeface="+mn-ea"/>
                <a:cs typeface="+mn-cs"/>
              </a:rPr>
              <a:t> : c’est parce qu’il a fauté, que l’homme doit travailler… DONC on n’a pas un rapport innocent au travail. </a:t>
            </a:r>
          </a:p>
          <a:p>
            <a:pPr lvl="0"/>
            <a:r>
              <a:rPr lang="fr-FR" sz="1200" kern="1200" dirty="0">
                <a:solidFill>
                  <a:schemeClr val="tx1"/>
                </a:solidFill>
                <a:effectLst/>
                <a:latin typeface="+mn-lt"/>
                <a:ea typeface="+mn-ea"/>
                <a:cs typeface="+mn-cs"/>
              </a:rPr>
              <a:t>- Si le travail est présenté comme une punition, c’est bien que </a:t>
            </a:r>
            <a:r>
              <a:rPr lang="fr-FR" sz="1200" b="1" i="1" kern="1200" dirty="0">
                <a:solidFill>
                  <a:schemeClr val="tx1"/>
                </a:solidFill>
                <a:effectLst/>
                <a:latin typeface="+mn-lt"/>
                <a:ea typeface="+mn-ea"/>
                <a:cs typeface="+mn-cs"/>
              </a:rPr>
              <a:t>travailler n’est pas naturel</a:t>
            </a:r>
            <a:r>
              <a:rPr lang="fr-FR" sz="1200" kern="1200" dirty="0">
                <a:solidFill>
                  <a:schemeClr val="tx1"/>
                </a:solidFill>
                <a:effectLst/>
                <a:latin typeface="+mn-lt"/>
                <a:ea typeface="+mn-ea"/>
                <a:cs typeface="+mn-cs"/>
              </a:rPr>
              <a:t> (quelque chose que l’homme fait </a:t>
            </a:r>
            <a:r>
              <a:rPr lang="fr-FR" sz="1200" b="1" i="1" kern="1200" dirty="0">
                <a:solidFill>
                  <a:schemeClr val="tx1"/>
                </a:solidFill>
                <a:effectLst/>
                <a:latin typeface="+mn-lt"/>
                <a:ea typeface="+mn-ea"/>
                <a:cs typeface="+mn-cs"/>
              </a:rPr>
              <a:t>spontanément</a:t>
            </a:r>
            <a:r>
              <a:rPr lang="fr-FR" sz="1200" kern="1200" dirty="0">
                <a:solidFill>
                  <a:schemeClr val="tx1"/>
                </a:solidFill>
                <a:effectLst/>
                <a:latin typeface="+mn-lt"/>
                <a:ea typeface="+mn-ea"/>
                <a:cs typeface="+mn-cs"/>
              </a:rPr>
              <a:t>).</a:t>
            </a:r>
          </a:p>
          <a:p>
            <a:pPr lvl="0"/>
            <a:r>
              <a:rPr lang="fr-FR" sz="1200" kern="1200" dirty="0">
                <a:solidFill>
                  <a:schemeClr val="tx1"/>
                </a:solidFill>
                <a:effectLst/>
                <a:latin typeface="+mn-lt"/>
                <a:ea typeface="+mn-ea"/>
                <a:cs typeface="+mn-cs"/>
              </a:rPr>
              <a:t>- Enfin, idée que </a:t>
            </a:r>
            <a:r>
              <a:rPr lang="fr-FR" sz="1200" b="1" i="1" kern="1200" dirty="0">
                <a:solidFill>
                  <a:schemeClr val="tx1"/>
                </a:solidFill>
                <a:effectLst/>
                <a:latin typeface="+mn-lt"/>
                <a:ea typeface="+mn-ea"/>
                <a:cs typeface="+mn-cs"/>
              </a:rPr>
              <a:t>la seule perspective qui s’ouvre à l’homme ayant passé sa vie à travailler, c’est la mort</a:t>
            </a:r>
            <a:r>
              <a:rPr lang="fr-FR" sz="1200" kern="1200" dirty="0">
                <a:solidFill>
                  <a:schemeClr val="tx1"/>
                </a:solidFill>
                <a:effectLst/>
                <a:latin typeface="+mn-lt"/>
                <a:ea typeface="+mn-ea"/>
                <a:cs typeface="+mn-cs"/>
              </a:rPr>
              <a:t>… DONC la Bible semble interdire la possibilité d’un épanouissement heureux de l’homme dans le travail.</a:t>
            </a:r>
          </a:p>
          <a:p>
            <a:endParaRPr lang="fr-FR" dirty="0"/>
          </a:p>
        </p:txBody>
      </p:sp>
      <p:sp>
        <p:nvSpPr>
          <p:cNvPr id="4" name="Espace réservé du numéro de diapositive 3"/>
          <p:cNvSpPr>
            <a:spLocks noGrp="1"/>
          </p:cNvSpPr>
          <p:nvPr>
            <p:ph type="sldNum" sz="quarter" idx="10"/>
          </p:nvPr>
        </p:nvSpPr>
        <p:spPr/>
        <p:txBody>
          <a:bodyPr/>
          <a:lstStyle/>
          <a:p>
            <a:fld id="{D14E60FA-C4ED-4C36-86C0-1293CCBC8033}" type="slidenum">
              <a:rPr lang="fr-FR" smtClean="0"/>
              <a:t>4</a:t>
            </a:fld>
            <a:endParaRPr lang="fr-FR"/>
          </a:p>
        </p:txBody>
      </p:sp>
    </p:spTree>
    <p:extLst>
      <p:ext uri="{BB962C8B-B14F-4D97-AF65-F5344CB8AC3E}">
        <p14:creationId xmlns:p14="http://schemas.microsoft.com/office/powerpoint/2010/main" val="107461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r>
              <a:rPr lang="fr-FR" sz="1200" b="1" u="sng" kern="1200" dirty="0">
                <a:solidFill>
                  <a:schemeClr val="tx1"/>
                </a:solidFill>
                <a:effectLst/>
                <a:latin typeface="+mn-lt"/>
                <a:ea typeface="+mn-ea"/>
                <a:cs typeface="+mn-cs"/>
              </a:rPr>
              <a:t>Idée essentielle du texte</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la rareté est la condition de toute productivité économique ; c’est la proximité de la mort (nécessité de survivre) qui pousse les hommes à produire et à travailler</a:t>
            </a:r>
          </a:p>
          <a:p>
            <a:r>
              <a:rPr lang="fr-FR" sz="1200" kern="1200" dirty="0">
                <a:solidFill>
                  <a:schemeClr val="tx1"/>
                </a:solidFill>
                <a:effectLst/>
                <a:latin typeface="+mn-lt"/>
                <a:ea typeface="+mn-ea"/>
                <a:cs typeface="+mn-cs"/>
              </a:rPr>
              <a:t> </a:t>
            </a:r>
          </a:p>
          <a:p>
            <a:r>
              <a:rPr lang="fr-FR" sz="1200" b="1" u="sng" kern="1200" dirty="0">
                <a:solidFill>
                  <a:schemeClr val="tx1"/>
                </a:solidFill>
                <a:effectLst/>
                <a:latin typeface="+mn-lt"/>
                <a:ea typeface="+mn-ea"/>
                <a:cs typeface="+mn-cs"/>
              </a:rPr>
              <a:t>Explication</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ce qui incite les hommes à travailler, c’est la </a:t>
            </a:r>
            <a:r>
              <a:rPr lang="fr-FR" sz="1200" b="1" kern="1200" dirty="0">
                <a:solidFill>
                  <a:schemeClr val="tx1"/>
                </a:solidFill>
                <a:effectLst/>
                <a:latin typeface="+mn-lt"/>
                <a:ea typeface="+mn-ea"/>
                <a:cs typeface="+mn-cs"/>
              </a:rPr>
              <a:t>peur de manquer des biens nécessaires à leur survie </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pour pouvoir continuer à vivre, les hommes doivent produire eux-mêmes leurs propres moyens de subsistance</a:t>
            </a:r>
            <a:r>
              <a:rPr lang="fr-FR" sz="1200" kern="1200" dirty="0">
                <a:solidFill>
                  <a:schemeClr val="tx1"/>
                </a:solidFill>
                <a:effectLst/>
                <a:latin typeface="+mn-lt"/>
                <a:ea typeface="+mn-ea"/>
                <a:cs typeface="+mn-cs"/>
              </a:rPr>
              <a:t> (=˃ fonction essentielle de « l’activité économique »/du travail)</a:t>
            </a:r>
          </a:p>
          <a:p>
            <a:r>
              <a:rPr lang="fr-FR" sz="1200" kern="1200" dirty="0">
                <a:solidFill>
                  <a:schemeClr val="tx1"/>
                </a:solidFill>
                <a:effectLst/>
                <a:latin typeface="+mn-lt"/>
                <a:ea typeface="+mn-ea"/>
                <a:cs typeface="+mn-cs"/>
              </a:rPr>
              <a:t> </a:t>
            </a:r>
          </a:p>
          <a:p>
            <a:r>
              <a:rPr lang="fr-FR" sz="1200" b="1" u="sng" kern="1200" dirty="0">
                <a:solidFill>
                  <a:schemeClr val="tx1"/>
                </a:solidFill>
                <a:effectLst/>
                <a:latin typeface="+mn-lt"/>
                <a:ea typeface="+mn-ea"/>
                <a:cs typeface="+mn-cs"/>
              </a:rPr>
              <a:t>Remarque</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dirty="0">
              <a:effectLst/>
            </a:endParaRPr>
          </a:p>
          <a:p>
            <a:r>
              <a:rPr lang="fr-FR" sz="1200" kern="1200" dirty="0">
                <a:solidFill>
                  <a:schemeClr val="tx1"/>
                </a:solidFill>
                <a:effectLst/>
                <a:latin typeface="+mn-lt"/>
                <a:ea typeface="+mn-ea"/>
                <a:cs typeface="+mn-cs"/>
              </a:rPr>
              <a:t>Il y a un </a:t>
            </a:r>
            <a:r>
              <a:rPr lang="fr-FR" sz="1200" b="1" kern="1200" dirty="0">
                <a:solidFill>
                  <a:schemeClr val="tx1"/>
                </a:solidFill>
                <a:effectLst/>
                <a:latin typeface="+mn-lt"/>
                <a:ea typeface="+mn-ea"/>
                <a:cs typeface="+mn-cs"/>
              </a:rPr>
              <a:t>paradoxe</a:t>
            </a:r>
            <a:r>
              <a:rPr lang="fr-FR" sz="1200" kern="1200" dirty="0">
                <a:solidFill>
                  <a:schemeClr val="tx1"/>
                </a:solidFill>
                <a:effectLst/>
                <a:latin typeface="+mn-lt"/>
                <a:ea typeface="+mn-ea"/>
                <a:cs typeface="+mn-cs"/>
              </a:rPr>
              <a:t> dans le travail ainsi conçu comme activité vitale, comme activité permettant de survivre.</a:t>
            </a:r>
            <a:endParaRPr lang="fr-FR" dirty="0">
              <a:effectLst/>
            </a:endParaRPr>
          </a:p>
          <a:p>
            <a:r>
              <a:rPr lang="fr-FR" sz="1200" kern="1200" dirty="0">
                <a:solidFill>
                  <a:schemeClr val="tx1"/>
                </a:solidFill>
                <a:effectLst/>
                <a:latin typeface="+mn-lt"/>
                <a:ea typeface="+mn-ea"/>
                <a:cs typeface="+mn-cs"/>
              </a:rPr>
              <a:t> </a:t>
            </a:r>
            <a:endParaRPr lang="fr-FR" dirty="0">
              <a:effectLst/>
            </a:endParaRPr>
          </a:p>
          <a:p>
            <a:r>
              <a:rPr lang="fr-FR" sz="1200" kern="1200" dirty="0">
                <a:solidFill>
                  <a:schemeClr val="tx1"/>
                </a:solidFill>
                <a:effectLst/>
                <a:latin typeface="+mn-lt"/>
                <a:ea typeface="+mn-ea"/>
                <a:cs typeface="+mn-cs"/>
              </a:rPr>
              <a:t>Ce qu’indique la dernière phrase du texte : « l’homme économique (…) c’est celui qui passe, et use, et perd sa vie à échapper à l’imminence de la mort »</a:t>
            </a:r>
            <a:endParaRPr lang="fr-FR" dirty="0">
              <a:effectLst/>
            </a:endParaRPr>
          </a:p>
          <a:p>
            <a:r>
              <a:rPr lang="fr-FR" sz="1200" kern="1200" dirty="0">
                <a:solidFill>
                  <a:schemeClr val="tx1"/>
                </a:solidFill>
                <a:effectLst/>
                <a:latin typeface="+mn-lt"/>
                <a:ea typeface="+mn-ea"/>
                <a:cs typeface="+mn-cs"/>
              </a:rPr>
              <a:t> </a:t>
            </a:r>
            <a:endParaRPr lang="fr-FR" dirty="0">
              <a:effectLst/>
            </a:endParaRPr>
          </a:p>
          <a:p>
            <a:r>
              <a:rPr lang="fr-FR" sz="1200" kern="1200" dirty="0">
                <a:solidFill>
                  <a:schemeClr val="tx1"/>
                </a:solidFill>
                <a:effectLst/>
                <a:latin typeface="+mn-lt"/>
                <a:ea typeface="+mn-ea"/>
                <a:cs typeface="+mn-cs"/>
              </a:rPr>
              <a:t>Le paradoxe = le travailleur est </a:t>
            </a:r>
            <a:r>
              <a:rPr lang="fr-FR" sz="1200" i="1" kern="1200" dirty="0">
                <a:solidFill>
                  <a:schemeClr val="tx1"/>
                </a:solidFill>
                <a:effectLst/>
                <a:latin typeface="+mn-lt"/>
                <a:ea typeface="+mn-ea"/>
                <a:cs typeface="+mn-cs"/>
              </a:rPr>
              <a:t>celui qui perd sa vie dans l’activité visant à la gagner</a:t>
            </a:r>
            <a:endParaRPr lang="fr-FR" dirty="0">
              <a:effectLst/>
            </a:endParaRPr>
          </a:p>
          <a:p>
            <a:r>
              <a:rPr lang="fr-FR" sz="1200" kern="1200" dirty="0">
                <a:solidFill>
                  <a:schemeClr val="tx1"/>
                </a:solidFill>
                <a:effectLst/>
                <a:latin typeface="+mn-lt"/>
                <a:ea typeface="+mn-ea"/>
                <a:cs typeface="+mn-cs"/>
              </a:rPr>
              <a:t> </a:t>
            </a:r>
            <a:endParaRPr lang="fr-FR" dirty="0">
              <a:effectLst/>
            </a:endParaRPr>
          </a:p>
          <a:p>
            <a:r>
              <a:rPr lang="fr-FR" sz="1200" b="1" u="sng" kern="1200" dirty="0">
                <a:solidFill>
                  <a:schemeClr val="tx1"/>
                </a:solidFill>
                <a:effectLst/>
                <a:latin typeface="+mn-lt"/>
                <a:ea typeface="+mn-ea"/>
                <a:cs typeface="+mn-cs"/>
              </a:rPr>
              <a:t>Explication de ce paradoxe : </a:t>
            </a:r>
            <a:endParaRPr lang="fr-FR" dirty="0">
              <a:effectLst/>
            </a:endParaRPr>
          </a:p>
          <a:p>
            <a:r>
              <a:rPr lang="fr-FR" sz="1200" kern="1200" dirty="0">
                <a:solidFill>
                  <a:schemeClr val="tx1"/>
                </a:solidFill>
                <a:effectLst/>
                <a:latin typeface="+mn-lt"/>
                <a:ea typeface="+mn-ea"/>
                <a:cs typeface="+mn-cs"/>
              </a:rPr>
              <a:t> </a:t>
            </a:r>
            <a:endParaRPr lang="fr-FR" dirty="0">
              <a:effectLst/>
            </a:endParaRPr>
          </a:p>
          <a:p>
            <a:r>
              <a:rPr lang="fr-FR" sz="1200" kern="1200" dirty="0">
                <a:solidFill>
                  <a:schemeClr val="tx1"/>
                </a:solidFill>
                <a:effectLst/>
                <a:latin typeface="+mn-lt"/>
                <a:ea typeface="+mn-ea"/>
                <a:cs typeface="+mn-cs"/>
              </a:rPr>
              <a:t>« Gagner » et « perdre » ne sont pas sur le même niveau : s’il y a </a:t>
            </a:r>
            <a:r>
              <a:rPr lang="fr-FR" sz="1200" i="1" kern="1200" dirty="0">
                <a:solidFill>
                  <a:schemeClr val="tx1"/>
                </a:solidFill>
                <a:effectLst/>
                <a:latin typeface="+mn-lt"/>
                <a:ea typeface="+mn-ea"/>
                <a:cs typeface="+mn-cs"/>
              </a:rPr>
              <a:t>gain</a:t>
            </a:r>
            <a:r>
              <a:rPr lang="fr-FR" sz="1200" kern="1200" dirty="0">
                <a:solidFill>
                  <a:schemeClr val="tx1"/>
                </a:solidFill>
                <a:effectLst/>
                <a:latin typeface="+mn-lt"/>
                <a:ea typeface="+mn-ea"/>
                <a:cs typeface="+mn-cs"/>
              </a:rPr>
              <a:t> ou </a:t>
            </a:r>
            <a:r>
              <a:rPr lang="fr-FR" sz="1200" i="1" kern="1200" dirty="0">
                <a:solidFill>
                  <a:schemeClr val="tx1"/>
                </a:solidFill>
                <a:effectLst/>
                <a:latin typeface="+mn-lt"/>
                <a:ea typeface="+mn-ea"/>
                <a:cs typeface="+mn-cs"/>
              </a:rPr>
              <a:t>enrichissement</a:t>
            </a:r>
            <a:r>
              <a:rPr lang="fr-FR" sz="1200" kern="1200" dirty="0">
                <a:solidFill>
                  <a:schemeClr val="tx1"/>
                </a:solidFill>
                <a:effectLst/>
                <a:latin typeface="+mn-lt"/>
                <a:ea typeface="+mn-ea"/>
                <a:cs typeface="+mn-cs"/>
              </a:rPr>
              <a:t> du point de vue économique, il y a </a:t>
            </a:r>
            <a:r>
              <a:rPr lang="fr-FR" sz="1200" i="1" kern="1200" dirty="0">
                <a:solidFill>
                  <a:schemeClr val="tx1"/>
                </a:solidFill>
                <a:effectLst/>
                <a:latin typeface="+mn-lt"/>
                <a:ea typeface="+mn-ea"/>
                <a:cs typeface="+mn-cs"/>
              </a:rPr>
              <a:t>perte</a:t>
            </a:r>
            <a:r>
              <a:rPr lang="fr-FR" sz="1200" kern="1200" dirty="0">
                <a:solidFill>
                  <a:schemeClr val="tx1"/>
                </a:solidFill>
                <a:effectLst/>
                <a:latin typeface="+mn-lt"/>
                <a:ea typeface="+mn-ea"/>
                <a:cs typeface="+mn-cs"/>
              </a:rPr>
              <a:t> ou </a:t>
            </a:r>
            <a:r>
              <a:rPr lang="fr-FR" sz="1200" i="1" kern="1200" dirty="0">
                <a:solidFill>
                  <a:schemeClr val="tx1"/>
                </a:solidFill>
                <a:effectLst/>
                <a:latin typeface="+mn-lt"/>
                <a:ea typeface="+mn-ea"/>
                <a:cs typeface="+mn-cs"/>
              </a:rPr>
              <a:t>appauvrissement</a:t>
            </a:r>
            <a:r>
              <a:rPr lang="fr-FR" sz="1200" kern="1200" dirty="0">
                <a:solidFill>
                  <a:schemeClr val="tx1"/>
                </a:solidFill>
                <a:effectLst/>
                <a:latin typeface="+mn-lt"/>
                <a:ea typeface="+mn-ea"/>
                <a:cs typeface="+mn-cs"/>
              </a:rPr>
              <a:t> au niveau existentiel, le travailleur n’ayant plus de temps à consacrer à sa propre existence (fatigue physique et mentale). Il n’a plus de temps pour vivre sa vie !</a:t>
            </a:r>
            <a:endParaRPr lang="fr-FR" dirty="0">
              <a:effectLst/>
            </a:endParaRPr>
          </a:p>
          <a:p>
            <a:r>
              <a:rPr lang="fr-FR" sz="1200" kern="1200" dirty="0">
                <a:solidFill>
                  <a:schemeClr val="tx1"/>
                </a:solidFill>
                <a:effectLst/>
                <a:latin typeface="+mn-lt"/>
                <a:ea typeface="+mn-ea"/>
                <a:cs typeface="+mn-cs"/>
              </a:rPr>
              <a:t> </a:t>
            </a:r>
            <a:endParaRPr lang="fr-FR" dirty="0">
              <a:effectLst/>
            </a:endParaRPr>
          </a:p>
          <a:p>
            <a:r>
              <a:rPr lang="fr-FR" sz="1200" kern="1200" dirty="0">
                <a:solidFill>
                  <a:schemeClr val="tx1"/>
                </a:solidFill>
                <a:effectLst/>
                <a:latin typeface="+mn-lt"/>
                <a:ea typeface="+mn-ea"/>
                <a:cs typeface="+mn-cs"/>
              </a:rPr>
              <a:t>Ou pour le dire autrement : situation tragique du travailler puisque</a:t>
            </a:r>
            <a:r>
              <a:rPr lang="fr-FR" sz="1200" kern="1200" baseline="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le travailleur est celui qui se tue à vouloir repousser la mort</a:t>
            </a:r>
            <a:r>
              <a:rPr lang="fr-FR" sz="1200" kern="1200" dirty="0">
                <a:solidFill>
                  <a:schemeClr val="tx1"/>
                </a:solidFill>
                <a:effectLst/>
                <a:latin typeface="+mn-lt"/>
                <a:ea typeface="+mn-ea"/>
                <a:cs typeface="+mn-cs"/>
              </a:rPr>
              <a:t> !</a:t>
            </a:r>
            <a:endParaRPr lang="fr-FR" dirty="0">
              <a:effectLst/>
            </a:endParaRPr>
          </a:p>
          <a:p>
            <a:endParaRPr lang="fr-FR" dirty="0"/>
          </a:p>
        </p:txBody>
      </p:sp>
      <p:sp>
        <p:nvSpPr>
          <p:cNvPr id="4" name="Espace réservé du numéro de diapositive 3"/>
          <p:cNvSpPr>
            <a:spLocks noGrp="1"/>
          </p:cNvSpPr>
          <p:nvPr>
            <p:ph type="sldNum" sz="quarter" idx="10"/>
          </p:nvPr>
        </p:nvSpPr>
        <p:spPr/>
        <p:txBody>
          <a:bodyPr/>
          <a:lstStyle/>
          <a:p>
            <a:fld id="{D14E60FA-C4ED-4C36-86C0-1293CCBC8033}" type="slidenum">
              <a:rPr lang="fr-FR" smtClean="0"/>
              <a:t>6</a:t>
            </a:fld>
            <a:endParaRPr lang="fr-FR"/>
          </a:p>
        </p:txBody>
      </p:sp>
    </p:spTree>
    <p:extLst>
      <p:ext uri="{BB962C8B-B14F-4D97-AF65-F5344CB8AC3E}">
        <p14:creationId xmlns:p14="http://schemas.microsoft.com/office/powerpoint/2010/main" val="157971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r>
              <a:rPr lang="fr-FR" sz="1200" kern="1200" dirty="0">
                <a:solidFill>
                  <a:schemeClr val="tx1"/>
                </a:solidFill>
                <a:effectLst/>
                <a:latin typeface="+mn-lt"/>
                <a:ea typeface="+mn-ea"/>
                <a:cs typeface="+mn-cs"/>
              </a:rPr>
              <a:t> Donc le travail est conçu négativement car il</a:t>
            </a:r>
            <a:r>
              <a:rPr lang="fr-FR" sz="1200" kern="1200" baseline="0" dirty="0">
                <a:solidFill>
                  <a:schemeClr val="tx1"/>
                </a:solidFill>
                <a:effectLst/>
                <a:latin typeface="+mn-lt"/>
                <a:ea typeface="+mn-ea"/>
                <a:cs typeface="+mn-cs"/>
              </a:rPr>
              <a:t> s’agit d’une</a:t>
            </a:r>
            <a:r>
              <a:rPr lang="fr-FR" sz="1200" kern="1200" dirty="0">
                <a:solidFill>
                  <a:schemeClr val="tx1"/>
                </a:solidFill>
                <a:effectLst/>
                <a:latin typeface="+mn-lt"/>
                <a:ea typeface="+mn-ea"/>
                <a:cs typeface="+mn-cs"/>
              </a:rPr>
              <a:t> activité intégralement corporelle : c’est le corps qui agit (et pas l’esprit), uniquement pour pouvoir aux besoins du corps.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À l’inverse, les activités dites</a:t>
            </a:r>
            <a:r>
              <a:rPr lang="fr-FR" sz="1200" kern="1200" baseline="0" dirty="0">
                <a:solidFill>
                  <a:schemeClr val="tx1"/>
                </a:solidFill>
                <a:effectLst/>
                <a:latin typeface="+mn-lt"/>
                <a:ea typeface="+mn-ea"/>
                <a:cs typeface="+mn-cs"/>
              </a:rPr>
              <a:t> « </a:t>
            </a:r>
            <a:r>
              <a:rPr lang="fr-FR" sz="1200" kern="1200" dirty="0">
                <a:solidFill>
                  <a:schemeClr val="tx1"/>
                </a:solidFill>
                <a:effectLst/>
                <a:latin typeface="+mn-lt"/>
                <a:ea typeface="+mn-ea"/>
                <a:cs typeface="+mn-cs"/>
              </a:rPr>
              <a:t>nobles » sont celles qui font appel à nos capacités intellectuelles et morales.</a:t>
            </a:r>
            <a:r>
              <a:rPr lang="fr-FR" sz="1200" kern="1200" baseline="0" dirty="0">
                <a:solidFill>
                  <a:schemeClr val="tx1"/>
                </a:solidFill>
                <a:effectLst/>
                <a:latin typeface="+mn-lt"/>
                <a:ea typeface="+mn-ea"/>
                <a:cs typeface="+mn-cs"/>
              </a:rPr>
              <a:t> E</a:t>
            </a:r>
            <a:r>
              <a:rPr lang="fr-FR" sz="1200" kern="1200" dirty="0">
                <a:solidFill>
                  <a:schemeClr val="tx1"/>
                </a:solidFill>
                <a:effectLst/>
                <a:latin typeface="+mn-lt"/>
                <a:ea typeface="+mn-ea"/>
                <a:cs typeface="+mn-cs"/>
              </a:rPr>
              <a:t>t ce sont celles qui permettent le développement de ces mêmes capacités. </a:t>
            </a: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D14E60FA-C4ED-4C36-86C0-1293CCBC8033}" type="slidenum">
              <a:rPr lang="fr-FR" smtClean="0"/>
              <a:t>8</a:t>
            </a:fld>
            <a:endParaRPr lang="fr-FR"/>
          </a:p>
        </p:txBody>
      </p:sp>
    </p:spTree>
    <p:extLst>
      <p:ext uri="{BB962C8B-B14F-4D97-AF65-F5344CB8AC3E}">
        <p14:creationId xmlns:p14="http://schemas.microsoft.com/office/powerpoint/2010/main" val="233707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70000" lnSpcReduction="20000"/>
          </a:bodyPr>
          <a:lstStyle/>
          <a:p>
            <a:r>
              <a:rPr lang="fr-FR" sz="1200" kern="1200" dirty="0">
                <a:solidFill>
                  <a:schemeClr val="tx1"/>
                </a:solidFill>
                <a:effectLst/>
                <a:latin typeface="+mn-lt"/>
                <a:ea typeface="+mn-ea"/>
                <a:cs typeface="+mn-cs"/>
              </a:rPr>
              <a:t>Parce qu’il travaille l’esclave ne peut pas être considéré comme un homme à part entière ; il est un « instrument », au même titre que le gouvernail... </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Mais attention : ça ne veut pas dire qu’il ne </a:t>
            </a:r>
            <a:r>
              <a:rPr lang="fr-FR" sz="1200" b="1" i="1" kern="1200" dirty="0">
                <a:solidFill>
                  <a:schemeClr val="tx1"/>
                </a:solidFill>
                <a:effectLst/>
                <a:latin typeface="+mn-lt"/>
                <a:ea typeface="+mn-ea"/>
                <a:cs typeface="+mn-cs"/>
              </a:rPr>
              <a:t>peut</a:t>
            </a:r>
            <a:r>
              <a:rPr lang="fr-FR" sz="1200" b="1" kern="1200" dirty="0">
                <a:solidFill>
                  <a:schemeClr val="tx1"/>
                </a:solidFill>
                <a:effectLst/>
                <a:latin typeface="+mn-lt"/>
                <a:ea typeface="+mn-ea"/>
                <a:cs typeface="+mn-cs"/>
              </a:rPr>
              <a:t> pas être humain.</a:t>
            </a:r>
            <a:r>
              <a:rPr lang="fr-FR" sz="1200" kern="1200" dirty="0">
                <a:solidFill>
                  <a:schemeClr val="tx1"/>
                </a:solidFill>
                <a:effectLst/>
                <a:latin typeface="+mn-lt"/>
                <a:ea typeface="+mn-ea"/>
                <a:cs typeface="+mn-cs"/>
              </a:rPr>
              <a:t> Si l’esclave n’est pas humain quand il travaille (assimilé à un instrument de production que le maître peut acheter ou vendre), il </a:t>
            </a:r>
            <a:r>
              <a:rPr lang="fr-FR" sz="1200" b="1" kern="1200" dirty="0">
                <a:solidFill>
                  <a:schemeClr val="tx1"/>
                </a:solidFill>
                <a:effectLst/>
                <a:latin typeface="+mn-lt"/>
                <a:ea typeface="+mn-ea"/>
                <a:cs typeface="+mn-cs"/>
              </a:rPr>
              <a:t>peut redevenir humain sous certaines conditions</a:t>
            </a:r>
            <a:r>
              <a:rPr lang="fr-FR" sz="1200" b="0" kern="1200" dirty="0">
                <a:solidFill>
                  <a:schemeClr val="tx1"/>
                </a:solidFill>
                <a:effectLst/>
                <a:latin typeface="+mn-lt"/>
                <a:ea typeface="+mn-ea"/>
                <a:cs typeface="+mn-cs"/>
              </a:rPr>
              <a:t>.</a:t>
            </a:r>
            <a:r>
              <a:rPr lang="fr-FR" sz="1200" b="0" kern="1200" baseline="0" dirty="0">
                <a:solidFill>
                  <a:schemeClr val="tx1"/>
                </a:solidFill>
                <a:effectLst/>
                <a:latin typeface="+mn-lt"/>
                <a:ea typeface="+mn-ea"/>
                <a:cs typeface="+mn-cs"/>
              </a:rPr>
              <a:t> À savoir: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L’esclave peut être </a:t>
            </a:r>
            <a:r>
              <a:rPr lang="fr-FR" sz="1200" b="1" kern="1200" dirty="0">
                <a:solidFill>
                  <a:schemeClr val="tx1"/>
                </a:solidFill>
                <a:effectLst/>
                <a:latin typeface="+mn-lt"/>
                <a:ea typeface="+mn-ea"/>
                <a:cs typeface="+mn-cs"/>
              </a:rPr>
              <a:t>affranchi</a:t>
            </a:r>
            <a:r>
              <a:rPr lang="fr-FR" sz="1200" kern="1200" dirty="0">
                <a:solidFill>
                  <a:schemeClr val="tx1"/>
                </a:solidFill>
                <a:effectLst/>
                <a:latin typeface="+mn-lt"/>
                <a:ea typeface="+mn-ea"/>
                <a:cs typeface="+mn-cs"/>
              </a:rPr>
              <a:t> et accéder ainsi au statut d’homme libre (anecdote : Aristote aurait affranchi ses esclaves sur son lit de mort…)</a:t>
            </a:r>
          </a:p>
          <a:p>
            <a:pPr lvl="0"/>
            <a:r>
              <a:rPr lang="fr-FR" sz="1200" kern="1200" dirty="0">
                <a:solidFill>
                  <a:schemeClr val="tx1"/>
                </a:solidFill>
                <a:effectLst/>
                <a:latin typeface="+mn-lt"/>
                <a:ea typeface="+mn-ea"/>
                <a:cs typeface="+mn-cs"/>
              </a:rPr>
              <a:t>- Une </a:t>
            </a:r>
            <a:r>
              <a:rPr lang="fr-FR" sz="1200" b="1" kern="1200" dirty="0">
                <a:solidFill>
                  <a:schemeClr val="tx1"/>
                </a:solidFill>
                <a:effectLst/>
                <a:latin typeface="+mn-lt"/>
                <a:ea typeface="+mn-ea"/>
                <a:cs typeface="+mn-cs"/>
              </a:rPr>
              <a:t>activité peut changer de statut</a:t>
            </a:r>
            <a:r>
              <a:rPr lang="fr-FR" sz="1200" kern="1200" dirty="0">
                <a:solidFill>
                  <a:schemeClr val="tx1"/>
                </a:solidFill>
                <a:effectLst/>
                <a:latin typeface="+mn-lt"/>
                <a:ea typeface="+mn-ea"/>
                <a:cs typeface="+mn-cs"/>
              </a:rPr>
              <a:t> et accéder à une certaine noblesse (par exemple si </a:t>
            </a:r>
          </a:p>
          <a:p>
            <a:pPr lvl="0"/>
            <a:r>
              <a:rPr lang="fr-FR" sz="1200" kern="1200" dirty="0">
                <a:solidFill>
                  <a:schemeClr val="tx1"/>
                </a:solidFill>
                <a:effectLst/>
                <a:latin typeface="+mn-lt"/>
                <a:ea typeface="+mn-ea"/>
                <a:cs typeface="+mn-cs"/>
              </a:rPr>
              <a:t>- Enfin, Aristote reconnaît lui-même que </a:t>
            </a:r>
            <a:r>
              <a:rPr lang="fr-FR" sz="1200" b="1" kern="1200" dirty="0">
                <a:solidFill>
                  <a:schemeClr val="tx1"/>
                </a:solidFill>
                <a:effectLst/>
                <a:latin typeface="+mn-lt"/>
                <a:ea typeface="+mn-ea"/>
                <a:cs typeface="+mn-cs"/>
              </a:rPr>
              <a:t>si les navettes pouvaient tisser toutes seules (« navette » = métier à tisser) les maîtres n’auraient plus besoin d’esclaves.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Cet instrument qui fonctionne tout seul ou « travaille de lui-même » = la machine.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Autrement dit, Aristote envisage la </a:t>
            </a:r>
            <a:r>
              <a:rPr lang="fr-FR" sz="1200" b="1" kern="1200" dirty="0">
                <a:solidFill>
                  <a:schemeClr val="tx1"/>
                </a:solidFill>
                <a:effectLst/>
                <a:latin typeface="+mn-lt"/>
                <a:ea typeface="+mn-ea"/>
                <a:cs typeface="+mn-cs"/>
              </a:rPr>
              <a:t>possibilité que les progrès techniques (et la machine) puissent libérer l’homme</a:t>
            </a:r>
            <a:r>
              <a:rPr lang="fr-FR" sz="1200" kern="1200" dirty="0">
                <a:solidFill>
                  <a:schemeClr val="tx1"/>
                </a:solidFill>
                <a:effectLst/>
                <a:latin typeface="+mn-lt"/>
                <a:ea typeface="+mn-ea"/>
                <a:cs typeface="+mn-cs"/>
              </a:rPr>
              <a:t> en le déchargeant du travail qu’il était jusqu’alors contraint de faire ou d’accomplir par lui-même… </a:t>
            </a:r>
            <a:r>
              <a:rPr lang="fr-FR" sz="1200" b="1" kern="1200" dirty="0">
                <a:solidFill>
                  <a:schemeClr val="tx1"/>
                </a:solidFill>
                <a:effectLst/>
                <a:latin typeface="+mn-lt"/>
                <a:ea typeface="+mn-ea"/>
                <a:cs typeface="+mn-cs"/>
              </a:rPr>
              <a:t>En travaillant à ma place, la machine me permet de jouir d’une certaine liberté</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Mais</a:t>
            </a:r>
            <a:r>
              <a:rPr lang="fr-FR" sz="1200" b="1" kern="1200" baseline="0" dirty="0">
                <a:solidFill>
                  <a:schemeClr val="tx1"/>
                </a:solidFill>
                <a:effectLst/>
                <a:latin typeface="+mn-lt"/>
                <a:ea typeface="+mn-ea"/>
                <a:cs typeface="+mn-cs"/>
              </a:rPr>
              <a:t> OBJECTION : il s’agit</a:t>
            </a:r>
            <a:r>
              <a:rPr lang="fr-FR" sz="1200" b="1" kern="1200" dirty="0">
                <a:solidFill>
                  <a:schemeClr val="tx1"/>
                </a:solidFill>
                <a:effectLst/>
                <a:latin typeface="+mn-lt"/>
                <a:ea typeface="+mn-ea"/>
                <a:cs typeface="+mn-cs"/>
              </a:rPr>
              <a:t> peut-être d’une conception naïve et erronée</a:t>
            </a:r>
            <a:r>
              <a:rPr lang="fr-FR" sz="1200" kern="1200" dirty="0">
                <a:solidFill>
                  <a:schemeClr val="tx1"/>
                </a:solidFill>
                <a:effectLst/>
                <a:latin typeface="+mn-lt"/>
                <a:ea typeface="+mn-ea"/>
                <a:cs typeface="+mn-cs"/>
              </a:rPr>
              <a:t> </a:t>
            </a:r>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Si la machine accomplit une tâche anciennement effectuée par l’ouvrier (soulager son effort physique), le travailleur demeure dépendant de la machine pour au moins 3 raisons : </a:t>
            </a:r>
          </a:p>
          <a:p>
            <a:r>
              <a:rPr lang="fr-FR" sz="1200" kern="1200" dirty="0">
                <a:solidFill>
                  <a:schemeClr val="tx1"/>
                </a:solidFill>
                <a:effectLst/>
                <a:latin typeface="+mn-lt"/>
                <a:ea typeface="+mn-ea"/>
                <a:cs typeface="+mn-cs"/>
              </a:rPr>
              <a:t> </a:t>
            </a:r>
          </a:p>
          <a:p>
            <a:pPr lvl="0"/>
            <a:r>
              <a:rPr lang="fr-FR" sz="1200" b="1" kern="1200" dirty="0">
                <a:solidFill>
                  <a:schemeClr val="tx1"/>
                </a:solidFill>
                <a:effectLst/>
                <a:latin typeface="+mn-lt"/>
                <a:ea typeface="+mn-ea"/>
                <a:cs typeface="+mn-cs"/>
              </a:rPr>
              <a:t>- Il</a:t>
            </a:r>
            <a:r>
              <a:rPr lang="fr-FR" sz="1200" b="1" kern="1200" baseline="0" dirty="0">
                <a:solidFill>
                  <a:schemeClr val="tx1"/>
                </a:solidFill>
                <a:effectLst/>
                <a:latin typeface="+mn-lt"/>
                <a:ea typeface="+mn-ea"/>
                <a:cs typeface="+mn-cs"/>
              </a:rPr>
              <a:t> n</a:t>
            </a:r>
            <a:r>
              <a:rPr lang="fr-FR" sz="1200" b="1" kern="1200" dirty="0">
                <a:solidFill>
                  <a:schemeClr val="tx1"/>
                </a:solidFill>
                <a:effectLst/>
                <a:latin typeface="+mn-lt"/>
                <a:ea typeface="+mn-ea"/>
                <a:cs typeface="+mn-cs"/>
              </a:rPr>
              <a:t>e peut plus produire sans elle</a:t>
            </a:r>
            <a:r>
              <a:rPr lang="fr-FR" sz="1200" kern="1200" dirty="0">
                <a:solidFill>
                  <a:schemeClr val="tx1"/>
                </a:solidFill>
                <a:effectLst/>
                <a:latin typeface="+mn-lt"/>
                <a:ea typeface="+mn-ea"/>
                <a:cs typeface="+mn-cs"/>
              </a:rPr>
              <a:t> (par l’intermédiaire de la machine, le travailleur est soumis à l’impératif d’un rendement optimal qu’il ne peut atteindre sans la machine ; c’est l’un des enjeux de la « rationalisation du travail » sur laquelle nous reviendrons plus tard…)</a:t>
            </a:r>
          </a:p>
          <a:p>
            <a:pPr lvl="0"/>
            <a:r>
              <a:rPr lang="fr-FR" sz="1200" b="1" kern="1200" dirty="0">
                <a:solidFill>
                  <a:schemeClr val="tx1"/>
                </a:solidFill>
                <a:effectLst/>
                <a:latin typeface="+mn-lt"/>
                <a:ea typeface="+mn-ea"/>
                <a:cs typeface="+mn-cs"/>
              </a:rPr>
              <a:t>- Il doit l’entretenir pour qu’elle fonctionne</a:t>
            </a:r>
            <a:r>
              <a:rPr lang="fr-FR" sz="1200" kern="1200" dirty="0">
                <a:solidFill>
                  <a:schemeClr val="tx1"/>
                </a:solidFill>
                <a:effectLst/>
                <a:latin typeface="+mn-lt"/>
                <a:ea typeface="+mn-ea"/>
                <a:cs typeface="+mn-cs"/>
              </a:rPr>
              <a:t> (l’ouvrier travaille pour la machine, pour la maintenir en état de marche =˃ l’ouvrier « qualifié » ≠ l’artisan qui connaît certaines techniques de production et qui sait comment produire l’objet souhaité mais l’ouvrier qui connaît un type particulier de machine…)</a:t>
            </a:r>
          </a:p>
          <a:p>
            <a:pPr lvl="0"/>
            <a:r>
              <a:rPr lang="fr-FR" sz="1200" b="1" kern="1200" dirty="0">
                <a:solidFill>
                  <a:schemeClr val="tx1"/>
                </a:solidFill>
                <a:effectLst/>
                <a:latin typeface="+mn-lt"/>
                <a:ea typeface="+mn-ea"/>
                <a:cs typeface="+mn-cs"/>
              </a:rPr>
              <a:t>- Ce n’est pas le travailleur lui-même qui décide librement de son rythme de travail, c’est la machine qui impose à l’homme son rythme de travail</a:t>
            </a:r>
            <a:r>
              <a:rPr lang="fr-FR" sz="1200" kern="1200" dirty="0">
                <a:solidFill>
                  <a:schemeClr val="tx1"/>
                </a:solidFill>
                <a:effectLst/>
                <a:latin typeface="+mn-lt"/>
                <a:ea typeface="+mn-ea"/>
                <a:cs typeface="+mn-cs"/>
              </a:rPr>
              <a:t> (// cf. extrait des </a:t>
            </a:r>
            <a:r>
              <a:rPr lang="fr-FR" sz="1200" i="1" kern="1200" dirty="0">
                <a:solidFill>
                  <a:schemeClr val="tx1"/>
                </a:solidFill>
                <a:effectLst/>
                <a:latin typeface="+mn-lt"/>
                <a:ea typeface="+mn-ea"/>
                <a:cs typeface="+mn-cs"/>
              </a:rPr>
              <a:t>Temps modernes </a:t>
            </a:r>
            <a:r>
              <a:rPr lang="fr-FR" sz="1200" i="0" kern="1200" dirty="0">
                <a:solidFill>
                  <a:schemeClr val="tx1"/>
                </a:solidFill>
                <a:effectLst/>
                <a:latin typeface="+mn-lt"/>
                <a:ea typeface="+mn-ea"/>
                <a:cs typeface="+mn-cs"/>
              </a:rPr>
              <a:t>sur</a:t>
            </a:r>
            <a:r>
              <a:rPr lang="fr-FR" sz="1200" i="0" kern="1200" baseline="0" dirty="0">
                <a:solidFill>
                  <a:schemeClr val="tx1"/>
                </a:solidFill>
                <a:effectLst/>
                <a:latin typeface="+mn-lt"/>
                <a:ea typeface="+mn-ea"/>
                <a:cs typeface="+mn-cs"/>
              </a:rPr>
              <a:t> le site, rubrique « Pour aller plus loin… »</a:t>
            </a:r>
            <a:r>
              <a:rPr lang="fr-FR" sz="1200" i="1" kern="1200" dirty="0">
                <a:solidFill>
                  <a:schemeClr val="tx1"/>
                </a:solidFill>
                <a:effectLst/>
                <a:latin typeface="+mn-lt"/>
                <a:ea typeface="+mn-ea"/>
                <a:cs typeface="+mn-cs"/>
              </a:rPr>
              <a:t> = l’homme doit suivre le rythme de la machine sous peine d’être avalé ou absorbé par elle !</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DONC, le </a:t>
            </a:r>
            <a:r>
              <a:rPr lang="fr-FR" sz="1200" b="1" kern="1200" dirty="0">
                <a:solidFill>
                  <a:schemeClr val="tx1"/>
                </a:solidFill>
                <a:effectLst/>
                <a:latin typeface="+mn-lt"/>
                <a:ea typeface="+mn-ea"/>
                <a:cs typeface="+mn-cs"/>
              </a:rPr>
              <a:t>paradoxe</a:t>
            </a:r>
            <a:r>
              <a:rPr lang="fr-FR" sz="1200" kern="1200" dirty="0">
                <a:solidFill>
                  <a:schemeClr val="tx1"/>
                </a:solidFill>
                <a:effectLst/>
                <a:latin typeface="+mn-lt"/>
                <a:ea typeface="+mn-ea"/>
                <a:cs typeface="+mn-cs"/>
              </a:rPr>
              <a:t> c’est que, d’un certain point de vue et sous une certaine forme d’organisation du travail, </a:t>
            </a:r>
            <a:r>
              <a:rPr lang="fr-FR" sz="1200" b="1" kern="1200" dirty="0">
                <a:solidFill>
                  <a:schemeClr val="tx1"/>
                </a:solidFill>
                <a:effectLst/>
                <a:latin typeface="+mn-lt"/>
                <a:ea typeface="+mn-ea"/>
                <a:cs typeface="+mn-cs"/>
              </a:rPr>
              <a:t>l’homme est </a:t>
            </a:r>
            <a:r>
              <a:rPr lang="fr-FR" sz="1200" b="1" i="1" kern="1200" dirty="0">
                <a:solidFill>
                  <a:schemeClr val="tx1"/>
                </a:solidFill>
                <a:effectLst/>
                <a:latin typeface="+mn-lt"/>
                <a:ea typeface="+mn-ea"/>
                <a:cs typeface="+mn-cs"/>
              </a:rPr>
              <a:t>asservi</a:t>
            </a:r>
            <a:r>
              <a:rPr lang="fr-FR" sz="1200" b="1" kern="1200" dirty="0">
                <a:solidFill>
                  <a:schemeClr val="tx1"/>
                </a:solidFill>
                <a:effectLst/>
                <a:latin typeface="+mn-lt"/>
                <a:ea typeface="+mn-ea"/>
                <a:cs typeface="+mn-cs"/>
              </a:rPr>
              <a:t> par la machine dont il </a:t>
            </a:r>
            <a:r>
              <a:rPr lang="fr-FR" sz="1200" b="1" i="1" kern="1200" dirty="0">
                <a:solidFill>
                  <a:schemeClr val="tx1"/>
                </a:solidFill>
                <a:effectLst/>
                <a:latin typeface="+mn-lt"/>
                <a:ea typeface="+mn-ea"/>
                <a:cs typeface="+mn-cs"/>
              </a:rPr>
              <a:t>se sert</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D14E60FA-C4ED-4C36-86C0-1293CCBC8033}" type="slidenum">
              <a:rPr lang="fr-FR" smtClean="0"/>
              <a:t>10</a:t>
            </a:fld>
            <a:endParaRPr lang="fr-FR"/>
          </a:p>
        </p:txBody>
      </p:sp>
    </p:spTree>
    <p:extLst>
      <p:ext uri="{BB962C8B-B14F-4D97-AF65-F5344CB8AC3E}">
        <p14:creationId xmlns:p14="http://schemas.microsoft.com/office/powerpoint/2010/main" val="150346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a:solidFill>
                  <a:schemeClr val="tx1"/>
                </a:solidFill>
                <a:effectLst/>
                <a:latin typeface="+mn-lt"/>
                <a:ea typeface="+mn-ea"/>
                <a:cs typeface="+mn-cs"/>
              </a:rPr>
              <a:t>Idée principale à retenir :</a:t>
            </a:r>
            <a:r>
              <a:rPr lang="fr-FR" sz="1200" kern="1200" dirty="0">
                <a:solidFill>
                  <a:schemeClr val="tx1"/>
                </a:solidFill>
                <a:effectLst/>
                <a:latin typeface="+mn-lt"/>
                <a:ea typeface="+mn-ea"/>
                <a:cs typeface="+mn-cs"/>
              </a:rPr>
              <a:t> c’est une erreur de croire que le travail était méprisé </a:t>
            </a:r>
            <a:r>
              <a:rPr lang="fr-FR" sz="1200" i="1" kern="1200" dirty="0">
                <a:solidFill>
                  <a:schemeClr val="tx1"/>
                </a:solidFill>
                <a:effectLst/>
                <a:latin typeface="+mn-lt"/>
                <a:ea typeface="+mn-ea"/>
                <a:cs typeface="+mn-cs"/>
              </a:rPr>
              <a:t>parce que réservé aux esclaves</a:t>
            </a:r>
            <a:r>
              <a:rPr lang="fr-FR" sz="1200" kern="1200" dirty="0">
                <a:solidFill>
                  <a:schemeClr val="tx1"/>
                </a:solidFill>
                <a:effectLst/>
                <a:latin typeface="+mn-lt"/>
                <a:ea typeface="+mn-ea"/>
                <a:cs typeface="+mn-cs"/>
              </a:rPr>
              <a:t> ; le raisonnement des Grecs était exactement inverse : c’est </a:t>
            </a:r>
            <a:r>
              <a:rPr lang="fr-FR" sz="1200" i="1" kern="1200" dirty="0">
                <a:solidFill>
                  <a:schemeClr val="tx1"/>
                </a:solidFill>
                <a:effectLst/>
                <a:latin typeface="+mn-lt"/>
                <a:ea typeface="+mn-ea"/>
                <a:cs typeface="+mn-cs"/>
              </a:rPr>
              <a:t>parce que le travail est une activité dégradante qu’il doit être accompli par des esclaves</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Autrement dit, </a:t>
            </a:r>
            <a:r>
              <a:rPr lang="fr-FR" sz="1200" b="1" kern="1200" dirty="0">
                <a:solidFill>
                  <a:schemeClr val="tx1"/>
                </a:solidFill>
                <a:effectLst/>
                <a:latin typeface="+mn-lt"/>
                <a:ea typeface="+mn-ea"/>
                <a:cs typeface="+mn-cs"/>
              </a:rPr>
              <a:t>c’est une certaine conception/définition du travail qui rend nécessaire l’esclavage</a:t>
            </a:r>
            <a:r>
              <a:rPr lang="fr-FR" sz="1200" kern="1200" dirty="0">
                <a:solidFill>
                  <a:schemeClr val="tx1"/>
                </a:solidFill>
                <a:effectLst/>
                <a:latin typeface="+mn-lt"/>
                <a:ea typeface="+mn-ea"/>
                <a:cs typeface="+mn-cs"/>
              </a:rPr>
              <a:t>. Il est impensable, pour les Grecs, de faire du travail le but de la vie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 est avant tout une façon pour les Grecs « d’éliminer de leurs conditions de vie le travail » (</a:t>
            </a:r>
            <a:r>
              <a:rPr lang="fr-FR" sz="1200" b="1" kern="1200" dirty="0">
                <a:solidFill>
                  <a:schemeClr val="tx1"/>
                </a:solidFill>
                <a:effectLst/>
                <a:latin typeface="+mn-lt"/>
                <a:ea typeface="+mn-ea"/>
                <a:cs typeface="+mn-cs"/>
              </a:rPr>
              <a:t>Arendt</a:t>
            </a:r>
            <a:r>
              <a:rPr lang="fr-FR" sz="1200" kern="1200" dirty="0">
                <a:solidFill>
                  <a:schemeClr val="tx1"/>
                </a:solidFill>
                <a:effectLst/>
                <a:latin typeface="+mn-lt"/>
                <a:ea typeface="+mn-ea"/>
                <a:cs typeface="+mn-cs"/>
              </a:rPr>
              <a:t>). Et </a:t>
            </a:r>
            <a:r>
              <a:rPr lang="fr-FR" sz="1200" b="1" kern="1200" dirty="0">
                <a:solidFill>
                  <a:schemeClr val="tx1"/>
                </a:solidFill>
                <a:effectLst/>
                <a:latin typeface="+mn-lt"/>
                <a:ea typeface="+mn-ea"/>
                <a:cs typeface="+mn-cs"/>
              </a:rPr>
              <a:t>pour ne pas avoir à travailler, il faut faire travailler d’autres hommes</a:t>
            </a:r>
            <a:r>
              <a:rPr lang="fr-FR" sz="1200" b="0"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14E60FA-C4ED-4C36-86C0-1293CCBC8033}" type="slidenum">
              <a:rPr lang="fr-FR" smtClean="0"/>
              <a:t>11</a:t>
            </a:fld>
            <a:endParaRPr lang="fr-FR"/>
          </a:p>
        </p:txBody>
      </p:sp>
    </p:spTree>
    <p:extLst>
      <p:ext uri="{BB962C8B-B14F-4D97-AF65-F5344CB8AC3E}">
        <p14:creationId xmlns:p14="http://schemas.microsoft.com/office/powerpoint/2010/main" val="474328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Le travail sur l’objet est toujours aussi en même temps un travail sur soi car permet l’apprentissage et l’exercice de nouvelles capacités ; ce qui le rend aimable en lui-même et non simplement en tant que moyen de gagner de l’argent</a:t>
            </a:r>
            <a:r>
              <a:rPr lang="fr-FR"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Paul</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Valéry souligne ici la fonction éducative du travail (puisqu’il parle d’un « accroissement » et d’une « édification » de mon être).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C’est-à-dire que</a:t>
            </a:r>
            <a:r>
              <a:rPr lang="fr-FR" sz="1200" kern="1200" baseline="0" dirty="0">
                <a:solidFill>
                  <a:schemeClr val="tx1"/>
                </a:solidFill>
                <a:effectLst/>
                <a:latin typeface="+mn-lt"/>
                <a:ea typeface="+mn-ea"/>
                <a:cs typeface="+mn-cs"/>
              </a:rPr>
              <a:t> le travail</a:t>
            </a:r>
            <a:r>
              <a:rPr lang="fr-FR" sz="1200" kern="1200" dirty="0">
                <a:solidFill>
                  <a:schemeClr val="tx1"/>
                </a:solidFill>
                <a:effectLst/>
                <a:latin typeface="+mn-lt"/>
                <a:ea typeface="+mn-ea"/>
                <a:cs typeface="+mn-cs"/>
              </a:rPr>
              <a:t> nous « enrichit » autrement qu’en nous donnant un salaire puisqu’il nous permet d’acquérir de nouvelles compétences (apprendre un métier,</a:t>
            </a:r>
            <a:r>
              <a:rPr lang="fr-FR" sz="1200" kern="1200" baseline="0" dirty="0">
                <a:solidFill>
                  <a:schemeClr val="tx1"/>
                </a:solidFill>
                <a:effectLst/>
                <a:latin typeface="+mn-lt"/>
                <a:ea typeface="+mn-ea"/>
                <a:cs typeface="+mn-cs"/>
              </a:rPr>
              <a:t> c’est</a:t>
            </a:r>
            <a:r>
              <a:rPr lang="fr-FR" sz="1200" kern="1200" dirty="0">
                <a:solidFill>
                  <a:schemeClr val="tx1"/>
                </a:solidFill>
                <a:effectLst/>
                <a:latin typeface="+mn-lt"/>
                <a:ea typeface="+mn-ea"/>
                <a:cs typeface="+mn-cs"/>
              </a:rPr>
              <a:t> développer de nouveaux savoir-faire, de nouvelles connaissances dans un certain domaine…).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Ça veut donc dire contre Aristote : que le travail n’est pas une simple </a:t>
            </a:r>
            <a:r>
              <a:rPr lang="fr-FR" sz="1200" b="1" i="1" u="sng" kern="1200" dirty="0" err="1">
                <a:solidFill>
                  <a:schemeClr val="tx1"/>
                </a:solidFill>
                <a:effectLst/>
                <a:latin typeface="+mn-lt"/>
                <a:ea typeface="+mn-ea"/>
                <a:cs typeface="+mn-cs"/>
              </a:rPr>
              <a:t>poïésis</a:t>
            </a:r>
            <a:r>
              <a:rPr lang="fr-FR" sz="1200" kern="1200" dirty="0">
                <a:solidFill>
                  <a:schemeClr val="tx1"/>
                </a:solidFill>
                <a:effectLst/>
                <a:latin typeface="+mn-lt"/>
                <a:ea typeface="+mn-ea"/>
                <a:cs typeface="+mn-cs"/>
              </a:rPr>
              <a:t> mais aussi une </a:t>
            </a:r>
            <a:r>
              <a:rPr lang="fr-FR" sz="1200" b="1" i="1" u="sng" kern="1200" dirty="0">
                <a:solidFill>
                  <a:schemeClr val="tx1"/>
                </a:solidFill>
                <a:effectLst/>
                <a:latin typeface="+mn-lt"/>
                <a:ea typeface="+mn-ea"/>
                <a:cs typeface="+mn-cs"/>
              </a:rPr>
              <a:t>praxis</a:t>
            </a:r>
            <a:r>
              <a:rPr lang="fr-FR" sz="1200" kern="1200" dirty="0">
                <a:solidFill>
                  <a:schemeClr val="tx1"/>
                </a:solidFill>
                <a:effectLst/>
                <a:latin typeface="+mn-lt"/>
                <a:ea typeface="+mn-ea"/>
                <a:cs typeface="+mn-cs"/>
              </a:rPr>
              <a:t> ! </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9490227-ECB6-4140-AE5F-3764046D999D}" type="slidenum">
              <a:rPr lang="fr-FR" smtClean="0"/>
              <a:pPr/>
              <a:t>13</a:t>
            </a:fld>
            <a:endParaRPr lang="fr-FR"/>
          </a:p>
        </p:txBody>
      </p:sp>
    </p:spTree>
    <p:extLst>
      <p:ext uri="{BB962C8B-B14F-4D97-AF65-F5344CB8AC3E}">
        <p14:creationId xmlns:p14="http://schemas.microsoft.com/office/powerpoint/2010/main" val="36636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FEE5C103-7722-42EF-A0F1-01AD1E2D63DC}" type="datetimeFigureOut">
              <a:rPr lang="fr-FR" smtClean="0"/>
              <a:t>26/11/2016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7534C2-4F15-46A4-A758-61DCFE41BB3F}"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EE5C103-7722-42EF-A0F1-01AD1E2D63DC}" type="datetimeFigureOut">
              <a:rPr lang="fr-FR" smtClean="0"/>
              <a:t>26/11/2016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7534C2-4F15-46A4-A758-61DCFE41BB3F}"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EE5C103-7722-42EF-A0F1-01AD1E2D63DC}" type="datetimeFigureOut">
              <a:rPr lang="fr-FR" smtClean="0"/>
              <a:t>26/11/2016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7534C2-4F15-46A4-A758-61DCFE41BB3F}"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EE5C103-7722-42EF-A0F1-01AD1E2D63DC}" type="datetimeFigureOut">
              <a:rPr lang="fr-FR" smtClean="0"/>
              <a:t>26/11/2016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7534C2-4F15-46A4-A758-61DCFE41BB3F}"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EE5C103-7722-42EF-A0F1-01AD1E2D63DC}" type="datetimeFigureOut">
              <a:rPr lang="fr-FR" smtClean="0"/>
              <a:t>26/11/2016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7534C2-4F15-46A4-A758-61DCFE41BB3F}"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EE5C103-7722-42EF-A0F1-01AD1E2D63DC}" type="datetimeFigureOut">
              <a:rPr lang="fr-FR" smtClean="0"/>
              <a:t>26/11/2016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7534C2-4F15-46A4-A758-61DCFE41BB3F}"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EE5C103-7722-42EF-A0F1-01AD1E2D63DC}" type="datetimeFigureOut">
              <a:rPr lang="fr-FR" smtClean="0"/>
              <a:t>26/11/2016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47534C2-4F15-46A4-A758-61DCFE41BB3F}"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FEE5C103-7722-42EF-A0F1-01AD1E2D63DC}" type="datetimeFigureOut">
              <a:rPr lang="fr-FR" smtClean="0"/>
              <a:t>26/11/2016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47534C2-4F15-46A4-A758-61DCFE41BB3F}"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EE5C103-7722-42EF-A0F1-01AD1E2D63DC}" type="datetimeFigureOut">
              <a:rPr lang="fr-FR" smtClean="0"/>
              <a:t>26/11/2016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47534C2-4F15-46A4-A758-61DCFE41BB3F}"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EE5C103-7722-42EF-A0F1-01AD1E2D63DC}" type="datetimeFigureOut">
              <a:rPr lang="fr-FR" smtClean="0"/>
              <a:t>26/11/2016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7534C2-4F15-46A4-A758-61DCFE41BB3F}"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EE5C103-7722-42EF-A0F1-01AD1E2D63DC}" type="datetimeFigureOut">
              <a:rPr lang="fr-FR" smtClean="0"/>
              <a:t>26/11/2016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7534C2-4F15-46A4-A758-61DCFE41BB3F}"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5C103-7722-42EF-A0F1-01AD1E2D63DC}" type="datetimeFigureOut">
              <a:rPr lang="fr-FR" smtClean="0"/>
              <a:t>26/11/2016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534C2-4F15-46A4-A758-61DCFE41BB3F}"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5.emf"/><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27.emf"/><Relationship Id="rId5" Type="http://schemas.openxmlformats.org/officeDocument/2006/relationships/image" Target="../media/image24.emf"/><Relationship Id="rId15" Type="http://schemas.openxmlformats.org/officeDocument/2006/relationships/image" Target="../media/image29.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26.emf"/><Relationship Id="rId14" Type="http://schemas.openxmlformats.org/officeDocument/2006/relationships/customXml" Target="../ink/ink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5.emf"/><Relationship Id="rId12" Type="http://schemas.openxmlformats.org/officeDocument/2006/relationships/customXml" Target="../ink/ink13.xml"/><Relationship Id="rId2" Type="http://schemas.openxmlformats.org/officeDocument/2006/relationships/customXml" Target="../ink/ink8.xml"/><Relationship Id="rId1" Type="http://schemas.openxmlformats.org/officeDocument/2006/relationships/slideLayout" Target="../slideLayouts/slideLayout7.xml"/><Relationship Id="rId6" Type="http://schemas.openxmlformats.org/officeDocument/2006/relationships/customXml" Target="../ink/ink10.xml"/><Relationship Id="rId11" Type="http://schemas.openxmlformats.org/officeDocument/2006/relationships/image" Target="../media/image37.emf"/><Relationship Id="rId5" Type="http://schemas.openxmlformats.org/officeDocument/2006/relationships/image" Target="../media/image34.emf"/><Relationship Id="rId15" Type="http://schemas.openxmlformats.org/officeDocument/2006/relationships/image" Target="../media/image39.emf"/><Relationship Id="rId10" Type="http://schemas.openxmlformats.org/officeDocument/2006/relationships/customXml" Target="../ink/ink12.xml"/><Relationship Id="rId4" Type="http://schemas.openxmlformats.org/officeDocument/2006/relationships/customXml" Target="../ink/ink9.xml"/><Relationship Id="rId9" Type="http://schemas.openxmlformats.org/officeDocument/2006/relationships/image" Target="../media/image36.emf"/><Relationship Id="rId14" Type="http://schemas.openxmlformats.org/officeDocument/2006/relationships/customXml" Target="../ink/ink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85800" y="188676"/>
            <a:ext cx="7772400" cy="1008111"/>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ysClr val="windowText" lastClr="000000"/>
                </a:solidFill>
                <a:effectLst/>
                <a:uLnTx/>
                <a:uFillTx/>
                <a:latin typeface="Arial Black" pitchFamily="34" charset="0"/>
                <a:ea typeface="+mn-ea"/>
                <a:cs typeface="+mn-cs"/>
              </a:rPr>
              <a:t>Le travail </a:t>
            </a:r>
            <a:r>
              <a:rPr kumimoji="0" lang="fr-FR" sz="2800" b="0" i="0" u="none" strike="noStrike" kern="1200" cap="none" spc="0" normalizeH="0" baseline="0" noProof="0" dirty="0">
                <a:ln>
                  <a:noFill/>
                </a:ln>
                <a:solidFill>
                  <a:sysClr val="windowText" lastClr="000000"/>
                </a:solidFill>
                <a:effectLst/>
                <a:uLnTx/>
                <a:uFillTx/>
                <a:latin typeface="Arial Black" pitchFamily="34" charset="0"/>
                <a:ea typeface="+mn-ea"/>
                <a:cs typeface="+mn-cs"/>
              </a:rPr>
              <a:t>(séquence 1) </a:t>
            </a:r>
            <a:endParaRPr kumimoji="0" lang="fr-FR" sz="4000" b="0" i="0" u="none" strike="noStrike" kern="1200" cap="none" spc="0" normalizeH="0" baseline="0" noProof="0" dirty="0">
              <a:ln>
                <a:noFill/>
              </a:ln>
              <a:solidFill>
                <a:sysClr val="windowText" lastClr="000000"/>
              </a:solidFill>
              <a:effectLst/>
              <a:uLnTx/>
              <a:uFillTx/>
              <a:latin typeface="Arial Black" pitchFamily="34" charset="0"/>
              <a:ea typeface="+mn-ea"/>
              <a:cs typeface="+mn-cs"/>
            </a:endParaRPr>
          </a:p>
        </p:txBody>
      </p:sp>
      <p:sp>
        <p:nvSpPr>
          <p:cNvPr id="5" name="ZoneTexte 4"/>
          <p:cNvSpPr txBox="1"/>
          <p:nvPr/>
        </p:nvSpPr>
        <p:spPr>
          <a:xfrm>
            <a:off x="611561" y="1340770"/>
            <a:ext cx="7920880" cy="646331"/>
          </a:xfrm>
          <a:prstGeom prst="rect">
            <a:avLst/>
          </a:prstGeom>
          <a:noFill/>
        </p:spPr>
        <p:txBody>
          <a:bodyPr wrap="square" rtlCol="0">
            <a:spAutoFit/>
          </a:bodyPr>
          <a:lstStyle/>
          <a:p>
            <a:pPr algn="ctr"/>
            <a:r>
              <a:rPr lang="fr-FR" sz="3600" dirty="0">
                <a:latin typeface="Arial" pitchFamily="34" charset="0"/>
                <a:cs typeface="Arial" pitchFamily="34" charset="0"/>
              </a:rPr>
              <a:t>Peut-on souhaiter ne pas travailler ? </a:t>
            </a:r>
          </a:p>
        </p:txBody>
      </p:sp>
      <p:sp>
        <p:nvSpPr>
          <p:cNvPr id="6" name="Accolade fermante 5"/>
          <p:cNvSpPr/>
          <p:nvPr/>
        </p:nvSpPr>
        <p:spPr>
          <a:xfrm rot="5400000">
            <a:off x="6912260" y="1088740"/>
            <a:ext cx="288032" cy="1800200"/>
          </a:xfrm>
          <a:prstGeom prst="rightBrace">
            <a:avLst>
              <a:gd name="adj1" fmla="val 0"/>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7" name="ZoneTexte 6"/>
          <p:cNvSpPr txBox="1"/>
          <p:nvPr/>
        </p:nvSpPr>
        <p:spPr>
          <a:xfrm>
            <a:off x="5364089" y="2204864"/>
            <a:ext cx="3384376" cy="3046988"/>
          </a:xfrm>
          <a:prstGeom prst="rect">
            <a:avLst/>
          </a:prstGeom>
          <a:noFill/>
        </p:spPr>
        <p:txBody>
          <a:bodyPr wrap="square" rtlCol="0">
            <a:spAutoFit/>
          </a:bodyPr>
          <a:lstStyle/>
          <a:p>
            <a:r>
              <a:rPr lang="fr-FR" sz="2400" b="1" dirty="0">
                <a:solidFill>
                  <a:srgbClr val="FF0000"/>
                </a:solidFill>
                <a:latin typeface="Agency FB" pitchFamily="34" charset="0"/>
              </a:rPr>
              <a:t>Notion équivoque</a:t>
            </a:r>
          </a:p>
          <a:p>
            <a:pPr algn="just">
              <a:buFontTx/>
              <a:buChar char="-"/>
            </a:pPr>
            <a:r>
              <a:rPr lang="fr-FR" sz="2400" b="1" dirty="0">
                <a:latin typeface="Agency FB" pitchFamily="34" charset="0"/>
              </a:rPr>
              <a:t>Sens large </a:t>
            </a:r>
            <a:r>
              <a:rPr lang="fr-FR" sz="2400" dirty="0">
                <a:latin typeface="Agency FB" pitchFamily="34" charset="0"/>
              </a:rPr>
              <a:t>: toute tâche qui nécessite un </a:t>
            </a:r>
            <a:r>
              <a:rPr lang="fr-FR" sz="2400" b="1" dirty="0">
                <a:latin typeface="Agency FB" pitchFamily="34" charset="0"/>
              </a:rPr>
              <a:t>effort</a:t>
            </a:r>
            <a:r>
              <a:rPr lang="fr-FR" sz="2400" dirty="0">
                <a:latin typeface="Agency FB" pitchFamily="34" charset="0"/>
              </a:rPr>
              <a:t>, qu’on accomplit sous la </a:t>
            </a:r>
            <a:r>
              <a:rPr lang="fr-FR" sz="2400" b="1" dirty="0">
                <a:latin typeface="Agency FB" pitchFamily="34" charset="0"/>
              </a:rPr>
              <a:t>contrainte</a:t>
            </a:r>
            <a:r>
              <a:rPr lang="fr-FR" sz="2400" dirty="0">
                <a:latin typeface="Agency FB" pitchFamily="34" charset="0"/>
              </a:rPr>
              <a:t>  et pouvant être vécue comme </a:t>
            </a:r>
            <a:r>
              <a:rPr lang="fr-FR" sz="2400" b="1" dirty="0">
                <a:latin typeface="Agency FB" pitchFamily="34" charset="0"/>
              </a:rPr>
              <a:t>pénible</a:t>
            </a:r>
          </a:p>
          <a:p>
            <a:pPr algn="just">
              <a:buFontTx/>
              <a:buChar char="-"/>
            </a:pPr>
            <a:r>
              <a:rPr lang="fr-FR" sz="2400" dirty="0">
                <a:latin typeface="Agency FB" pitchFamily="34" charset="0"/>
              </a:rPr>
              <a:t> </a:t>
            </a:r>
            <a:r>
              <a:rPr lang="fr-FR" sz="2400" b="1" dirty="0">
                <a:latin typeface="Agency FB" pitchFamily="34" charset="0"/>
              </a:rPr>
              <a:t>Sens restreint </a:t>
            </a:r>
            <a:r>
              <a:rPr lang="fr-FR" sz="2400" dirty="0">
                <a:latin typeface="Agency FB" pitchFamily="34" charset="0"/>
              </a:rPr>
              <a:t>: activité qui rapporte un </a:t>
            </a:r>
            <a:r>
              <a:rPr lang="fr-FR" sz="2400" b="1" dirty="0">
                <a:latin typeface="Agency FB" pitchFamily="34" charset="0"/>
              </a:rPr>
              <a:t>salaire</a:t>
            </a:r>
          </a:p>
        </p:txBody>
      </p:sp>
      <p:pic>
        <p:nvPicPr>
          <p:cNvPr id="2052" name="Picture 4" descr="Afficher l'image d'origine"/>
          <p:cNvPicPr>
            <a:picLocks noChangeAspect="1" noChangeArrowheads="1"/>
          </p:cNvPicPr>
          <p:nvPr/>
        </p:nvPicPr>
        <p:blipFill>
          <a:blip r:embed="rId3" cstate="print">
            <a:lum contrast="40000"/>
          </a:blip>
          <a:srcRect l="34743" r="23199" b="3499"/>
          <a:stretch>
            <a:fillRect/>
          </a:stretch>
        </p:blipFill>
        <p:spPr bwMode="auto">
          <a:xfrm>
            <a:off x="0" y="3640882"/>
            <a:ext cx="2483768" cy="3217118"/>
          </a:xfrm>
          <a:prstGeom prst="rect">
            <a:avLst/>
          </a:prstGeom>
          <a:noFill/>
        </p:spPr>
      </p:pic>
      <p:sp>
        <p:nvSpPr>
          <p:cNvPr id="8" name="Accolade fermante 7"/>
          <p:cNvSpPr/>
          <p:nvPr/>
        </p:nvSpPr>
        <p:spPr>
          <a:xfrm rot="5400000">
            <a:off x="4139952" y="332656"/>
            <a:ext cx="288032" cy="3312368"/>
          </a:xfrm>
          <a:prstGeom prst="rightBrace">
            <a:avLst>
              <a:gd name="adj1" fmla="val 0"/>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9" name="ZoneTexte 8"/>
          <p:cNvSpPr txBox="1"/>
          <p:nvPr/>
        </p:nvSpPr>
        <p:spPr>
          <a:xfrm>
            <a:off x="2843809" y="2204864"/>
            <a:ext cx="2448272" cy="2677656"/>
          </a:xfrm>
          <a:prstGeom prst="rect">
            <a:avLst/>
          </a:prstGeom>
          <a:noFill/>
        </p:spPr>
        <p:txBody>
          <a:bodyPr wrap="square" rtlCol="0">
            <a:spAutoFit/>
          </a:bodyPr>
          <a:lstStyle/>
          <a:p>
            <a:r>
              <a:rPr lang="fr-FR" sz="2400" b="1" dirty="0">
                <a:latin typeface="Agency FB" pitchFamily="34" charset="0"/>
              </a:rPr>
              <a:t>Désirer </a:t>
            </a:r>
            <a:r>
              <a:rPr lang="fr-FR" sz="2400" b="1" dirty="0" err="1">
                <a:latin typeface="Agency FB" pitchFamily="34" charset="0"/>
              </a:rPr>
              <a:t>qq</a:t>
            </a:r>
            <a:r>
              <a:rPr lang="fr-FR" sz="2400" b="1" dirty="0">
                <a:latin typeface="Agency FB" pitchFamily="34" charset="0"/>
              </a:rPr>
              <a:t> chose…</a:t>
            </a:r>
          </a:p>
          <a:p>
            <a:r>
              <a:rPr lang="fr-FR" sz="2400" b="1" dirty="0">
                <a:solidFill>
                  <a:srgbClr val="7030A0"/>
                </a:solidFill>
                <a:latin typeface="Agency FB" pitchFamily="34" charset="0"/>
              </a:rPr>
              <a:t>En fait/en droit </a:t>
            </a:r>
          </a:p>
          <a:p>
            <a:r>
              <a:rPr lang="fr-FR" sz="2400" dirty="0">
                <a:latin typeface="Agency FB" pitchFamily="34" charset="0"/>
              </a:rPr>
              <a:t>Je peux </a:t>
            </a:r>
            <a:r>
              <a:rPr lang="fr-FR" sz="2400" i="1" dirty="0">
                <a:latin typeface="Agency FB" pitchFamily="34" charset="0"/>
              </a:rPr>
              <a:t>souhaiter</a:t>
            </a:r>
            <a:r>
              <a:rPr lang="fr-FR" sz="2400" dirty="0">
                <a:latin typeface="Agency FB" pitchFamily="34" charset="0"/>
              </a:rPr>
              <a:t> une chose, sans (pouvoir) la </a:t>
            </a:r>
            <a:r>
              <a:rPr lang="fr-FR" sz="2400" i="1" dirty="0">
                <a:latin typeface="Agency FB" pitchFamily="34" charset="0"/>
              </a:rPr>
              <a:t>faire </a:t>
            </a:r>
            <a:r>
              <a:rPr lang="fr-FR" sz="2400" dirty="0">
                <a:latin typeface="Agency FB" pitchFamily="34" charset="0"/>
              </a:rPr>
              <a:t>effectivement…</a:t>
            </a:r>
          </a:p>
          <a:p>
            <a:r>
              <a:rPr lang="fr-FR" sz="2400" dirty="0">
                <a:solidFill>
                  <a:srgbClr val="FF0000"/>
                </a:solidFill>
                <a:latin typeface="Agency FB" pitchFamily="34" charset="0"/>
              </a:rPr>
              <a:t>Nécessité matérielle ? </a:t>
            </a:r>
          </a:p>
          <a:p>
            <a:r>
              <a:rPr lang="fr-FR" sz="2400" dirty="0">
                <a:solidFill>
                  <a:srgbClr val="FF0000"/>
                </a:solidFill>
                <a:latin typeface="Agency FB" pitchFamily="34" charset="0"/>
              </a:rPr>
              <a:t>Nécessité morale ? </a:t>
            </a:r>
          </a:p>
        </p:txBody>
      </p:sp>
      <p:sp>
        <p:nvSpPr>
          <p:cNvPr id="10" name="Rectangle 9"/>
          <p:cNvSpPr/>
          <p:nvPr/>
        </p:nvSpPr>
        <p:spPr>
          <a:xfrm>
            <a:off x="251520" y="2132857"/>
            <a:ext cx="2376264" cy="1569660"/>
          </a:xfrm>
          <a:prstGeom prst="rect">
            <a:avLst/>
          </a:prstGeom>
        </p:spPr>
        <p:txBody>
          <a:bodyPr wrap="square">
            <a:spAutoFit/>
          </a:bodyPr>
          <a:lstStyle/>
          <a:p>
            <a:pPr marL="285750" indent="-285750" algn="just">
              <a:buFontTx/>
              <a:buChar char="-"/>
            </a:pPr>
            <a:r>
              <a:rPr lang="fr-FR" sz="2400" dirty="0">
                <a:latin typeface="Agency FB" pitchFamily="34" charset="0"/>
              </a:rPr>
              <a:t>Ce qu’on a la </a:t>
            </a:r>
            <a:r>
              <a:rPr lang="fr-FR" sz="2400" b="1" dirty="0">
                <a:latin typeface="Agency FB" pitchFamily="34" charset="0"/>
              </a:rPr>
              <a:t>possibilité</a:t>
            </a:r>
            <a:r>
              <a:rPr lang="fr-FR" sz="2400" dirty="0">
                <a:latin typeface="Agency FB" pitchFamily="34" charset="0"/>
              </a:rPr>
              <a:t> de faire</a:t>
            </a:r>
          </a:p>
          <a:p>
            <a:pPr marL="285750" indent="-285750" algn="just">
              <a:buFontTx/>
              <a:buChar char="-"/>
            </a:pPr>
            <a:r>
              <a:rPr lang="fr-FR" sz="2400" dirty="0">
                <a:latin typeface="Agency FB" pitchFamily="34" charset="0"/>
              </a:rPr>
              <a:t> Ce qu’on a le </a:t>
            </a:r>
            <a:r>
              <a:rPr lang="fr-FR" sz="2400" b="1" dirty="0">
                <a:latin typeface="Agency FB" pitchFamily="34" charset="0"/>
              </a:rPr>
              <a:t>droit</a:t>
            </a:r>
            <a:r>
              <a:rPr lang="fr-FR" sz="2400" dirty="0">
                <a:latin typeface="Agency FB" pitchFamily="34" charset="0"/>
              </a:rPr>
              <a:t> de faire </a:t>
            </a:r>
          </a:p>
        </p:txBody>
      </p:sp>
      <p:sp>
        <p:nvSpPr>
          <p:cNvPr id="12" name="Accolade fermante 11"/>
          <p:cNvSpPr/>
          <p:nvPr/>
        </p:nvSpPr>
        <p:spPr>
          <a:xfrm rot="5400000">
            <a:off x="1511660" y="1160748"/>
            <a:ext cx="288032" cy="1656184"/>
          </a:xfrm>
          <a:prstGeom prst="rightBrace">
            <a:avLst>
              <a:gd name="adj1" fmla="val 0"/>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13" name="ZoneTexte 12"/>
          <p:cNvSpPr txBox="1"/>
          <p:nvPr/>
        </p:nvSpPr>
        <p:spPr>
          <a:xfrm rot="21193219">
            <a:off x="2448005" y="5445635"/>
            <a:ext cx="6780985" cy="1015663"/>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fr-FR" sz="6000" b="1" dirty="0">
                <a:solidFill>
                  <a:srgbClr val="C00000"/>
                </a:solidFill>
                <a:latin typeface="Freestyle Script" pitchFamily="66" charset="0"/>
              </a:rPr>
              <a:t>Analyse de la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r="23381" b="13342"/>
          <a:stretch/>
        </p:blipFill>
        <p:spPr>
          <a:xfrm>
            <a:off x="179512" y="2132856"/>
            <a:ext cx="2441572" cy="3786886"/>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843808" y="404664"/>
            <a:ext cx="6156176" cy="6267357"/>
          </a:xfrm>
          <a:prstGeom prst="rect">
            <a:avLst/>
          </a:prstGeom>
        </p:spPr>
        <p:txBody>
          <a:bodyPr wrap="square">
            <a:spAutoFit/>
          </a:bodyPr>
          <a:lstStyle/>
          <a:p>
            <a:pPr algn="just">
              <a:lnSpc>
                <a:spcPct val="114000"/>
              </a:lnSpc>
            </a:pPr>
            <a:r>
              <a:rPr lang="fr-FR" sz="2200" dirty="0">
                <a:latin typeface="Times New Roman" panose="02020603050405020304" pitchFamily="18" charset="0"/>
                <a:ea typeface="Arial Unicode MS" panose="020B0604020202020204" pitchFamily="34" charset="-128"/>
                <a:cs typeface="Times New Roman" panose="02020603050405020304" pitchFamily="18" charset="0"/>
              </a:rPr>
              <a:t>« parmi les instruments, les uns sont inanimés, les autres vivants ; par exemple, pour le patron du navire, le gouvernail est un instrument sans vie, et le matelot qui veille à la proue, un instrument vivant, l’ouvrier, dans les arts, étant considéré comme un véritable instrument. D’après le même principe, on peut dire que la propriété n’est qu’un instrument de l’existence, la richesse une multiplicité d’instruments, et l’esclave une propriété vivante ; seulement, en tant qu’instrument, l’ouvrier est le premier de tous.  Si chaque instrument, en effet, pouvait, sur un ordre reçu, ou même deviné, travailler de lui-même (…) ; si les navettes tissaient toutes seules ; si le plectre jouait tout seul de la cithare, les entrepreneurs se passeraient d’ouvriers, et les maîtres, d’esclaves. » </a:t>
            </a:r>
            <a:endParaRPr lang="fr-FR" sz="2200" dirty="0">
              <a:latin typeface="Times New Roman" panose="02020603050405020304" pitchFamily="18" charset="0"/>
              <a:cs typeface="Times New Roman" panose="02020603050405020304" pitchFamily="18" charset="0"/>
            </a:endParaRPr>
          </a:p>
        </p:txBody>
      </p:sp>
      <p:sp>
        <p:nvSpPr>
          <p:cNvPr id="5" name="Rectangle 4"/>
          <p:cNvSpPr/>
          <p:nvPr/>
        </p:nvSpPr>
        <p:spPr>
          <a:xfrm>
            <a:off x="107504" y="836712"/>
            <a:ext cx="2656115" cy="523220"/>
          </a:xfrm>
          <a:prstGeom prst="rect">
            <a:avLst/>
          </a:prstGeom>
        </p:spPr>
        <p:txBody>
          <a:bodyPr wrap="square">
            <a:spAutoFit/>
          </a:bodyPr>
          <a:lstStyle/>
          <a:p>
            <a:pPr algn="ctr"/>
            <a:r>
              <a:rPr lang="fr-FR" sz="2800" b="1" dirty="0">
                <a:latin typeface="Bernard MT Condensed" pitchFamily="18" charset="0"/>
              </a:rPr>
              <a:t>ARISTOTE</a:t>
            </a:r>
            <a:endParaRPr lang="fr-FR" sz="2800" dirty="0">
              <a:latin typeface="Bernard MT Condensed" pitchFamily="18" charset="0"/>
            </a:endParaRPr>
          </a:p>
        </p:txBody>
      </p:sp>
      <p:sp>
        <p:nvSpPr>
          <p:cNvPr id="6" name="Rectangle 5"/>
          <p:cNvSpPr/>
          <p:nvPr/>
        </p:nvSpPr>
        <p:spPr>
          <a:xfrm>
            <a:off x="0" y="1412776"/>
            <a:ext cx="2843808" cy="461665"/>
          </a:xfrm>
          <a:prstGeom prst="rect">
            <a:avLst/>
          </a:prstGeom>
        </p:spPr>
        <p:txBody>
          <a:bodyPr wrap="square">
            <a:spAutoFit/>
          </a:bodyPr>
          <a:lstStyle/>
          <a:p>
            <a:pPr algn="ctr"/>
            <a:r>
              <a:rPr lang="fr-FR" sz="2400" i="1" dirty="0">
                <a:latin typeface="Bernard MT Condensed" pitchFamily="18" charset="0"/>
              </a:rPr>
              <a:t>Politiques</a:t>
            </a:r>
            <a:r>
              <a:rPr lang="fr-FR" sz="2400" dirty="0">
                <a:latin typeface="Bernard MT Condensed" pitchFamily="18" charset="0"/>
              </a:rPr>
              <a:t> , I, chap. 4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28799" y="1965323"/>
            <a:ext cx="6192688" cy="3530903"/>
          </a:xfrm>
          <a:prstGeom prst="rect">
            <a:avLst/>
          </a:prstGeom>
        </p:spPr>
        <p:txBody>
          <a:bodyPr wrap="square">
            <a:spAutoFit/>
          </a:bodyPr>
          <a:lstStyle/>
          <a:p>
            <a:pPr algn="just">
              <a:lnSpc>
                <a:spcPct val="114000"/>
              </a:lnSpc>
            </a:pPr>
            <a:r>
              <a:rPr lang="fr-FR" sz="2800" dirty="0">
                <a:solidFill>
                  <a:srgbClr val="002060"/>
                </a:solidFill>
                <a:latin typeface="Agency FB" panose="020B0503020202020204" pitchFamily="34" charset="0"/>
                <a:cs typeface="Times New Roman" panose="02020603050405020304" pitchFamily="18" charset="0"/>
              </a:rPr>
              <a:t>« Dire que le travail et l’artisanat étaient méprisés dans l’Antiquité parce qu’ils étaient réservés aux esclaves, c’est un préjugé des historiens modernes. Les Anciens faisaient le raisonnement inverse : ils jugeaient qu’il fallait avoir des esclaves à cause de la nature servile de toutes les occupations qui pourvoyaient aux besoins de la vie… »</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6943" y="568"/>
            <a:ext cx="2194544" cy="1929126"/>
          </a:xfrm>
          <a:prstGeom prst="rect">
            <a:avLst/>
          </a:prstGeom>
          <a:ln>
            <a:noFill/>
          </a:ln>
          <a:effectLst>
            <a:softEdge rad="112500"/>
          </a:effectLst>
        </p:spPr>
      </p:pic>
      <p:sp>
        <p:nvSpPr>
          <p:cNvPr id="5" name="ZoneTexte 4"/>
          <p:cNvSpPr txBox="1"/>
          <p:nvPr/>
        </p:nvSpPr>
        <p:spPr>
          <a:xfrm>
            <a:off x="395536" y="5537535"/>
            <a:ext cx="8352929" cy="646331"/>
          </a:xfrm>
          <a:prstGeom prst="rect">
            <a:avLst/>
          </a:prstGeom>
          <a:noFill/>
        </p:spPr>
        <p:txBody>
          <a:bodyPr wrap="square" rtlCol="0">
            <a:spAutoFit/>
          </a:bodyPr>
          <a:lstStyle/>
          <a:p>
            <a:pPr algn="r"/>
            <a:r>
              <a:rPr lang="fr-FR" sz="3600" dirty="0">
                <a:latin typeface="Agency FB" panose="020B0503020202020204" pitchFamily="34" charset="0"/>
              </a:rPr>
              <a:t>Hannah </a:t>
            </a:r>
            <a:r>
              <a:rPr lang="fr-FR" sz="3600" b="1" dirty="0">
                <a:latin typeface="Agency FB" panose="020B0503020202020204" pitchFamily="34" charset="0"/>
              </a:rPr>
              <a:t>Arendt</a:t>
            </a:r>
            <a:r>
              <a:rPr lang="fr-FR" sz="3600" dirty="0">
                <a:latin typeface="Agency FB" panose="020B0503020202020204" pitchFamily="34" charset="0"/>
              </a:rPr>
              <a:t>, </a:t>
            </a:r>
            <a:r>
              <a:rPr lang="fr-FR" sz="3600" i="1" dirty="0">
                <a:latin typeface="Agency FB" panose="020B0503020202020204" pitchFamily="34" charset="0"/>
              </a:rPr>
              <a:t>Condition de l’homme moderne </a:t>
            </a:r>
            <a:r>
              <a:rPr lang="fr-FR" sz="3600" dirty="0">
                <a:latin typeface="Agency FB" panose="020B0503020202020204" pitchFamily="34" charset="0"/>
              </a:rPr>
              <a:t>(1958) </a:t>
            </a:r>
          </a:p>
        </p:txBody>
      </p:sp>
      <p:sp>
        <p:nvSpPr>
          <p:cNvPr id="6" name="ZoneTexte 5"/>
          <p:cNvSpPr txBox="1"/>
          <p:nvPr/>
        </p:nvSpPr>
        <p:spPr>
          <a:xfrm rot="21188310">
            <a:off x="39800" y="605154"/>
            <a:ext cx="5828130" cy="1015663"/>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fr-FR" sz="6000" b="1" dirty="0">
                <a:solidFill>
                  <a:srgbClr val="C00000"/>
                </a:solidFill>
                <a:latin typeface="Freestyle Script" pitchFamily="66" charset="0"/>
              </a:rPr>
              <a:t>ATTENTION !</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28331" y="1965323"/>
            <a:ext cx="2600163" cy="3295424"/>
          </a:xfrm>
          <a:prstGeom prst="rect">
            <a:avLst/>
          </a:prstGeom>
        </p:spPr>
      </p:pic>
    </p:spTree>
    <p:extLst>
      <p:ext uri="{BB962C8B-B14F-4D97-AF65-F5344CB8AC3E}">
        <p14:creationId xmlns:p14="http://schemas.microsoft.com/office/powerpoint/2010/main" val="40349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536" y="1124744"/>
            <a:ext cx="8424863" cy="1384995"/>
          </a:xfrm>
          <a:prstGeom prst="rect">
            <a:avLst/>
          </a:prstGeom>
          <a:noFill/>
          <a:ln w="9525">
            <a:noFill/>
            <a:miter lim="800000"/>
            <a:headEnd/>
            <a:tailEnd/>
          </a:ln>
        </p:spPr>
        <p:txBody>
          <a:bodyPr>
            <a:spAutoFit/>
          </a:bodyPr>
          <a:lstStyle/>
          <a:p>
            <a:pPr algn="just">
              <a:spcBef>
                <a:spcPct val="50000"/>
              </a:spcBef>
            </a:pPr>
            <a:r>
              <a:rPr lang="fr-FR" sz="2800" b="1" dirty="0"/>
              <a:t>Le travail n’a-t-il pas aussi une valeur </a:t>
            </a:r>
            <a:r>
              <a:rPr lang="fr-FR" sz="2800" b="1" i="1" dirty="0"/>
              <a:t>en lui-même</a:t>
            </a:r>
            <a:r>
              <a:rPr lang="fr-FR" sz="2800" b="1" dirty="0"/>
              <a:t>?                 N’est-il pas aussi  ce par quoi nous nous réalisons en tant qu’être humain ? </a:t>
            </a:r>
          </a:p>
        </p:txBody>
      </p:sp>
      <p:pic>
        <p:nvPicPr>
          <p:cNvPr id="24578" name="Picture 2" descr="http://www.snut.fr/wp-content/uploads/2015/10/image-de-question-3.jpg"/>
          <p:cNvPicPr>
            <a:picLocks noChangeAspect="1" noChangeArrowheads="1"/>
          </p:cNvPicPr>
          <p:nvPr/>
        </p:nvPicPr>
        <p:blipFill>
          <a:blip r:embed="rId2" cstate="print"/>
          <a:srcRect/>
          <a:stretch>
            <a:fillRect/>
          </a:stretch>
        </p:blipFill>
        <p:spPr bwMode="auto">
          <a:xfrm>
            <a:off x="3707904" y="2132856"/>
            <a:ext cx="5207998" cy="4436926"/>
          </a:xfrm>
          <a:prstGeom prst="rect">
            <a:avLst/>
          </a:prstGeom>
          <a:noFill/>
        </p:spPr>
      </p:pic>
      <p:sp>
        <p:nvSpPr>
          <p:cNvPr id="5" name="ZoneTexte 4"/>
          <p:cNvSpPr txBox="1"/>
          <p:nvPr/>
        </p:nvSpPr>
        <p:spPr>
          <a:xfrm>
            <a:off x="467544" y="188640"/>
            <a:ext cx="8136904" cy="769441"/>
          </a:xfrm>
          <a:prstGeom prst="rect">
            <a:avLst/>
          </a:prstGeom>
          <a:noFill/>
        </p:spPr>
        <p:txBody>
          <a:bodyPr wrap="square" rtlCol="0">
            <a:spAutoFit/>
          </a:bodyPr>
          <a:lstStyle/>
          <a:p>
            <a:r>
              <a:rPr lang="fr-FR" sz="4400" u="sng" dirty="0">
                <a:latin typeface="Forte" panose="03060902040502070203" pitchFamily="66" charset="0"/>
              </a:rPr>
              <a:t>Transition: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395536" y="188640"/>
            <a:ext cx="8507288" cy="1008112"/>
          </a:xfrm>
          <a:prstGeom prst="rect">
            <a:avLst/>
          </a:prstGeom>
          <a:gradFill rotWithShape="1">
            <a:gsLst>
              <a:gs pos="0">
                <a:schemeClr val="accent6">
                  <a:shade val="51000"/>
                  <a:satMod val="130000"/>
                  <a:alpha val="54000"/>
                </a:schemeClr>
              </a:gs>
              <a:gs pos="80000">
                <a:schemeClr val="accent6">
                  <a:shade val="93000"/>
                  <a:satMod val="130000"/>
                </a:schemeClr>
              </a:gs>
              <a:gs pos="100000">
                <a:schemeClr val="accent6">
                  <a:shade val="94000"/>
                  <a:satMod val="135000"/>
                </a:schemeClr>
              </a:gs>
            </a:gsLst>
            <a:lin ang="16200000" scaled="0"/>
          </a:gradFill>
        </p:spPr>
        <p:style>
          <a:lnRef idx="0">
            <a:schemeClr val="accent6"/>
          </a:lnRef>
          <a:fillRef idx="3">
            <a:schemeClr val="accent6"/>
          </a:fillRef>
          <a:effectRef idx="3">
            <a:schemeClr val="accent6"/>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800" b="1" dirty="0">
                <a:solidFill>
                  <a:schemeClr val="tx1"/>
                </a:solidFill>
              </a:rPr>
              <a:t>II</a:t>
            </a:r>
            <a:r>
              <a:rPr kumimoji="0" lang="fr-FR" sz="2800" b="1" i="0" u="none" strike="noStrike" kern="1200" cap="none" spc="0" normalizeH="0" baseline="0" noProof="0" dirty="0">
                <a:ln>
                  <a:noFill/>
                </a:ln>
                <a:solidFill>
                  <a:schemeClr val="tx1"/>
                </a:solidFill>
                <a:effectLst/>
                <a:uLnTx/>
                <a:uFillTx/>
                <a:latin typeface="+mn-lt"/>
                <a:ea typeface="+mn-ea"/>
                <a:cs typeface="+mn-cs"/>
              </a:rPr>
              <a:t>. </a:t>
            </a:r>
            <a:r>
              <a:rPr lang="fr-FR" sz="2800" b="1" noProof="0" dirty="0">
                <a:solidFill>
                  <a:schemeClr val="tx1"/>
                </a:solidFill>
              </a:rPr>
              <a:t>L</a:t>
            </a:r>
            <a:r>
              <a:rPr lang="fr-FR" sz="2800" b="1" dirty="0">
                <a:solidFill>
                  <a:schemeClr val="tx1"/>
                </a:solidFill>
              </a:rPr>
              <a:t>e travail n’est </a:t>
            </a:r>
            <a:r>
              <a:rPr kumimoji="0" lang="fr-FR" sz="2800" b="1" i="0" u="none" strike="noStrike" kern="1200" cap="none" spc="0" normalizeH="0" noProof="0" dirty="0">
                <a:ln>
                  <a:noFill/>
                </a:ln>
                <a:solidFill>
                  <a:schemeClr val="tx1"/>
                </a:solidFill>
                <a:effectLst/>
                <a:uLnTx/>
                <a:uFillTx/>
                <a:latin typeface="+mn-lt"/>
                <a:ea typeface="+mn-ea"/>
                <a:cs typeface="+mn-cs"/>
              </a:rPr>
              <a:t>pas qu’un moyen pénible de « gagner sa vie » : il permet aussi à l’homme de s’accomplir</a:t>
            </a:r>
            <a:endParaRPr kumimoji="0" lang="fr-FR"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angle 2"/>
          <p:cNvSpPr/>
          <p:nvPr/>
        </p:nvSpPr>
        <p:spPr>
          <a:xfrm>
            <a:off x="395536" y="1353477"/>
            <a:ext cx="8507288" cy="892552"/>
          </a:xfrm>
          <a:prstGeom prst="rect">
            <a:avLst/>
          </a:prstGeom>
        </p:spPr>
        <p:txBody>
          <a:bodyPr wrap="square">
            <a:spAutoFit/>
          </a:bodyPr>
          <a:lstStyle/>
          <a:p>
            <a:pPr algn="just">
              <a:buFont typeface="Wingdings" pitchFamily="2" charset="2"/>
              <a:buNone/>
            </a:pPr>
            <a:r>
              <a:rPr lang="fr-FR" sz="2600" dirty="0">
                <a:latin typeface="Franklin Gothic Medium" pitchFamily="34" charset="0"/>
              </a:rPr>
              <a:t>1) Le travail est aussi un </a:t>
            </a:r>
            <a:r>
              <a:rPr lang="fr-FR" sz="2600" i="1" dirty="0">
                <a:latin typeface="Franklin Gothic Medium" pitchFamily="34" charset="0"/>
              </a:rPr>
              <a:t>travail sur soi </a:t>
            </a:r>
            <a:r>
              <a:rPr lang="fr-FR" sz="2600" dirty="0">
                <a:latin typeface="Franklin Gothic Medium" pitchFamily="34" charset="0"/>
              </a:rPr>
              <a:t>(</a:t>
            </a:r>
            <a:r>
              <a:rPr lang="fr-FR" sz="2600" dirty="0" err="1">
                <a:latin typeface="Franklin Gothic Medium" pitchFamily="34" charset="0"/>
              </a:rPr>
              <a:t>dév</a:t>
            </a:r>
            <a:r>
              <a:rPr lang="fr-FR" sz="2600" dirty="0">
                <a:latin typeface="Franklin Gothic Medium" pitchFamily="34" charset="0"/>
              </a:rPr>
              <a:t>. de </a:t>
            </a:r>
            <a:r>
              <a:rPr lang="fr-FR" sz="2600" dirty="0" err="1">
                <a:latin typeface="Franklin Gothic Medium" pitchFamily="34" charset="0"/>
              </a:rPr>
              <a:t>nvelles</a:t>
            </a:r>
            <a:r>
              <a:rPr lang="fr-FR" sz="2600" dirty="0">
                <a:latin typeface="Franklin Gothic Medium" pitchFamily="34" charset="0"/>
              </a:rPr>
              <a:t> capacités)</a:t>
            </a:r>
            <a:endParaRPr lang="fr-FR" sz="2600" b="1" dirty="0">
              <a:latin typeface="Franklin Gothic Medium"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760" y="2402754"/>
            <a:ext cx="2084391" cy="2551206"/>
          </a:xfrm>
          <a:prstGeom prst="rect">
            <a:avLst/>
          </a:prstGeom>
          <a:ln>
            <a:noFill/>
          </a:ln>
          <a:effectLst>
            <a:outerShdw blurRad="292100" dist="139700" dir="2700000" algn="tl" rotWithShape="0">
              <a:srgbClr val="333333">
                <a:alpha val="65000"/>
              </a:srgbClr>
            </a:outerShdw>
          </a:effectLst>
        </p:spPr>
      </p:pic>
      <p:sp>
        <p:nvSpPr>
          <p:cNvPr id="7" name="Légende à une bordure 1 6"/>
          <p:cNvSpPr/>
          <p:nvPr/>
        </p:nvSpPr>
        <p:spPr>
          <a:xfrm>
            <a:off x="3347864" y="2131547"/>
            <a:ext cx="5554960" cy="2444356"/>
          </a:xfrm>
          <a:prstGeom prst="accentCallout1">
            <a:avLst>
              <a:gd name="adj1" fmla="val 18750"/>
              <a:gd name="adj2" fmla="val -8333"/>
              <a:gd name="adj3" fmla="val 59166"/>
              <a:gd name="adj4" fmla="val -23713"/>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solidFill>
                  <a:schemeClr val="tx1"/>
                </a:solidFill>
                <a:latin typeface="Agency FB" panose="020B0503020202020204" pitchFamily="34" charset="0"/>
                <a:ea typeface="Times New Roman" panose="02020603050405020304" pitchFamily="18" charset="0"/>
                <a:cs typeface="Times New Roman" pitchFamily="18" charset="0"/>
              </a:rPr>
              <a:t>« j’ai (…) une grande révérence pour toute personne qui sait faire quelque chose, et une singulière considération pour celles qui nous montrent par leur exemple que l’exercice d’une profession peut valoir à son homme un autre avantage que son traitement ou son salaire, son avantage ou son renom ; mais un accroissement et une édification de son être. »</a:t>
            </a:r>
            <a:endParaRPr lang="fr-FR" sz="2400" dirty="0">
              <a:solidFill>
                <a:schemeClr val="tx1"/>
              </a:solidFill>
              <a:latin typeface="Agency FB" panose="020B0503020202020204" pitchFamily="34" charset="0"/>
            </a:endParaRPr>
          </a:p>
        </p:txBody>
      </p:sp>
      <p:sp>
        <p:nvSpPr>
          <p:cNvPr id="9" name="ZoneTexte 8"/>
          <p:cNvSpPr txBox="1"/>
          <p:nvPr/>
        </p:nvSpPr>
        <p:spPr>
          <a:xfrm rot="21188310">
            <a:off x="26290" y="4901289"/>
            <a:ext cx="5493300" cy="769441"/>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fr-FR" sz="4400" b="1" dirty="0">
                <a:solidFill>
                  <a:srgbClr val="C00000"/>
                </a:solidFill>
                <a:latin typeface="Freestyle Script" pitchFamily="66" charset="0"/>
              </a:rPr>
              <a:t>Peut servir d’objection à Aristote… </a:t>
            </a:r>
          </a:p>
        </p:txBody>
      </p:sp>
      <p:sp>
        <p:nvSpPr>
          <p:cNvPr id="10" name="ZoneTexte 9"/>
          <p:cNvSpPr txBox="1"/>
          <p:nvPr/>
        </p:nvSpPr>
        <p:spPr>
          <a:xfrm>
            <a:off x="4139952" y="5280590"/>
            <a:ext cx="4845456" cy="1323439"/>
          </a:xfrm>
          <a:prstGeom prst="rect">
            <a:avLst/>
          </a:prstGeom>
          <a:noFill/>
        </p:spPr>
        <p:txBody>
          <a:bodyPr wrap="square" rtlCol="0">
            <a:spAutoFit/>
          </a:bodyPr>
          <a:lstStyle/>
          <a:p>
            <a:r>
              <a:rPr lang="fr-FR" sz="4000" b="1" dirty="0">
                <a:solidFill>
                  <a:srgbClr val="C00000"/>
                </a:solidFill>
                <a:latin typeface="Gabriola" panose="04040605051002020D02" pitchFamily="82" charset="0"/>
              </a:rPr>
              <a:t>Le travail n’est pas qu’une </a:t>
            </a:r>
            <a:r>
              <a:rPr lang="fr-FR" sz="4000" b="1" u="sng" dirty="0" err="1">
                <a:solidFill>
                  <a:srgbClr val="C00000"/>
                </a:solidFill>
                <a:latin typeface="Gabriola" panose="04040605051002020D02" pitchFamily="82" charset="0"/>
              </a:rPr>
              <a:t>poïésis</a:t>
            </a:r>
            <a:r>
              <a:rPr lang="fr-FR" sz="4000" b="1" dirty="0">
                <a:solidFill>
                  <a:srgbClr val="C00000"/>
                </a:solidFill>
                <a:latin typeface="Gabriola" panose="04040605051002020D02" pitchFamily="82" charset="0"/>
              </a:rPr>
              <a:t>, c’est aussi une </a:t>
            </a:r>
            <a:r>
              <a:rPr lang="fr-FR" sz="4000" b="1" u="sng" dirty="0">
                <a:solidFill>
                  <a:srgbClr val="C00000"/>
                </a:solidFill>
                <a:latin typeface="Gabriola" panose="04040605051002020D02" pitchFamily="82" charset="0"/>
              </a:rPr>
              <a:t>praxis</a:t>
            </a:r>
            <a:r>
              <a:rPr lang="fr-FR" sz="4000" b="1" dirty="0">
                <a:solidFill>
                  <a:srgbClr val="C00000"/>
                </a:solidFill>
                <a:latin typeface="Gabriola" panose="04040605051002020D02" pitchFamily="82" charset="0"/>
              </a:rPr>
              <a:t> !</a:t>
            </a:r>
          </a:p>
        </p:txBody>
      </p:sp>
      <p:sp>
        <p:nvSpPr>
          <p:cNvPr id="11" name="ZoneTexte 10"/>
          <p:cNvSpPr txBox="1"/>
          <p:nvPr/>
        </p:nvSpPr>
        <p:spPr>
          <a:xfrm>
            <a:off x="367759" y="4467954"/>
            <a:ext cx="2084391" cy="461665"/>
          </a:xfrm>
          <a:prstGeom prst="rect">
            <a:avLst/>
          </a:prstGeom>
          <a:solidFill>
            <a:schemeClr val="bg1"/>
          </a:solidFill>
          <a:effectLst>
            <a:softEdge rad="63500"/>
          </a:effectLst>
        </p:spPr>
        <p:txBody>
          <a:bodyPr wrap="square" rtlCol="0">
            <a:spAutoFit/>
          </a:bodyPr>
          <a:lstStyle/>
          <a:p>
            <a:pPr algn="ctr"/>
            <a:r>
              <a:rPr lang="fr-FR" sz="2400" dirty="0">
                <a:latin typeface="Arial Narrow" panose="020B0606020202030204" pitchFamily="34" charset="0"/>
              </a:rPr>
              <a:t>Paul Valéry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332656"/>
            <a:ext cx="8208912" cy="954107"/>
          </a:xfrm>
          <a:prstGeom prst="rect">
            <a:avLst/>
          </a:prstGeom>
        </p:spPr>
        <p:txBody>
          <a:bodyPr wrap="square">
            <a:spAutoFit/>
          </a:bodyPr>
          <a:lstStyle/>
          <a:p>
            <a:pPr algn="just">
              <a:spcBef>
                <a:spcPct val="50000"/>
              </a:spcBef>
            </a:pPr>
            <a:r>
              <a:rPr lang="fr-FR" altLang="fr-FR" sz="2800" b="1" dirty="0">
                <a:latin typeface="Franklin Gothic Medium" panose="020B0603020102020204" pitchFamily="34" charset="0"/>
              </a:rPr>
              <a:t>Tous les travaux exigent l’acquisition de compétences…</a:t>
            </a:r>
          </a:p>
        </p:txBody>
      </p:sp>
      <p:sp>
        <p:nvSpPr>
          <p:cNvPr id="5" name="Rectangle 4"/>
          <p:cNvSpPr/>
          <p:nvPr/>
        </p:nvSpPr>
        <p:spPr>
          <a:xfrm>
            <a:off x="1115551" y="1484784"/>
            <a:ext cx="2075953" cy="523220"/>
          </a:xfrm>
          <a:prstGeom prst="rect">
            <a:avLst/>
          </a:prstGeom>
        </p:spPr>
        <p:txBody>
          <a:bodyPr wrap="none">
            <a:spAutoFit/>
          </a:bodyPr>
          <a:lstStyle/>
          <a:p>
            <a:r>
              <a:rPr lang="fr-FR" altLang="fr-FR" sz="2800" b="1" dirty="0">
                <a:latin typeface="Franklin Gothic Medium" panose="020B0603020102020204" pitchFamily="34" charset="0"/>
              </a:rPr>
              <a:t>… physiques</a:t>
            </a:r>
            <a:endParaRPr lang="fr-FR" sz="2800" dirty="0"/>
          </a:p>
        </p:txBody>
      </p:sp>
      <p:sp>
        <p:nvSpPr>
          <p:cNvPr id="6" name="Rectangle 5"/>
          <p:cNvSpPr/>
          <p:nvPr/>
        </p:nvSpPr>
        <p:spPr>
          <a:xfrm>
            <a:off x="1115550" y="2780928"/>
            <a:ext cx="2664362" cy="523220"/>
          </a:xfrm>
          <a:prstGeom prst="rect">
            <a:avLst/>
          </a:prstGeom>
        </p:spPr>
        <p:txBody>
          <a:bodyPr wrap="square">
            <a:spAutoFit/>
          </a:bodyPr>
          <a:lstStyle/>
          <a:p>
            <a:r>
              <a:rPr lang="fr-FR" altLang="fr-FR" sz="2800" b="1" dirty="0">
                <a:latin typeface="Franklin Gothic Medium" panose="020B0603020102020204" pitchFamily="34" charset="0"/>
              </a:rPr>
              <a:t>… intellectuelles</a:t>
            </a:r>
            <a:endParaRPr lang="fr-FR" sz="2800" dirty="0"/>
          </a:p>
        </p:txBody>
      </p:sp>
      <p:sp>
        <p:nvSpPr>
          <p:cNvPr id="7" name="Rectangle 6"/>
          <p:cNvSpPr/>
          <p:nvPr/>
        </p:nvSpPr>
        <p:spPr>
          <a:xfrm>
            <a:off x="1115550" y="6021288"/>
            <a:ext cx="1797287" cy="523220"/>
          </a:xfrm>
          <a:prstGeom prst="rect">
            <a:avLst/>
          </a:prstGeom>
        </p:spPr>
        <p:txBody>
          <a:bodyPr wrap="none">
            <a:spAutoFit/>
          </a:bodyPr>
          <a:lstStyle/>
          <a:p>
            <a:r>
              <a:rPr lang="fr-FR" altLang="fr-FR" sz="2800" b="1" dirty="0">
                <a:latin typeface="Franklin Gothic Medium" panose="020B0603020102020204" pitchFamily="34" charset="0"/>
              </a:rPr>
              <a:t>… morales</a:t>
            </a:r>
            <a:endParaRPr lang="fr-FR" sz="2800" dirty="0"/>
          </a:p>
        </p:txBody>
      </p:sp>
      <p:sp>
        <p:nvSpPr>
          <p:cNvPr id="8" name="ZoneTexte 7"/>
          <p:cNvSpPr txBox="1"/>
          <p:nvPr/>
        </p:nvSpPr>
        <p:spPr>
          <a:xfrm>
            <a:off x="4401656" y="1207785"/>
            <a:ext cx="6492552" cy="1077218"/>
          </a:xfrm>
          <a:prstGeom prst="rect">
            <a:avLst/>
          </a:prstGeom>
          <a:noFill/>
        </p:spPr>
        <p:txBody>
          <a:bodyPr wrap="square" rtlCol="0">
            <a:spAutoFit/>
          </a:bodyPr>
          <a:lstStyle/>
          <a:p>
            <a:r>
              <a:rPr lang="fr-FR" sz="3200" dirty="0">
                <a:latin typeface="Gabriola" panose="04040605051002020D02" pitchFamily="82" charset="0"/>
              </a:rPr>
              <a:t>Apprendre à accomplir </a:t>
            </a:r>
          </a:p>
          <a:p>
            <a:r>
              <a:rPr lang="fr-FR" sz="3200" dirty="0">
                <a:latin typeface="Gabriola" panose="04040605051002020D02" pitchFamily="82" charset="0"/>
              </a:rPr>
              <a:t>un geste précis et adapté</a:t>
            </a:r>
          </a:p>
        </p:txBody>
      </p:sp>
      <p:sp>
        <p:nvSpPr>
          <p:cNvPr id="9" name="ZoneTexte 8"/>
          <p:cNvSpPr txBox="1"/>
          <p:nvPr/>
        </p:nvSpPr>
        <p:spPr>
          <a:xfrm>
            <a:off x="4401656" y="2503929"/>
            <a:ext cx="4562832" cy="1569660"/>
          </a:xfrm>
          <a:prstGeom prst="rect">
            <a:avLst/>
          </a:prstGeom>
          <a:noFill/>
        </p:spPr>
        <p:txBody>
          <a:bodyPr wrap="square" rtlCol="0">
            <a:spAutoFit/>
          </a:bodyPr>
          <a:lstStyle/>
          <a:p>
            <a:r>
              <a:rPr lang="fr-FR" sz="3200" dirty="0">
                <a:latin typeface="Gabriola" panose="04040605051002020D02" pitchFamily="82" charset="0"/>
              </a:rPr>
              <a:t>Puisque toute production même manuelle nécessité une forme de réflexion</a:t>
            </a:r>
          </a:p>
        </p:txBody>
      </p:sp>
      <p:pic>
        <p:nvPicPr>
          <p:cNvPr id="10" name="Picture 7" descr="C:\Documents and Settings\Pierre\Bureau\dou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502169"/>
            <a:ext cx="14668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4401656" y="2503929"/>
            <a:ext cx="4346808" cy="1569660"/>
          </a:xfrm>
          <a:prstGeom prst="rect">
            <a:avLst/>
          </a:prstGeom>
          <a:solidFill>
            <a:schemeClr val="bg1"/>
          </a:solidFill>
        </p:spPr>
        <p:txBody>
          <a:bodyPr wrap="square" rtlCol="0">
            <a:spAutoFit/>
          </a:bodyPr>
          <a:lstStyle/>
          <a:p>
            <a:endParaRPr lang="fr-FR" dirty="0"/>
          </a:p>
        </p:txBody>
      </p:sp>
      <p:pic>
        <p:nvPicPr>
          <p:cNvPr id="11" name="Picture 5" descr="C:\Documents and Settings\Pierre\Bureau\planch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7063" y="3655888"/>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C:\Documents and Settings\Pierre\Bureau\meub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2960" y="2290976"/>
            <a:ext cx="31242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Documents and Settings\Pierre\Bureau\sci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4326" y="3595491"/>
            <a:ext cx="2403987" cy="240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C:\Documents and Settings\Pierre\Bureau\lscie-electriqu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0152" y="4073589"/>
            <a:ext cx="2074863" cy="20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ZoneTexte 15"/>
          <p:cNvSpPr txBox="1"/>
          <p:nvPr/>
        </p:nvSpPr>
        <p:spPr>
          <a:xfrm rot="1286962">
            <a:off x="1951495" y="3122373"/>
            <a:ext cx="743773" cy="1446550"/>
          </a:xfrm>
          <a:prstGeom prst="rect">
            <a:avLst/>
          </a:prstGeom>
          <a:noFill/>
        </p:spPr>
        <p:txBody>
          <a:bodyPr wrap="square" rtlCol="0">
            <a:spAutoFit/>
          </a:bodyPr>
          <a:lstStyle/>
          <a:p>
            <a:r>
              <a:rPr lang="fr-FR" sz="8800" b="1" dirty="0">
                <a:solidFill>
                  <a:srgbClr val="FF0000"/>
                </a:solidFill>
              </a:rPr>
              <a:t>?</a:t>
            </a:r>
          </a:p>
        </p:txBody>
      </p:sp>
      <p:sp>
        <p:nvSpPr>
          <p:cNvPr id="2" name="ZoneTexte 1"/>
          <p:cNvSpPr txBox="1"/>
          <p:nvPr/>
        </p:nvSpPr>
        <p:spPr>
          <a:xfrm>
            <a:off x="7703840" y="1515561"/>
            <a:ext cx="1440160" cy="461665"/>
          </a:xfrm>
          <a:prstGeom prst="rect">
            <a:avLst/>
          </a:prstGeom>
          <a:noFill/>
        </p:spPr>
        <p:txBody>
          <a:bodyPr wrap="square" rtlCol="0">
            <a:spAutoFit/>
          </a:bodyPr>
          <a:lstStyle/>
          <a:p>
            <a:r>
              <a:rPr lang="fr-FR" sz="2400" b="1" dirty="0">
                <a:solidFill>
                  <a:srgbClr val="0070C0"/>
                </a:solidFill>
              </a:rPr>
              <a:t>Habileté</a:t>
            </a:r>
          </a:p>
        </p:txBody>
      </p:sp>
      <p:sp>
        <p:nvSpPr>
          <p:cNvPr id="17" name="ZoneTexte 16"/>
          <p:cNvSpPr txBox="1"/>
          <p:nvPr/>
        </p:nvSpPr>
        <p:spPr>
          <a:xfrm>
            <a:off x="3222960" y="6088282"/>
            <a:ext cx="5741528" cy="461665"/>
          </a:xfrm>
          <a:prstGeom prst="rect">
            <a:avLst/>
          </a:prstGeom>
          <a:noFill/>
        </p:spPr>
        <p:txBody>
          <a:bodyPr wrap="square" rtlCol="0">
            <a:spAutoFit/>
          </a:bodyPr>
          <a:lstStyle/>
          <a:p>
            <a:r>
              <a:rPr lang="fr-FR" sz="2400" b="1" dirty="0">
                <a:solidFill>
                  <a:srgbClr val="0070C0"/>
                </a:solidFill>
              </a:rPr>
              <a:t>Persévérance/courage, modestie, lucidité…</a:t>
            </a:r>
          </a:p>
        </p:txBody>
      </p:sp>
      <p:sp>
        <p:nvSpPr>
          <p:cNvPr id="4" name="Flèche droite 3"/>
          <p:cNvSpPr/>
          <p:nvPr/>
        </p:nvSpPr>
        <p:spPr>
          <a:xfrm rot="1994928">
            <a:off x="1852764" y="4679942"/>
            <a:ext cx="1194622" cy="319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266085" y="4985038"/>
            <a:ext cx="1106448" cy="646331"/>
          </a:xfrm>
          <a:prstGeom prst="rect">
            <a:avLst/>
          </a:prstGeom>
          <a:noFill/>
        </p:spPr>
        <p:txBody>
          <a:bodyPr wrap="square" rtlCol="0">
            <a:spAutoFit/>
          </a:bodyPr>
          <a:lstStyle/>
          <a:p>
            <a:pPr algn="ctr"/>
            <a:r>
              <a:rPr lang="fr-FR" sz="3600" b="1" dirty="0"/>
              <a:t>OU</a:t>
            </a:r>
          </a:p>
        </p:txBody>
      </p:sp>
    </p:spTree>
    <p:extLst>
      <p:ext uri="{BB962C8B-B14F-4D97-AF65-F5344CB8AC3E}">
        <p14:creationId xmlns:p14="http://schemas.microsoft.com/office/powerpoint/2010/main" val="340529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2" grpId="0" animBg="1"/>
      <p:bldP spid="16" grpId="0"/>
      <p:bldP spid="2" grpId="0"/>
      <p:bldP spid="17" grpId="0"/>
      <p:bldP spid="4"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709" y="140005"/>
            <a:ext cx="8208912" cy="492443"/>
          </a:xfrm>
          <a:prstGeom prst="rect">
            <a:avLst/>
          </a:prstGeom>
        </p:spPr>
        <p:txBody>
          <a:bodyPr wrap="square">
            <a:spAutoFit/>
          </a:bodyPr>
          <a:lstStyle/>
          <a:p>
            <a:pPr algn="just">
              <a:buFont typeface="Wingdings" pitchFamily="2" charset="2"/>
              <a:buNone/>
            </a:pPr>
            <a:r>
              <a:rPr lang="fr-FR" sz="2600" dirty="0">
                <a:latin typeface="Franklin Gothic Medium" pitchFamily="34" charset="0"/>
              </a:rPr>
              <a:t>2) Le travail comme moyen d’être heureux (?)</a:t>
            </a:r>
            <a:endParaRPr lang="fr-FR" sz="2600" b="1" i="1" dirty="0">
              <a:latin typeface="Franklin Gothic Medium" pitchFamily="34" charset="0"/>
            </a:endParaRPr>
          </a:p>
        </p:txBody>
      </p:sp>
      <p:pic>
        <p:nvPicPr>
          <p:cNvPr id="3" name="Image 2"/>
          <p:cNvPicPr>
            <a:picLocks noChangeAspect="1"/>
          </p:cNvPicPr>
          <p:nvPr/>
        </p:nvPicPr>
        <p:blipFill>
          <a:blip r:embed="rId2" cstate="print"/>
          <a:stretch>
            <a:fillRect/>
          </a:stretch>
        </p:blipFill>
        <p:spPr>
          <a:xfrm>
            <a:off x="251520" y="2636912"/>
            <a:ext cx="3092904" cy="3306698"/>
          </a:xfrm>
          <a:prstGeom prst="rect">
            <a:avLst/>
          </a:prstGeom>
          <a:ln>
            <a:noFill/>
          </a:ln>
          <a:effectLst>
            <a:softEdge rad="112500"/>
          </a:effectLst>
        </p:spPr>
      </p:pic>
      <p:sp>
        <p:nvSpPr>
          <p:cNvPr id="4" name="Rectangle 3"/>
          <p:cNvSpPr/>
          <p:nvPr/>
        </p:nvSpPr>
        <p:spPr>
          <a:xfrm>
            <a:off x="683568" y="722168"/>
            <a:ext cx="8640960" cy="584775"/>
          </a:xfrm>
          <a:prstGeom prst="rect">
            <a:avLst/>
          </a:prstGeom>
        </p:spPr>
        <p:txBody>
          <a:bodyPr wrap="square">
            <a:spAutoFit/>
          </a:bodyPr>
          <a:lstStyle/>
          <a:p>
            <a:r>
              <a:rPr lang="fr-FR" sz="3200" b="1" dirty="0">
                <a:latin typeface="Rockwell Condensed" panose="02060603050405020104" pitchFamily="18" charset="0"/>
              </a:rPr>
              <a:t>Pascal</a:t>
            </a:r>
            <a:r>
              <a:rPr lang="fr-FR" sz="3200" dirty="0">
                <a:latin typeface="Rockwell Condensed" panose="02060603050405020104" pitchFamily="18" charset="0"/>
              </a:rPr>
              <a:t> et la notion de « divertissement » dans les </a:t>
            </a:r>
            <a:r>
              <a:rPr lang="fr-FR" sz="3200" i="1" dirty="0">
                <a:latin typeface="Rockwell Condensed" panose="02060603050405020104" pitchFamily="18" charset="0"/>
              </a:rPr>
              <a:t>Pensées</a:t>
            </a:r>
            <a:r>
              <a:rPr lang="fr-FR" sz="3200" dirty="0">
                <a:latin typeface="Rockwell Condensed" panose="02060603050405020104" pitchFamily="18" charset="0"/>
              </a:rPr>
              <a:t> </a:t>
            </a:r>
            <a:endParaRPr lang="fr-FR" sz="3200" dirty="0"/>
          </a:p>
        </p:txBody>
      </p:sp>
      <p:sp>
        <p:nvSpPr>
          <p:cNvPr id="5" name="ZoneTexte 4"/>
          <p:cNvSpPr txBox="1"/>
          <p:nvPr/>
        </p:nvSpPr>
        <p:spPr>
          <a:xfrm>
            <a:off x="467544" y="1412776"/>
            <a:ext cx="8208912" cy="954107"/>
          </a:xfrm>
          <a:prstGeom prst="rect">
            <a:avLst/>
          </a:prstGeom>
          <a:noFill/>
        </p:spPr>
        <p:txBody>
          <a:bodyPr wrap="square" rtlCol="0">
            <a:spAutoFit/>
          </a:bodyPr>
          <a:lstStyle/>
          <a:p>
            <a:pPr algn="just"/>
            <a:r>
              <a:rPr lang="fr-FR" sz="2800" dirty="0">
                <a:latin typeface="Agency FB" panose="020B0503020202020204" pitchFamily="34" charset="0"/>
              </a:rPr>
              <a:t>Le travail est l’une des nombreuses activités humaines que Pascal qualifie de « divertissement ». </a:t>
            </a:r>
          </a:p>
        </p:txBody>
      </p:sp>
      <p:pic>
        <p:nvPicPr>
          <p:cNvPr id="20482" name="Picture 2" descr="Afficher l'image d'origine"/>
          <p:cNvPicPr>
            <a:picLocks noChangeAspect="1" noChangeArrowheads="1"/>
          </p:cNvPicPr>
          <p:nvPr/>
        </p:nvPicPr>
        <p:blipFill>
          <a:blip r:embed="rId3" cstate="print"/>
          <a:srcRect b="17843"/>
          <a:stretch>
            <a:fillRect/>
          </a:stretch>
        </p:blipFill>
        <p:spPr bwMode="auto">
          <a:xfrm flipH="1">
            <a:off x="6356946" y="4409728"/>
            <a:ext cx="2787054" cy="2448272"/>
          </a:xfrm>
          <a:prstGeom prst="rect">
            <a:avLst/>
          </a:prstGeom>
          <a:noFill/>
        </p:spPr>
      </p:pic>
      <p:sp>
        <p:nvSpPr>
          <p:cNvPr id="11" name="ZoneTexte 10"/>
          <p:cNvSpPr txBox="1"/>
          <p:nvPr/>
        </p:nvSpPr>
        <p:spPr>
          <a:xfrm>
            <a:off x="3779912" y="2564904"/>
            <a:ext cx="4824536" cy="2031325"/>
          </a:xfrm>
          <a:prstGeom prst="rect">
            <a:avLst/>
          </a:prstGeom>
          <a:noFill/>
        </p:spPr>
        <p:txBody>
          <a:bodyPr wrap="square" rtlCol="0">
            <a:spAutoFit/>
          </a:bodyPr>
          <a:lstStyle/>
          <a:p>
            <a:pPr algn="just"/>
            <a:r>
              <a:rPr lang="fr-FR" dirty="0">
                <a:solidFill>
                  <a:srgbClr val="FF0000"/>
                </a:solidFill>
                <a:latin typeface="Arial Black" pitchFamily="34" charset="0"/>
              </a:rPr>
              <a:t>Ce concept ne renvoie pas uniquement à des activités plaisantes ou distrayantes !</a:t>
            </a:r>
          </a:p>
          <a:p>
            <a:pPr algn="just"/>
            <a:endParaRPr lang="fr-FR" dirty="0">
              <a:solidFill>
                <a:srgbClr val="FF0000"/>
              </a:solidFill>
              <a:latin typeface="Arial Black" pitchFamily="34" charset="0"/>
            </a:endParaRPr>
          </a:p>
          <a:p>
            <a:pPr algn="just"/>
            <a:r>
              <a:rPr lang="fr-FR" dirty="0">
                <a:solidFill>
                  <a:srgbClr val="002060"/>
                </a:solidFill>
                <a:latin typeface="Arial Black" pitchFamily="34" charset="0"/>
              </a:rPr>
              <a:t>Etymologiquement, </a:t>
            </a:r>
          </a:p>
          <a:p>
            <a:pPr algn="just"/>
            <a:endParaRPr lang="fr-FR" dirty="0">
              <a:solidFill>
                <a:srgbClr val="002060"/>
              </a:solidFill>
              <a:latin typeface="Arial Black" pitchFamily="34" charset="0"/>
            </a:endParaRPr>
          </a:p>
          <a:p>
            <a:pPr algn="just"/>
            <a:r>
              <a:rPr lang="fr-FR" i="1" dirty="0" err="1">
                <a:solidFill>
                  <a:srgbClr val="002060"/>
                </a:solidFill>
                <a:latin typeface="Arial Black" pitchFamily="34" charset="0"/>
              </a:rPr>
              <a:t>Divertere</a:t>
            </a:r>
            <a:r>
              <a:rPr lang="fr-FR" dirty="0">
                <a:solidFill>
                  <a:srgbClr val="002060"/>
                </a:solidFill>
                <a:latin typeface="Arial Black" pitchFamily="34" charset="0"/>
              </a:rPr>
              <a:t> = « se détourner de… »</a:t>
            </a:r>
          </a:p>
        </p:txBody>
      </p:sp>
      <p:cxnSp>
        <p:nvCxnSpPr>
          <p:cNvPr id="13" name="Connecteur en angle 12"/>
          <p:cNvCxnSpPr/>
          <p:nvPr/>
        </p:nvCxnSpPr>
        <p:spPr>
          <a:xfrm rot="10800000">
            <a:off x="5868144" y="4725144"/>
            <a:ext cx="864096" cy="7920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67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ppt_x"/>
                                          </p:val>
                                        </p:tav>
                                        <p:tav tm="100000">
                                          <p:val>
                                            <p:strVal val="#ppt_x"/>
                                          </p:val>
                                        </p:tav>
                                      </p:tavLst>
                                    </p:anim>
                                    <p:anim calcmode="lin" valueType="num">
                                      <p:cBhvr additive="base">
                                        <p:cTn id="1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482"/>
                                        </p:tgtEl>
                                        <p:attrNameLst>
                                          <p:attrName>style.visibility</p:attrName>
                                        </p:attrNameLst>
                                      </p:cBhvr>
                                      <p:to>
                                        <p:strVal val="visible"/>
                                      </p:to>
                                    </p:set>
                                    <p:animEffect transition="in" filter="fade">
                                      <p:cBhvr>
                                        <p:cTn id="20" dur="1000"/>
                                        <p:tgtEl>
                                          <p:spTgt spid="20482"/>
                                        </p:tgtEl>
                                      </p:cBhvr>
                                    </p:animEffect>
                                    <p:anim calcmode="lin" valueType="num">
                                      <p:cBhvr>
                                        <p:cTn id="21" dur="1000" fill="hold"/>
                                        <p:tgtEl>
                                          <p:spTgt spid="20482"/>
                                        </p:tgtEl>
                                        <p:attrNameLst>
                                          <p:attrName>ppt_x</p:attrName>
                                        </p:attrNameLst>
                                      </p:cBhvr>
                                      <p:tavLst>
                                        <p:tav tm="0">
                                          <p:val>
                                            <p:strVal val="#ppt_x"/>
                                          </p:val>
                                        </p:tav>
                                        <p:tav tm="100000">
                                          <p:val>
                                            <p:strVal val="#ppt_x"/>
                                          </p:val>
                                        </p:tav>
                                      </p:tavLst>
                                    </p:anim>
                                    <p:anim calcmode="lin" valueType="num">
                                      <p:cBhvr>
                                        <p:cTn id="22" dur="1000" fill="hold"/>
                                        <p:tgtEl>
                                          <p:spTgt spid="20482"/>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692696"/>
            <a:ext cx="864096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 Quand je m’y suis mis quelquefois à considérer les diverses agitations des hommes et les périls et les peines où ils s’exposent dans la Cour, dans la guerre, d’où naissent tant de querelles, de passions, d’entreprises hardies et souvent mauvaises, etc., j’ai dit souvent que tout le malheur des hommes vient d’une seule chose, qui est de ne savoir pas demeurer en repos dans une chambre. Un homme qui a assez de bien pour vivre [le rentier], s’il savait demeurer chez soi avec plaisir, n’en sortirait pas pour aller sur la mer ou au siège d’une place. On n’achète une charge à l’armée si cher, que parce qu’on trouverait insupportable de ne bouger de la ville. Et on ne recherche les conversations et les divertissements des jeux que parce qu’on ne peut demeurer chez soi avec plaisir. Etc. </a:t>
            </a:r>
            <a:endParaRPr kumimoji="0" lang="fr-FR" sz="2400" b="0" i="0" u="none" strike="noStrike" cap="none" normalizeH="0" baseline="0" dirty="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Mais quand j’ai pensé de plus près et qu’après avoir trouvé la cause de tous nos malheurs j’ai voulu en découvrir la raison, j’ai trouvé qu’il y en a une bien effective et qui consiste dans le malheur naturel de notre condition faible et mortelle, et si misérable que rien ne peut nous consoler lorsque nous y pensons de près. </a:t>
            </a:r>
            <a:endParaRPr kumimoji="0" lang="fr-FR" sz="2400" b="0" i="0" u="none" strike="noStrike" cap="none" normalizeH="0" baseline="0" dirty="0">
              <a:ln>
                <a:noFill/>
              </a:ln>
              <a:solidFill>
                <a:schemeClr val="tx1"/>
              </a:solidFill>
              <a:effectLst/>
              <a:latin typeface="Arial Narrow" pitchFamily="34" charset="0"/>
              <a:cs typeface="Arial" pitchFamily="34" charset="0"/>
            </a:endParaRPr>
          </a:p>
        </p:txBody>
      </p:sp>
      <p:sp>
        <p:nvSpPr>
          <p:cNvPr id="3" name="ZoneTexte 2"/>
          <p:cNvSpPr txBox="1"/>
          <p:nvPr/>
        </p:nvSpPr>
        <p:spPr>
          <a:xfrm>
            <a:off x="251520" y="0"/>
            <a:ext cx="8640960" cy="707886"/>
          </a:xfrm>
          <a:prstGeom prst="rect">
            <a:avLst/>
          </a:prstGeom>
          <a:noFill/>
        </p:spPr>
        <p:txBody>
          <a:bodyPr wrap="square" rtlCol="0">
            <a:spAutoFit/>
          </a:bodyPr>
          <a:lstStyle/>
          <a:p>
            <a:pPr algn="ctr"/>
            <a:r>
              <a:rPr lang="fr-FR" sz="4000" dirty="0">
                <a:latin typeface="Arial Black" pitchFamily="34" charset="0"/>
              </a:rPr>
              <a:t>§ 136</a:t>
            </a:r>
          </a:p>
        </p:txBody>
      </p:sp>
      <mc:AlternateContent xmlns:mc="http://schemas.openxmlformats.org/markup-compatibility/2006" xmlns:p14="http://schemas.microsoft.com/office/powerpoint/2010/main">
        <mc:Choice Requires="p14">
          <p:contentPart p14:bwMode="auto" r:id="rId2">
            <p14:nvContentPartPr>
              <p14:cNvPr id="2" name="Encre 1"/>
              <p14:cNvContentPartPr/>
              <p14:nvPr/>
            </p14:nvContentPartPr>
            <p14:xfrm>
              <a:off x="6747517" y="1929203"/>
              <a:ext cx="1955520" cy="120600"/>
            </p14:xfrm>
          </p:contentPart>
        </mc:Choice>
        <mc:Fallback xmlns="">
          <p:pic>
            <p:nvPicPr>
              <p:cNvPr id="2" name="Encre 1"/>
              <p:cNvPicPr/>
              <p:nvPr/>
            </p:nvPicPr>
            <p:blipFill>
              <a:blip r:embed="rId3" cstate="print"/>
              <a:stretch>
                <a:fillRect/>
              </a:stretch>
            </p:blipFill>
            <p:spPr>
              <a:xfrm>
                <a:off x="6699637" y="1833083"/>
                <a:ext cx="20512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Encre 3"/>
              <p14:cNvContentPartPr/>
              <p14:nvPr/>
            </p14:nvContentPartPr>
            <p14:xfrm>
              <a:off x="473437" y="2391083"/>
              <a:ext cx="8466120" cy="157680"/>
            </p14:xfrm>
          </p:contentPart>
        </mc:Choice>
        <mc:Fallback xmlns="">
          <p:pic>
            <p:nvPicPr>
              <p:cNvPr id="4" name="Encre 3"/>
              <p:cNvPicPr/>
              <p:nvPr/>
            </p:nvPicPr>
            <p:blipFill>
              <a:blip r:embed="rId5" cstate="print"/>
              <a:stretch>
                <a:fillRect/>
              </a:stretch>
            </p:blipFill>
            <p:spPr>
              <a:xfrm>
                <a:off x="425197" y="2294963"/>
                <a:ext cx="85622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cre 4"/>
              <p14:cNvContentPartPr/>
              <p14:nvPr/>
            </p14:nvContentPartPr>
            <p14:xfrm>
              <a:off x="425557" y="2758643"/>
              <a:ext cx="2838240" cy="71640"/>
            </p14:xfrm>
          </p:contentPart>
        </mc:Choice>
        <mc:Fallback xmlns="">
          <p:pic>
            <p:nvPicPr>
              <p:cNvPr id="5" name="Encre 4"/>
              <p:cNvPicPr/>
              <p:nvPr/>
            </p:nvPicPr>
            <p:blipFill>
              <a:blip r:embed="rId7" cstate="print"/>
              <a:stretch>
                <a:fillRect/>
              </a:stretch>
            </p:blipFill>
            <p:spPr>
              <a:xfrm>
                <a:off x="377677" y="2662523"/>
                <a:ext cx="29340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Encre 5"/>
              <p14:cNvContentPartPr/>
              <p14:nvPr/>
            </p14:nvContentPartPr>
            <p14:xfrm>
              <a:off x="473077" y="5089283"/>
              <a:ext cx="8198280" cy="143280"/>
            </p14:xfrm>
          </p:contentPart>
        </mc:Choice>
        <mc:Fallback xmlns="">
          <p:pic>
            <p:nvPicPr>
              <p:cNvPr id="6" name="Encre 5"/>
              <p:cNvPicPr/>
              <p:nvPr/>
            </p:nvPicPr>
            <p:blipFill>
              <a:blip r:embed="rId9" cstate="print"/>
              <a:stretch>
                <a:fillRect/>
              </a:stretch>
            </p:blipFill>
            <p:spPr>
              <a:xfrm>
                <a:off x="461197" y="5077403"/>
                <a:ext cx="82220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Encre 6"/>
              <p14:cNvContentPartPr/>
              <p14:nvPr/>
            </p14:nvContentPartPr>
            <p14:xfrm>
              <a:off x="323528" y="5513783"/>
              <a:ext cx="5186880" cy="137520"/>
            </p14:xfrm>
          </p:contentPart>
        </mc:Choice>
        <mc:Fallback xmlns="">
          <p:pic>
            <p:nvPicPr>
              <p:cNvPr id="7" name="Encre 6"/>
              <p:cNvPicPr/>
              <p:nvPr/>
            </p:nvPicPr>
            <p:blipFill>
              <a:blip r:embed="rId11" cstate="print"/>
              <a:stretch>
                <a:fillRect/>
              </a:stretch>
            </p:blipFill>
            <p:spPr>
              <a:xfrm>
                <a:off x="311648" y="5501903"/>
                <a:ext cx="5210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Encre 7"/>
              <p14:cNvContentPartPr/>
              <p14:nvPr/>
            </p14:nvContentPartPr>
            <p14:xfrm>
              <a:off x="4603357" y="5659883"/>
              <a:ext cx="4130640" cy="93960"/>
            </p14:xfrm>
          </p:contentPart>
        </mc:Choice>
        <mc:Fallback xmlns="">
          <p:pic>
            <p:nvPicPr>
              <p:cNvPr id="8" name="Encre 7"/>
              <p:cNvPicPr/>
              <p:nvPr/>
            </p:nvPicPr>
            <p:blipFill>
              <a:blip r:embed="rId13" cstate="print"/>
              <a:stretch>
                <a:fillRect/>
              </a:stretch>
            </p:blipFill>
            <p:spPr>
              <a:xfrm>
                <a:off x="4555477" y="5563763"/>
                <a:ext cx="42267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Encre 8"/>
              <p14:cNvContentPartPr/>
              <p14:nvPr/>
            </p14:nvContentPartPr>
            <p14:xfrm>
              <a:off x="441397" y="6117083"/>
              <a:ext cx="1908000" cy="720"/>
            </p14:xfrm>
          </p:contentPart>
        </mc:Choice>
        <mc:Fallback xmlns="">
          <p:pic>
            <p:nvPicPr>
              <p:cNvPr id="9" name="Encre 8"/>
              <p:cNvPicPr/>
              <p:nvPr/>
            </p:nvPicPr>
            <p:blipFill>
              <a:blip r:embed="rId15" cstate="print"/>
              <a:stretch>
                <a:fillRect/>
              </a:stretch>
            </p:blipFill>
            <p:spPr>
              <a:xfrm>
                <a:off x="393517" y="6020963"/>
                <a:ext cx="2003760" cy="1926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46994" y="392626"/>
            <a:ext cx="8205107" cy="1338828"/>
          </a:xfrm>
          <a:prstGeom prst="rect">
            <a:avLst/>
          </a:prstGeom>
          <a:noFill/>
        </p:spPr>
        <p:txBody>
          <a:bodyPr wrap="square" rtlCol="0">
            <a:spAutoFit/>
          </a:bodyPr>
          <a:lstStyle/>
          <a:p>
            <a:pPr algn="just"/>
            <a:r>
              <a:rPr lang="fr-FR" sz="2700" dirty="0">
                <a:latin typeface="Rockwell Extra Bold" panose="02060903040505020403" pitchFamily="18" charset="0"/>
              </a:rPr>
              <a:t>1/Le divertissement émane d’une </a:t>
            </a:r>
            <a:r>
              <a:rPr lang="fr-FR" sz="2700" dirty="0" err="1">
                <a:latin typeface="Rockwell Extra Bold" panose="02060903040505020403" pitchFamily="18" charset="0"/>
              </a:rPr>
              <a:t>ontradiction</a:t>
            </a:r>
            <a:r>
              <a:rPr lang="fr-FR" sz="2700" dirty="0">
                <a:latin typeface="Rockwell Extra Bold" panose="02060903040505020403" pitchFamily="18" charset="0"/>
              </a:rPr>
              <a:t> entre </a:t>
            </a:r>
            <a:r>
              <a:rPr lang="fr-FR" sz="2700" dirty="0">
                <a:solidFill>
                  <a:srgbClr val="0070C0"/>
                </a:solidFill>
                <a:latin typeface="Rockwell Extra Bold" panose="02060903040505020403" pitchFamily="18" charset="0"/>
              </a:rPr>
              <a:t>conscience</a:t>
            </a:r>
            <a:r>
              <a:rPr lang="fr-FR" sz="2700" dirty="0">
                <a:latin typeface="Rockwell Extra Bold" panose="02060903040505020403" pitchFamily="18" charset="0"/>
              </a:rPr>
              <a:t> et </a:t>
            </a:r>
            <a:r>
              <a:rPr lang="fr-FR" sz="2700" dirty="0">
                <a:solidFill>
                  <a:srgbClr val="C00000"/>
                </a:solidFill>
                <a:latin typeface="Rockwell Extra Bold" panose="02060903040505020403" pitchFamily="18" charset="0"/>
              </a:rPr>
              <a:t>bonheur</a:t>
            </a:r>
            <a:endParaRPr lang="fr-FR" sz="3000" dirty="0">
              <a:solidFill>
                <a:srgbClr val="C00000"/>
              </a:solidFill>
              <a:latin typeface="Rockwell Extra Bold" panose="02060903040505020403" pitchFamily="18" charset="0"/>
            </a:endParaRPr>
          </a:p>
        </p:txBody>
      </p:sp>
      <p:pic>
        <p:nvPicPr>
          <p:cNvPr id="3" name="Image 2"/>
          <p:cNvPicPr>
            <a:picLocks noChangeAspect="1"/>
          </p:cNvPicPr>
          <p:nvPr/>
        </p:nvPicPr>
        <p:blipFill>
          <a:blip r:embed="rId2" cstate="print"/>
          <a:stretch>
            <a:fillRect/>
          </a:stretch>
        </p:blipFill>
        <p:spPr>
          <a:xfrm>
            <a:off x="0" y="1916832"/>
            <a:ext cx="2319678" cy="2605540"/>
          </a:xfrm>
          <a:prstGeom prst="rect">
            <a:avLst/>
          </a:prstGeom>
          <a:ln>
            <a:noFill/>
          </a:ln>
          <a:effectLst>
            <a:softEdge rad="112500"/>
          </a:effectLst>
        </p:spPr>
      </p:pic>
      <p:sp>
        <p:nvSpPr>
          <p:cNvPr id="4" name="ZoneTexte 3"/>
          <p:cNvSpPr txBox="1"/>
          <p:nvPr/>
        </p:nvSpPr>
        <p:spPr>
          <a:xfrm>
            <a:off x="2329869" y="1956242"/>
            <a:ext cx="6336704" cy="1338828"/>
          </a:xfrm>
          <a:prstGeom prst="rect">
            <a:avLst/>
          </a:prstGeom>
          <a:noFill/>
        </p:spPr>
        <p:txBody>
          <a:bodyPr wrap="square" rtlCol="0">
            <a:spAutoFit/>
          </a:bodyPr>
          <a:lstStyle/>
          <a:p>
            <a:pPr algn="just"/>
            <a:r>
              <a:rPr lang="fr-FR" sz="2700" dirty="0">
                <a:latin typeface="Rockwell Extra Bold" panose="02060903040505020403" pitchFamily="18" charset="0"/>
              </a:rPr>
              <a:t>2/ Le D nous permet de ne plus penser à notre « </a:t>
            </a:r>
            <a:r>
              <a:rPr lang="fr-FR" sz="2700" dirty="0">
                <a:solidFill>
                  <a:srgbClr val="0070C0"/>
                </a:solidFill>
                <a:latin typeface="Rockwell Extra Bold" panose="02060903040505020403" pitchFamily="18" charset="0"/>
              </a:rPr>
              <a:t>misère</a:t>
            </a:r>
            <a:r>
              <a:rPr lang="fr-FR" sz="2700" dirty="0">
                <a:latin typeface="Rockwell Extra Bold" panose="02060903040505020403" pitchFamily="18" charset="0"/>
              </a:rPr>
              <a:t> »</a:t>
            </a:r>
            <a:endParaRPr lang="fr-FR" sz="3000" dirty="0">
              <a:solidFill>
                <a:schemeClr val="accent2">
                  <a:lumMod val="75000"/>
                </a:schemeClr>
              </a:solidFill>
              <a:latin typeface="Rockwell Extra Bold" panose="02060903040505020403"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046208"/>
            <a:ext cx="2506694" cy="2952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11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ficher l'image d'origine"/>
          <p:cNvPicPr>
            <a:picLocks noChangeAspect="1" noChangeArrowheads="1"/>
          </p:cNvPicPr>
          <p:nvPr/>
        </p:nvPicPr>
        <p:blipFill>
          <a:blip r:embed="rId2" cstate="print"/>
          <a:srcRect/>
          <a:stretch>
            <a:fillRect/>
          </a:stretch>
        </p:blipFill>
        <p:spPr bwMode="auto">
          <a:xfrm>
            <a:off x="3131840" y="4649584"/>
            <a:ext cx="3265438" cy="2208416"/>
          </a:xfrm>
          <a:prstGeom prst="rect">
            <a:avLst/>
          </a:prstGeom>
          <a:ln>
            <a:noFill/>
          </a:ln>
          <a:effectLst>
            <a:softEdge rad="112500"/>
          </a:effectLst>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708920"/>
            <a:ext cx="2453884" cy="2040598"/>
          </a:xfrm>
          <a:prstGeom prst="rect">
            <a:avLst/>
          </a:prstGeom>
          <a:ln>
            <a:noFill/>
          </a:ln>
          <a:effectLst>
            <a:softEdge rad="112500"/>
          </a:effectLst>
        </p:spPr>
      </p:pic>
      <p:pic>
        <p:nvPicPr>
          <p:cNvPr id="4" name="Picture 5" descr="Adam et Eve chassés du paradis"/>
          <p:cNvPicPr>
            <a:picLocks noChangeAspect="1" noChangeArrowheads="1"/>
          </p:cNvPicPr>
          <p:nvPr/>
        </p:nvPicPr>
        <p:blipFill>
          <a:blip r:embed="rId4" cstate="print"/>
          <a:srcRect/>
          <a:stretch>
            <a:fillRect/>
          </a:stretch>
        </p:blipFill>
        <p:spPr bwMode="auto">
          <a:xfrm>
            <a:off x="7020272" y="2492896"/>
            <a:ext cx="1570632" cy="4167410"/>
          </a:xfrm>
          <a:prstGeom prst="rect">
            <a:avLst/>
          </a:prstGeom>
          <a:ln>
            <a:noFill/>
          </a:ln>
          <a:effectLst>
            <a:softEdge rad="112500"/>
          </a:effectLst>
        </p:spPr>
      </p:pic>
      <p:sp>
        <p:nvSpPr>
          <p:cNvPr id="5" name="ZoneTexte 4"/>
          <p:cNvSpPr txBox="1"/>
          <p:nvPr/>
        </p:nvSpPr>
        <p:spPr>
          <a:xfrm rot="21188310">
            <a:off x="-865125" y="4977971"/>
            <a:ext cx="5493300" cy="923330"/>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fr-FR" sz="5400" b="1" dirty="0">
                <a:solidFill>
                  <a:srgbClr val="C00000"/>
                </a:solidFill>
                <a:latin typeface="Freestyle Script" pitchFamily="66" charset="0"/>
              </a:rPr>
              <a:t>Malheur existentiel</a:t>
            </a:r>
          </a:p>
        </p:txBody>
      </p:sp>
      <p:sp>
        <p:nvSpPr>
          <p:cNvPr id="6" name="ZoneTexte 5"/>
          <p:cNvSpPr txBox="1"/>
          <p:nvPr/>
        </p:nvSpPr>
        <p:spPr>
          <a:xfrm rot="21188310">
            <a:off x="-865126" y="5609834"/>
            <a:ext cx="5493300" cy="923330"/>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fr-FR" sz="5400" b="1" dirty="0">
                <a:solidFill>
                  <a:srgbClr val="C00000"/>
                </a:solidFill>
                <a:latin typeface="Freestyle Script" pitchFamily="66" charset="0"/>
              </a:rPr>
              <a:t>≠ ponctuel </a:t>
            </a:r>
          </a:p>
        </p:txBody>
      </p:sp>
      <p:sp>
        <p:nvSpPr>
          <p:cNvPr id="7" name="ZoneTexte 6"/>
          <p:cNvSpPr txBox="1"/>
          <p:nvPr/>
        </p:nvSpPr>
        <p:spPr>
          <a:xfrm>
            <a:off x="359532" y="188640"/>
            <a:ext cx="8424936" cy="523220"/>
          </a:xfrm>
          <a:prstGeom prst="rect">
            <a:avLst/>
          </a:prstGeom>
          <a:noFill/>
        </p:spPr>
        <p:txBody>
          <a:bodyPr wrap="square" rtlCol="0">
            <a:spAutoFit/>
          </a:bodyPr>
          <a:lstStyle/>
          <a:p>
            <a:pPr algn="ctr"/>
            <a:r>
              <a:rPr lang="fr-FR" sz="2800" dirty="0">
                <a:latin typeface="Arial Black" pitchFamily="34" charset="0"/>
              </a:rPr>
              <a:t>Définition de la « misère » selon Pascal</a:t>
            </a:r>
          </a:p>
        </p:txBody>
      </p:sp>
      <p:sp>
        <p:nvSpPr>
          <p:cNvPr id="8" name="Ellipse 7"/>
          <p:cNvSpPr/>
          <p:nvPr/>
        </p:nvSpPr>
        <p:spPr>
          <a:xfrm>
            <a:off x="3455876" y="836712"/>
            <a:ext cx="2232248" cy="216024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Berlin Sans FB Demi" pitchFamily="34" charset="0"/>
              </a:rPr>
              <a:t>Avoir conscience d’être…</a:t>
            </a:r>
          </a:p>
        </p:txBody>
      </p:sp>
      <p:sp>
        <p:nvSpPr>
          <p:cNvPr id="9" name="Flèche droite 8"/>
          <p:cNvSpPr/>
          <p:nvPr/>
        </p:nvSpPr>
        <p:spPr>
          <a:xfrm rot="8969663">
            <a:off x="2610614" y="2159978"/>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rot="5400000">
            <a:off x="4351207" y="3337119"/>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rot="1880576">
            <a:off x="5778700" y="2307338"/>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755576" y="2348880"/>
            <a:ext cx="1728192" cy="461665"/>
          </a:xfrm>
          <a:prstGeom prst="rect">
            <a:avLst/>
          </a:prstGeom>
          <a:noFill/>
        </p:spPr>
        <p:txBody>
          <a:bodyPr wrap="square" rtlCol="0">
            <a:spAutoFit/>
          </a:bodyPr>
          <a:lstStyle/>
          <a:p>
            <a:pPr algn="ctr"/>
            <a:r>
              <a:rPr lang="fr-FR" sz="2400" dirty="0">
                <a:latin typeface="Bodoni MT Black" pitchFamily="18" charset="0"/>
              </a:rPr>
              <a:t>Mortel</a:t>
            </a:r>
          </a:p>
        </p:txBody>
      </p:sp>
      <p:sp>
        <p:nvSpPr>
          <p:cNvPr id="13" name="ZoneTexte 12"/>
          <p:cNvSpPr txBox="1"/>
          <p:nvPr/>
        </p:nvSpPr>
        <p:spPr>
          <a:xfrm>
            <a:off x="2699792" y="3933056"/>
            <a:ext cx="4176464" cy="830997"/>
          </a:xfrm>
          <a:prstGeom prst="rect">
            <a:avLst/>
          </a:prstGeom>
          <a:noFill/>
        </p:spPr>
        <p:txBody>
          <a:bodyPr wrap="square" rtlCol="0">
            <a:spAutoFit/>
          </a:bodyPr>
          <a:lstStyle/>
          <a:p>
            <a:pPr algn="ctr"/>
            <a:r>
              <a:rPr lang="fr-FR" sz="2400" dirty="0">
                <a:latin typeface="Bodoni MT Black" pitchFamily="18" charset="0"/>
              </a:rPr>
              <a:t>Faible</a:t>
            </a:r>
          </a:p>
          <a:p>
            <a:pPr algn="ctr"/>
            <a:r>
              <a:rPr lang="fr-FR" sz="2400" dirty="0">
                <a:latin typeface="Arial Narrow" pitchFamily="34" charset="0"/>
              </a:rPr>
              <a:t>(l’homme n’est qu’un roseau…)</a:t>
            </a:r>
          </a:p>
        </p:txBody>
      </p:sp>
      <p:sp>
        <p:nvSpPr>
          <p:cNvPr id="14" name="ZoneTexte 13"/>
          <p:cNvSpPr txBox="1"/>
          <p:nvPr/>
        </p:nvSpPr>
        <p:spPr>
          <a:xfrm>
            <a:off x="6588224" y="1556792"/>
            <a:ext cx="2555776" cy="830997"/>
          </a:xfrm>
          <a:prstGeom prst="rect">
            <a:avLst/>
          </a:prstGeom>
          <a:noFill/>
        </p:spPr>
        <p:txBody>
          <a:bodyPr wrap="square" rtlCol="0">
            <a:spAutoFit/>
          </a:bodyPr>
          <a:lstStyle/>
          <a:p>
            <a:pPr algn="ctr"/>
            <a:r>
              <a:rPr lang="fr-FR" sz="2400" dirty="0">
                <a:latin typeface="Bodoni MT Black" pitchFamily="18" charset="0"/>
              </a:rPr>
              <a:t>« Sans Dieu »</a:t>
            </a:r>
          </a:p>
          <a:p>
            <a:pPr algn="ctr"/>
            <a:r>
              <a:rPr lang="fr-FR" sz="2400" dirty="0">
                <a:latin typeface="Arial Narrow" pitchFamily="34" charset="0"/>
              </a:rPr>
              <a:t>(</a:t>
            </a:r>
            <a:r>
              <a:rPr lang="fr-FR" sz="2400" dirty="0" err="1">
                <a:latin typeface="Arial Narrow" pitchFamily="34" charset="0"/>
              </a:rPr>
              <a:t>csq</a:t>
            </a:r>
            <a:r>
              <a:rPr lang="fr-FR" sz="2400" dirty="0">
                <a:latin typeface="Arial Narrow" pitchFamily="34" charset="0"/>
              </a:rPr>
              <a:t> du </a:t>
            </a:r>
            <a:r>
              <a:rPr lang="fr-FR" sz="2400" b="1" dirty="0">
                <a:latin typeface="Arial Narrow" pitchFamily="34" charset="0"/>
              </a:rPr>
              <a:t>péché</a:t>
            </a:r>
            <a:r>
              <a:rPr lang="fr-FR" sz="2400" dirty="0">
                <a:latin typeface="Arial Narrow"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par>
                          <p:cTn id="41" fill="hold">
                            <p:stCondLst>
                              <p:cond delay="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500"/>
                            </p:stCondLst>
                            <p:childTnLst>
                              <p:par>
                                <p:cTn id="46" presetID="2" presetClass="entr" presetSubtype="8"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0-#ppt_w/2"/>
                                          </p:val>
                                        </p:tav>
                                        <p:tav tm="100000">
                                          <p:val>
                                            <p:strVal val="#ppt_x"/>
                                          </p:val>
                                        </p:tav>
                                      </p:tavLst>
                                    </p:anim>
                                    <p:anim calcmode="lin" valueType="num">
                                      <p:cBhvr additive="base">
                                        <p:cTn id="4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P spid="10" grpId="0" animBg="1"/>
      <p:bldP spid="11" grpId="0" animBg="1"/>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46994" y="392626"/>
            <a:ext cx="8205107" cy="1338828"/>
          </a:xfrm>
          <a:prstGeom prst="rect">
            <a:avLst/>
          </a:prstGeom>
          <a:noFill/>
        </p:spPr>
        <p:txBody>
          <a:bodyPr wrap="square" rtlCol="0">
            <a:spAutoFit/>
          </a:bodyPr>
          <a:lstStyle/>
          <a:p>
            <a:pPr algn="just"/>
            <a:r>
              <a:rPr lang="fr-FR" sz="2700" dirty="0">
                <a:latin typeface="Rockwell Extra Bold" panose="02060903040505020403" pitchFamily="18" charset="0"/>
              </a:rPr>
              <a:t>1/Le divertissement émane d’une </a:t>
            </a:r>
            <a:r>
              <a:rPr lang="fr-FR" sz="2700" dirty="0" err="1">
                <a:latin typeface="Rockwell Extra Bold" panose="02060903040505020403" pitchFamily="18" charset="0"/>
              </a:rPr>
              <a:t>ontradiction</a:t>
            </a:r>
            <a:r>
              <a:rPr lang="fr-FR" sz="2700" dirty="0">
                <a:latin typeface="Rockwell Extra Bold" panose="02060903040505020403" pitchFamily="18" charset="0"/>
              </a:rPr>
              <a:t> entre </a:t>
            </a:r>
            <a:r>
              <a:rPr lang="fr-FR" sz="2700" dirty="0">
                <a:solidFill>
                  <a:srgbClr val="0070C0"/>
                </a:solidFill>
                <a:latin typeface="Rockwell Extra Bold" panose="02060903040505020403" pitchFamily="18" charset="0"/>
              </a:rPr>
              <a:t>conscience</a:t>
            </a:r>
            <a:r>
              <a:rPr lang="fr-FR" sz="2700" dirty="0">
                <a:latin typeface="Rockwell Extra Bold" panose="02060903040505020403" pitchFamily="18" charset="0"/>
              </a:rPr>
              <a:t> et </a:t>
            </a:r>
            <a:r>
              <a:rPr lang="fr-FR" sz="2700" dirty="0">
                <a:solidFill>
                  <a:srgbClr val="C00000"/>
                </a:solidFill>
                <a:latin typeface="Rockwell Extra Bold" panose="02060903040505020403" pitchFamily="18" charset="0"/>
              </a:rPr>
              <a:t>bonheur</a:t>
            </a:r>
            <a:endParaRPr lang="fr-FR" sz="3000" dirty="0">
              <a:solidFill>
                <a:srgbClr val="C00000"/>
              </a:solidFill>
              <a:latin typeface="Rockwell Extra Bold" panose="02060903040505020403" pitchFamily="18" charset="0"/>
            </a:endParaRPr>
          </a:p>
        </p:txBody>
      </p:sp>
      <p:pic>
        <p:nvPicPr>
          <p:cNvPr id="3" name="Image 2"/>
          <p:cNvPicPr>
            <a:picLocks noChangeAspect="1"/>
          </p:cNvPicPr>
          <p:nvPr/>
        </p:nvPicPr>
        <p:blipFill>
          <a:blip r:embed="rId2" cstate="print"/>
          <a:stretch>
            <a:fillRect/>
          </a:stretch>
        </p:blipFill>
        <p:spPr>
          <a:xfrm>
            <a:off x="0" y="1916832"/>
            <a:ext cx="2319678" cy="2605540"/>
          </a:xfrm>
          <a:prstGeom prst="rect">
            <a:avLst/>
          </a:prstGeom>
          <a:ln>
            <a:noFill/>
          </a:ln>
          <a:effectLst>
            <a:softEdge rad="112500"/>
          </a:effectLst>
        </p:spPr>
      </p:pic>
      <p:sp>
        <p:nvSpPr>
          <p:cNvPr id="4" name="ZoneTexte 3"/>
          <p:cNvSpPr txBox="1"/>
          <p:nvPr/>
        </p:nvSpPr>
        <p:spPr>
          <a:xfrm>
            <a:off x="2329869" y="1956242"/>
            <a:ext cx="6336704" cy="1338828"/>
          </a:xfrm>
          <a:prstGeom prst="rect">
            <a:avLst/>
          </a:prstGeom>
          <a:noFill/>
        </p:spPr>
        <p:txBody>
          <a:bodyPr wrap="square" rtlCol="0">
            <a:spAutoFit/>
          </a:bodyPr>
          <a:lstStyle/>
          <a:p>
            <a:pPr algn="just"/>
            <a:r>
              <a:rPr lang="fr-FR" sz="2700" dirty="0">
                <a:latin typeface="Rockwell Extra Bold" panose="02060903040505020403" pitchFamily="18" charset="0"/>
              </a:rPr>
              <a:t>2/ Le D nous permet de ne plus penser à notre « </a:t>
            </a:r>
            <a:r>
              <a:rPr lang="fr-FR" sz="2700" dirty="0">
                <a:solidFill>
                  <a:srgbClr val="0070C0"/>
                </a:solidFill>
                <a:latin typeface="Rockwell Extra Bold" panose="02060903040505020403" pitchFamily="18" charset="0"/>
              </a:rPr>
              <a:t>misère</a:t>
            </a:r>
            <a:r>
              <a:rPr lang="fr-FR" sz="2700" dirty="0">
                <a:latin typeface="Rockwell Extra Bold" panose="02060903040505020403" pitchFamily="18" charset="0"/>
              </a:rPr>
              <a:t> »</a:t>
            </a:r>
            <a:endParaRPr lang="fr-FR" sz="3000" dirty="0">
              <a:solidFill>
                <a:schemeClr val="accent2">
                  <a:lumMod val="75000"/>
                </a:schemeClr>
              </a:solidFill>
              <a:latin typeface="Rockwell Extra Bold" panose="02060903040505020403" pitchFamily="18" charset="0"/>
            </a:endParaRPr>
          </a:p>
        </p:txBody>
      </p:sp>
      <p:sp>
        <p:nvSpPr>
          <p:cNvPr id="5" name="ZoneTexte 4"/>
          <p:cNvSpPr txBox="1"/>
          <p:nvPr/>
        </p:nvSpPr>
        <p:spPr>
          <a:xfrm>
            <a:off x="3203848" y="3519858"/>
            <a:ext cx="5616624" cy="923330"/>
          </a:xfrm>
          <a:prstGeom prst="rect">
            <a:avLst/>
          </a:prstGeom>
          <a:noFill/>
        </p:spPr>
        <p:txBody>
          <a:bodyPr wrap="square" rtlCol="0">
            <a:spAutoFit/>
          </a:bodyPr>
          <a:lstStyle/>
          <a:p>
            <a:pPr algn="r"/>
            <a:r>
              <a:rPr lang="fr-FR" sz="2700" dirty="0">
                <a:latin typeface="Rockwell Extra Bold" panose="02060903040505020403" pitchFamily="18" charset="0"/>
              </a:rPr>
              <a:t>… et procure donc un certain </a:t>
            </a:r>
            <a:r>
              <a:rPr lang="fr-FR" sz="2700" dirty="0">
                <a:solidFill>
                  <a:srgbClr val="C00000"/>
                </a:solidFill>
                <a:latin typeface="Rockwell Extra Bold" panose="02060903040505020403" pitchFamily="18" charset="0"/>
              </a:rPr>
              <a:t>bonheur</a:t>
            </a:r>
            <a:endParaRPr lang="fr-FR" sz="3000" dirty="0">
              <a:solidFill>
                <a:srgbClr val="C00000"/>
              </a:solidFill>
              <a:latin typeface="Rockwell Extra Bold" panose="02060903040505020403" pitchFamily="18" charset="0"/>
            </a:endParaRPr>
          </a:p>
        </p:txBody>
      </p:sp>
    </p:spTree>
    <p:extLst>
      <p:ext uri="{BB962C8B-B14F-4D97-AF65-F5344CB8AC3E}">
        <p14:creationId xmlns:p14="http://schemas.microsoft.com/office/powerpoint/2010/main" val="79611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ficher l'image d'origine"/>
          <p:cNvPicPr>
            <a:picLocks noChangeAspect="1" noChangeArrowheads="1"/>
          </p:cNvPicPr>
          <p:nvPr/>
        </p:nvPicPr>
        <p:blipFill>
          <a:blip r:embed="rId3" cstate="print">
            <a:lum contrast="40000"/>
          </a:blip>
          <a:srcRect l="25488" r="27360"/>
          <a:stretch>
            <a:fillRect/>
          </a:stretch>
        </p:blipFill>
        <p:spPr bwMode="auto">
          <a:xfrm>
            <a:off x="-1" y="2649165"/>
            <a:ext cx="3515523" cy="4208835"/>
          </a:xfrm>
          <a:prstGeom prst="rect">
            <a:avLst/>
          </a:prstGeom>
          <a:noFill/>
        </p:spPr>
      </p:pic>
      <p:sp>
        <p:nvSpPr>
          <p:cNvPr id="3" name="ZoneTexte 2"/>
          <p:cNvSpPr txBox="1"/>
          <p:nvPr/>
        </p:nvSpPr>
        <p:spPr>
          <a:xfrm rot="21188310">
            <a:off x="101936" y="485411"/>
            <a:ext cx="3878887" cy="1938992"/>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fr-FR" sz="6000" b="1" dirty="0">
                <a:solidFill>
                  <a:srgbClr val="C00000"/>
                </a:solidFill>
                <a:latin typeface="Freestyle Script" pitchFamily="66" charset="0"/>
              </a:rPr>
              <a:t>Repérage d’une tension</a:t>
            </a:r>
          </a:p>
        </p:txBody>
      </p:sp>
      <p:sp>
        <p:nvSpPr>
          <p:cNvPr id="4" name="ZoneTexte 3"/>
          <p:cNvSpPr txBox="1"/>
          <p:nvPr/>
        </p:nvSpPr>
        <p:spPr>
          <a:xfrm>
            <a:off x="3923928" y="188640"/>
            <a:ext cx="4968552" cy="1077218"/>
          </a:xfrm>
          <a:prstGeom prst="rect">
            <a:avLst/>
          </a:prstGeom>
          <a:noFill/>
        </p:spPr>
        <p:txBody>
          <a:bodyPr wrap="square" rtlCol="0">
            <a:spAutoFit/>
          </a:bodyPr>
          <a:lstStyle/>
          <a:p>
            <a:pPr algn="ctr"/>
            <a:r>
              <a:rPr lang="fr-FR" sz="3200" dirty="0">
                <a:latin typeface="Bodoni MT Black" panose="02070A03080606020203" pitchFamily="18" charset="0"/>
              </a:rPr>
              <a:t>Tension entre 2 sens du mot « travail » : </a:t>
            </a:r>
          </a:p>
        </p:txBody>
      </p:sp>
      <p:sp>
        <p:nvSpPr>
          <p:cNvPr id="5" name="ZoneTexte 4"/>
          <p:cNvSpPr txBox="1"/>
          <p:nvPr/>
        </p:nvSpPr>
        <p:spPr>
          <a:xfrm>
            <a:off x="3923928" y="1268762"/>
            <a:ext cx="4896544" cy="1384995"/>
          </a:xfrm>
          <a:prstGeom prst="rect">
            <a:avLst/>
          </a:prstGeom>
          <a:noFill/>
        </p:spPr>
        <p:txBody>
          <a:bodyPr wrap="square" rtlCol="0">
            <a:spAutoFit/>
          </a:bodyPr>
          <a:lstStyle/>
          <a:p>
            <a:pPr algn="just"/>
            <a:r>
              <a:rPr lang="fr-FR" sz="2800" dirty="0">
                <a:latin typeface="Agency FB" pitchFamily="34" charset="0"/>
              </a:rPr>
              <a:t>- En tant qu’activité pénible et contraignante, je peux légitimement désirer ne plus travailler…</a:t>
            </a:r>
          </a:p>
        </p:txBody>
      </p:sp>
      <p:sp>
        <p:nvSpPr>
          <p:cNvPr id="6" name="Rectangle 5"/>
          <p:cNvSpPr/>
          <p:nvPr/>
        </p:nvSpPr>
        <p:spPr>
          <a:xfrm>
            <a:off x="3059832" y="4653138"/>
            <a:ext cx="6084168" cy="2062103"/>
          </a:xfrm>
          <a:prstGeom prst="rect">
            <a:avLst/>
          </a:prstGeom>
        </p:spPr>
        <p:txBody>
          <a:bodyPr wrap="square">
            <a:spAutoFit/>
          </a:bodyPr>
          <a:lstStyle/>
          <a:p>
            <a:pPr algn="ctr"/>
            <a:r>
              <a:rPr lang="fr-FR" sz="3200" b="1" dirty="0">
                <a:solidFill>
                  <a:srgbClr val="FF0000"/>
                </a:solidFill>
                <a:latin typeface="Agency FB" pitchFamily="34" charset="0"/>
              </a:rPr>
              <a:t>Mais le travail ne m’apporte-t-il</a:t>
            </a:r>
          </a:p>
          <a:p>
            <a:pPr algn="ctr"/>
            <a:r>
              <a:rPr lang="fr-FR" sz="3200" b="1" dirty="0">
                <a:solidFill>
                  <a:srgbClr val="FF0000"/>
                </a:solidFill>
                <a:latin typeface="Agency FB" pitchFamily="34" charset="0"/>
              </a:rPr>
              <a:t> qu’un salaire ? </a:t>
            </a:r>
          </a:p>
          <a:p>
            <a:pPr algn="ctr"/>
            <a:r>
              <a:rPr lang="fr-FR" sz="3200" b="1" dirty="0">
                <a:solidFill>
                  <a:srgbClr val="FF0000"/>
                </a:solidFill>
                <a:latin typeface="Agency FB" pitchFamily="34" charset="0"/>
              </a:rPr>
              <a:t>Ne sert-il qu’à satisfaire mes besoins ?</a:t>
            </a:r>
            <a:endParaRPr lang="fr-FR" sz="3200" dirty="0">
              <a:latin typeface="Agency FB" pitchFamily="34" charset="0"/>
            </a:endParaRPr>
          </a:p>
          <a:p>
            <a:pPr algn="ctr"/>
            <a:r>
              <a:rPr lang="fr-FR" sz="3200" b="1" dirty="0">
                <a:solidFill>
                  <a:srgbClr val="FF0000"/>
                </a:solidFill>
                <a:latin typeface="Agency FB" pitchFamily="34" charset="0"/>
              </a:rPr>
              <a:t>Moyen de me réaliser ? D’être heureux ? </a:t>
            </a:r>
          </a:p>
        </p:txBody>
      </p:sp>
      <p:sp>
        <p:nvSpPr>
          <p:cNvPr id="7" name="Rectangle 6"/>
          <p:cNvSpPr/>
          <p:nvPr/>
        </p:nvSpPr>
        <p:spPr>
          <a:xfrm>
            <a:off x="3923929" y="2708920"/>
            <a:ext cx="4824536" cy="1815882"/>
          </a:xfrm>
          <a:prstGeom prst="rect">
            <a:avLst/>
          </a:prstGeom>
        </p:spPr>
        <p:txBody>
          <a:bodyPr wrap="square">
            <a:spAutoFit/>
          </a:bodyPr>
          <a:lstStyle/>
          <a:p>
            <a:pPr algn="just"/>
            <a:r>
              <a:rPr lang="fr-FR" sz="2800" dirty="0">
                <a:latin typeface="Agency FB" pitchFamily="34" charset="0"/>
              </a:rPr>
              <a:t>- </a:t>
            </a:r>
            <a:r>
              <a:rPr lang="fr-FR" sz="2800" b="1" dirty="0">
                <a:latin typeface="Agency FB" pitchFamily="34" charset="0"/>
              </a:rPr>
              <a:t>Mais</a:t>
            </a:r>
            <a:r>
              <a:rPr lang="fr-FR" sz="2800" dirty="0">
                <a:latin typeface="Agency FB" pitchFamily="34" charset="0"/>
              </a:rPr>
              <a:t> projet difficilement réalisable car en tant qu’activité salariée, le travail me permet aussi de « gagner ma vie » (me procurer ce dont j’ai besoin pour vivre)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èche courbée vers la droite 14"/>
          <p:cNvSpPr/>
          <p:nvPr/>
        </p:nvSpPr>
        <p:spPr>
          <a:xfrm>
            <a:off x="4788024" y="2636912"/>
            <a:ext cx="288032" cy="864096"/>
          </a:xfrm>
          <a:prstGeom prst="curved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black"/>
              </a:solidFill>
            </a:endParaRPr>
          </a:p>
        </p:txBody>
      </p:sp>
      <p:sp>
        <p:nvSpPr>
          <p:cNvPr id="4" name="ZoneTexte 3"/>
          <p:cNvSpPr txBox="1"/>
          <p:nvPr/>
        </p:nvSpPr>
        <p:spPr>
          <a:xfrm>
            <a:off x="726267" y="826836"/>
            <a:ext cx="3672407" cy="4431983"/>
          </a:xfrm>
          <a:prstGeom prst="rect">
            <a:avLst/>
          </a:prstGeom>
          <a:noFill/>
          <a:ln>
            <a:solidFill>
              <a:schemeClr val="tx1"/>
            </a:solidFill>
          </a:ln>
        </p:spPr>
        <p:txBody>
          <a:bodyPr wrap="square" rtlCol="0">
            <a:spAutoFit/>
          </a:bodyPr>
          <a:lstStyle/>
          <a:p>
            <a:r>
              <a:rPr lang="fr-FR" sz="2000" b="1" dirty="0">
                <a:solidFill>
                  <a:prstClr val="black"/>
                </a:solidFill>
              </a:rPr>
              <a:t>L’homme ne supporte pas de…</a:t>
            </a:r>
          </a:p>
          <a:p>
            <a:pPr algn="just"/>
            <a:endParaRPr lang="fr-FR" sz="2400" dirty="0">
              <a:solidFill>
                <a:prstClr val="black"/>
              </a:solidFill>
            </a:endParaRPr>
          </a:p>
          <a:p>
            <a:pPr algn="ctr"/>
            <a:r>
              <a:rPr lang="fr-FR" sz="2000" dirty="0">
                <a:solidFill>
                  <a:prstClr val="black"/>
                </a:solidFill>
              </a:rPr>
              <a:t>ne rien faire (le repos)</a:t>
            </a:r>
          </a:p>
          <a:p>
            <a:pPr algn="ctr"/>
            <a:endParaRPr lang="fr-FR" sz="2000" dirty="0">
              <a:solidFill>
                <a:prstClr val="black"/>
              </a:solidFill>
            </a:endParaRPr>
          </a:p>
          <a:p>
            <a:pPr algn="ctr"/>
            <a:endParaRPr lang="fr-FR" sz="2000" dirty="0">
              <a:solidFill>
                <a:prstClr val="black"/>
              </a:solidFill>
            </a:endParaRPr>
          </a:p>
          <a:p>
            <a:pPr algn="ctr"/>
            <a:r>
              <a:rPr lang="fr-FR" sz="2000" dirty="0">
                <a:solidFill>
                  <a:prstClr val="black"/>
                </a:solidFill>
              </a:rPr>
              <a:t>s’ennuyer (sentiment de vide)</a:t>
            </a:r>
          </a:p>
          <a:p>
            <a:pPr algn="ctr"/>
            <a:endParaRPr lang="fr-FR" sz="2000" dirty="0">
              <a:solidFill>
                <a:prstClr val="black"/>
              </a:solidFill>
            </a:endParaRPr>
          </a:p>
          <a:p>
            <a:pPr algn="ctr"/>
            <a:endParaRPr lang="fr-FR" sz="2000" dirty="0">
              <a:solidFill>
                <a:prstClr val="black"/>
              </a:solidFill>
            </a:endParaRPr>
          </a:p>
          <a:p>
            <a:pPr algn="ctr"/>
            <a:r>
              <a:rPr lang="fr-FR" sz="2000" dirty="0">
                <a:solidFill>
                  <a:prstClr val="black"/>
                </a:solidFill>
              </a:rPr>
              <a:t>penser à son existence</a:t>
            </a:r>
          </a:p>
          <a:p>
            <a:pPr algn="ctr"/>
            <a:endParaRPr lang="fr-FR" sz="2000" dirty="0">
              <a:solidFill>
                <a:prstClr val="black"/>
              </a:solidFill>
            </a:endParaRPr>
          </a:p>
          <a:p>
            <a:pPr algn="ctr"/>
            <a:endParaRPr lang="fr-FR" sz="2000" dirty="0">
              <a:solidFill>
                <a:prstClr val="black"/>
              </a:solidFill>
            </a:endParaRPr>
          </a:p>
          <a:p>
            <a:pPr algn="ctr"/>
            <a:r>
              <a:rPr lang="fr-FR" sz="2000" dirty="0">
                <a:solidFill>
                  <a:prstClr val="black"/>
                </a:solidFill>
              </a:rPr>
              <a:t>penser à la misère de la condition humaine </a:t>
            </a:r>
          </a:p>
          <a:p>
            <a:pPr algn="ctr"/>
            <a:endParaRPr lang="fr-FR" dirty="0">
              <a:solidFill>
                <a:prstClr val="black"/>
              </a:solidFill>
            </a:endParaRPr>
          </a:p>
        </p:txBody>
      </p:sp>
      <p:sp>
        <p:nvSpPr>
          <p:cNvPr id="5" name="ZoneTexte 4"/>
          <p:cNvSpPr txBox="1"/>
          <p:nvPr/>
        </p:nvSpPr>
        <p:spPr>
          <a:xfrm>
            <a:off x="5207399" y="826835"/>
            <a:ext cx="3672407" cy="4401205"/>
          </a:xfrm>
          <a:prstGeom prst="rect">
            <a:avLst/>
          </a:prstGeom>
          <a:noFill/>
          <a:ln>
            <a:solidFill>
              <a:schemeClr val="tx1"/>
            </a:solidFill>
          </a:ln>
        </p:spPr>
        <p:txBody>
          <a:bodyPr wrap="square" rtlCol="0">
            <a:spAutoFit/>
          </a:bodyPr>
          <a:lstStyle/>
          <a:p>
            <a:pPr algn="ctr"/>
            <a:r>
              <a:rPr lang="fr-FR" sz="2000" b="1" dirty="0">
                <a:solidFill>
                  <a:prstClr val="black"/>
                </a:solidFill>
              </a:rPr>
              <a:t>L’homme cherche ainsi à…</a:t>
            </a:r>
          </a:p>
          <a:p>
            <a:endParaRPr lang="fr-FR" sz="2000" b="1" dirty="0">
              <a:solidFill>
                <a:prstClr val="black"/>
              </a:solidFill>
            </a:endParaRPr>
          </a:p>
          <a:p>
            <a:pPr algn="ctr"/>
            <a:r>
              <a:rPr lang="fr-FR" sz="2000" dirty="0">
                <a:solidFill>
                  <a:prstClr val="black"/>
                </a:solidFill>
              </a:rPr>
              <a:t>être toujours dans l’activité, l’agitation</a:t>
            </a:r>
          </a:p>
          <a:p>
            <a:pPr algn="ctr"/>
            <a:endParaRPr lang="fr-FR" sz="2000" dirty="0">
              <a:solidFill>
                <a:prstClr val="black"/>
              </a:solidFill>
            </a:endParaRPr>
          </a:p>
          <a:p>
            <a:pPr algn="ctr"/>
            <a:r>
              <a:rPr lang="fr-FR" sz="2000" dirty="0">
                <a:solidFill>
                  <a:prstClr val="black"/>
                </a:solidFill>
              </a:rPr>
              <a:t>avoir toujours une occupation sur laquelle concentrer notre esprit</a:t>
            </a:r>
          </a:p>
          <a:p>
            <a:pPr algn="ctr"/>
            <a:endParaRPr lang="fr-FR" sz="2000" dirty="0">
              <a:solidFill>
                <a:prstClr val="black"/>
              </a:solidFill>
            </a:endParaRPr>
          </a:p>
          <a:p>
            <a:pPr algn="ctr"/>
            <a:r>
              <a:rPr lang="fr-FR" sz="2000" dirty="0">
                <a:solidFill>
                  <a:prstClr val="black"/>
                </a:solidFill>
              </a:rPr>
              <a:t>être toujours à la recherche de nouvelles occupations</a:t>
            </a:r>
          </a:p>
          <a:p>
            <a:pPr algn="ctr"/>
            <a:endParaRPr lang="fr-FR" sz="2000" dirty="0">
              <a:solidFill>
                <a:prstClr val="black"/>
              </a:solidFill>
            </a:endParaRPr>
          </a:p>
          <a:p>
            <a:pPr algn="ctr"/>
            <a:r>
              <a:rPr lang="fr-FR" sz="2000" dirty="0">
                <a:solidFill>
                  <a:prstClr val="black"/>
                </a:solidFill>
              </a:rPr>
              <a:t>oublier la misère de l’existence humaine</a:t>
            </a:r>
          </a:p>
          <a:p>
            <a:pPr algn="ctr"/>
            <a:endParaRPr lang="fr-FR" sz="2000" dirty="0">
              <a:solidFill>
                <a:prstClr val="black"/>
              </a:solidFill>
            </a:endParaRPr>
          </a:p>
        </p:txBody>
      </p:sp>
      <p:sp>
        <p:nvSpPr>
          <p:cNvPr id="12" name="Flèche courbée vers la droite 11"/>
          <p:cNvSpPr/>
          <p:nvPr/>
        </p:nvSpPr>
        <p:spPr>
          <a:xfrm>
            <a:off x="395536" y="1713294"/>
            <a:ext cx="270030" cy="756084"/>
          </a:xfrm>
          <a:prstGeom prst="curved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black"/>
              </a:solidFill>
            </a:endParaRPr>
          </a:p>
        </p:txBody>
      </p:sp>
      <p:sp>
        <p:nvSpPr>
          <p:cNvPr id="13" name="Flèche courbée vers la droite 12"/>
          <p:cNvSpPr/>
          <p:nvPr/>
        </p:nvSpPr>
        <p:spPr>
          <a:xfrm>
            <a:off x="370739" y="2627988"/>
            <a:ext cx="270030" cy="648072"/>
          </a:xfrm>
          <a:prstGeom prst="curved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black"/>
              </a:solidFill>
            </a:endParaRPr>
          </a:p>
        </p:txBody>
      </p:sp>
      <p:sp>
        <p:nvSpPr>
          <p:cNvPr id="16" name="Flèche courbée vers la droite 15"/>
          <p:cNvSpPr/>
          <p:nvPr/>
        </p:nvSpPr>
        <p:spPr>
          <a:xfrm>
            <a:off x="370739" y="3591080"/>
            <a:ext cx="270030" cy="702078"/>
          </a:xfrm>
          <a:prstGeom prst="curved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black"/>
              </a:solidFill>
            </a:endParaRPr>
          </a:p>
        </p:txBody>
      </p:sp>
      <p:sp>
        <p:nvSpPr>
          <p:cNvPr id="23" name="ZoneTexte 22"/>
          <p:cNvSpPr txBox="1"/>
          <p:nvPr/>
        </p:nvSpPr>
        <p:spPr>
          <a:xfrm>
            <a:off x="1007605" y="5651001"/>
            <a:ext cx="7128791" cy="1077218"/>
          </a:xfrm>
          <a:prstGeom prst="rect">
            <a:avLst/>
          </a:prstGeom>
          <a:solidFill>
            <a:schemeClr val="accent2">
              <a:lumMod val="60000"/>
              <a:lumOff val="40000"/>
            </a:schemeClr>
          </a:solidFill>
          <a:ln>
            <a:noFill/>
          </a:ln>
        </p:spPr>
        <p:txBody>
          <a:bodyPr wrap="square" rtlCol="0">
            <a:spAutoFit/>
          </a:bodyPr>
          <a:lstStyle/>
          <a:p>
            <a:pPr algn="just"/>
            <a:r>
              <a:rPr lang="fr-FR" sz="3200" b="1" dirty="0">
                <a:solidFill>
                  <a:prstClr val="black"/>
                </a:solidFill>
                <a:latin typeface="Agency FB" panose="020B0503020202020204" pitchFamily="34" charset="0"/>
              </a:rPr>
              <a:t>Le divertissement = occuper son esprit pour qu’il évite de penser à la misère de son existence.</a:t>
            </a:r>
          </a:p>
        </p:txBody>
      </p:sp>
      <p:cxnSp>
        <p:nvCxnSpPr>
          <p:cNvPr id="27" name="Connecteur en angle 26"/>
          <p:cNvCxnSpPr/>
          <p:nvPr/>
        </p:nvCxnSpPr>
        <p:spPr>
          <a:xfrm rot="16200000" flipH="1">
            <a:off x="4715550" y="3677488"/>
            <a:ext cx="930" cy="3132339"/>
          </a:xfrm>
          <a:prstGeom prst="bentConnector3">
            <a:avLst>
              <a:gd name="adj1" fmla="val 1853548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4860032" y="5434977"/>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179512" y="47231"/>
            <a:ext cx="4446494" cy="523220"/>
          </a:xfrm>
          <a:prstGeom prst="rect">
            <a:avLst/>
          </a:prstGeom>
          <a:noFill/>
        </p:spPr>
        <p:txBody>
          <a:bodyPr wrap="square" rtlCol="0">
            <a:spAutoFit/>
          </a:bodyPr>
          <a:lstStyle/>
          <a:p>
            <a:r>
              <a:rPr lang="fr-FR" sz="2800" b="1" u="sng" dirty="0">
                <a:solidFill>
                  <a:prstClr val="black"/>
                </a:solidFill>
                <a:latin typeface="Rockwell Condensed" panose="02060603050405020104" pitchFamily="18" charset="0"/>
              </a:rPr>
              <a:t>Schéma récapitulatif:</a:t>
            </a:r>
            <a:r>
              <a:rPr lang="fr-FR" sz="2800" dirty="0">
                <a:solidFill>
                  <a:prstClr val="black"/>
                </a:solidFill>
                <a:latin typeface="Rockwell Condensed" panose="02060603050405020104" pitchFamily="18" charset="0"/>
              </a:rPr>
              <a:t> </a:t>
            </a:r>
          </a:p>
        </p:txBody>
      </p:sp>
      <p:sp>
        <p:nvSpPr>
          <p:cNvPr id="6" name="Flèche droite 5"/>
          <p:cNvSpPr/>
          <p:nvPr/>
        </p:nvSpPr>
        <p:spPr>
          <a:xfrm>
            <a:off x="4506661" y="2865418"/>
            <a:ext cx="641403" cy="347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courbée vers la droite 13"/>
          <p:cNvSpPr/>
          <p:nvPr/>
        </p:nvSpPr>
        <p:spPr>
          <a:xfrm>
            <a:off x="4788024" y="1700808"/>
            <a:ext cx="270030" cy="756084"/>
          </a:xfrm>
          <a:prstGeom prst="curved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black"/>
              </a:solidFill>
            </a:endParaRPr>
          </a:p>
        </p:txBody>
      </p:sp>
      <p:sp>
        <p:nvSpPr>
          <p:cNvPr id="17" name="Flèche courbée vers la droite 16"/>
          <p:cNvSpPr/>
          <p:nvPr/>
        </p:nvSpPr>
        <p:spPr>
          <a:xfrm>
            <a:off x="4860032" y="3645024"/>
            <a:ext cx="270030" cy="756084"/>
          </a:xfrm>
          <a:prstGeom prst="curved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black"/>
              </a:solidFill>
            </a:endParaRPr>
          </a:p>
        </p:txBody>
      </p:sp>
    </p:spTree>
    <p:extLst>
      <p:ext uri="{BB962C8B-B14F-4D97-AF65-F5344CB8AC3E}">
        <p14:creationId xmlns:p14="http://schemas.microsoft.com/office/powerpoint/2010/main" val="44832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heckerboard(across)">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heckerboard(across)">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checkerboard(across)">
                                      <p:cBhvr>
                                        <p:cTn id="45" dur="500"/>
                                        <p:tgtEl>
                                          <p:spTgt spid="27"/>
                                        </p:tgtEl>
                                      </p:cBhvr>
                                    </p:animEffect>
                                  </p:childTnLst>
                                </p:cTn>
                              </p:par>
                              <p:par>
                                <p:cTn id="46" presetID="5" presetClass="entr" presetSubtype="10"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checkerboard(across)">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12" grpId="0" animBg="1"/>
      <p:bldP spid="13" grpId="0" animBg="1"/>
      <p:bldP spid="16" grpId="0" animBg="1"/>
      <p:bldP spid="23" grpId="0" animBg="1"/>
      <p:bldP spid="6" grpId="0" animBg="1"/>
      <p:bldP spid="14"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07504" y="22557"/>
            <a:ext cx="8856984"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fr-FR" sz="2400" dirty="0"/>
              <a:t>Quelque condition qu’on se figure, où l’on assemble tous les biens qui peuvent nous appartenir, la royauté est le plus beau poste du monde. Et cependant, qu’on s’en imagine accompagné de toutes les satisfactions qui peuvent le toucher. S’il est sans divertissement et qu’on le laisse considérer et faire réflexion sur ce qu’il est, cette félicité languissante ne le soutiendra point. Il tombera par nécessité dans les vues qui le menacent des révoltes qui peuvent arriver et enfin de la mort et des maladies, qui sont inévitables. De sorte que s’il est sans ce qu’on appelle divertissement, le voilà malheureux, et plus malheureux que le moindre de ses sujets qui joue et qui se divertit.</a:t>
            </a:r>
            <a:endParaRPr kumimoji="0" lang="fr-FR" altLang="fr-FR"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De là vient que le jeu et la conversation des femmes, la guerre, les grands emplois sont si recherchés. Ce n’est pas qu’il y ait en effet du bonheur, ni qu’on s’imagine que la vraie béatitude soit d’avoir l’argent qu’on peut gagner au jeu ou dans le lièvre qu’on court, on n’en voudrait pas s’il était offert. Ce n’est pas cet usage mol et paisible et qui nous laisse penser à notre malheureuse condition qu’on recherche ni les dangers de la guerre ni la peine des emplois, mais c’est le tracas qui nous détourne d’y penser et nous divertit.</a:t>
            </a:r>
            <a:r>
              <a:rPr lang="fr-FR" altLang="fr-FR" sz="2400" dirty="0">
                <a:ea typeface="Times New Roman" panose="02020603050405020304" pitchFamily="18" charset="0"/>
                <a:cs typeface="Arial" panose="020B0604020202020204" pitchFamily="34" charset="0"/>
              </a:rPr>
              <a:t> »</a:t>
            </a:r>
            <a:endParaRPr kumimoji="0" lang="fr-FR" altLang="fr-FR" sz="2400" b="0" i="0" u="none" strike="noStrike" cap="none" normalizeH="0" baseline="0" dirty="0">
              <a:ln>
                <a:noFill/>
              </a:ln>
              <a:solidFill>
                <a:schemeClr val="tx1"/>
              </a:solidFill>
              <a:effectLst/>
            </a:endParaRPr>
          </a:p>
        </p:txBody>
      </p:sp>
      <mc:AlternateContent xmlns:mc="http://schemas.openxmlformats.org/markup-compatibility/2006" xmlns:p14="http://schemas.microsoft.com/office/powerpoint/2010/main">
        <mc:Choice Requires="p14">
          <p:contentPart p14:bwMode="auto" r:id="rId2">
            <p14:nvContentPartPr>
              <p14:cNvPr id="10" name="Encre 9"/>
              <p14:cNvContentPartPr/>
              <p14:nvPr/>
            </p14:nvContentPartPr>
            <p14:xfrm>
              <a:off x="4682197" y="4253859"/>
              <a:ext cx="3926160" cy="82440"/>
            </p14:xfrm>
          </p:contentPart>
        </mc:Choice>
        <mc:Fallback xmlns="">
          <p:pic>
            <p:nvPicPr>
              <p:cNvPr id="10" name="Encre 9"/>
              <p:cNvPicPr/>
              <p:nvPr/>
            </p:nvPicPr>
            <p:blipFill>
              <a:blip r:embed="rId3" cstate="print"/>
              <a:stretch>
                <a:fillRect/>
              </a:stretch>
            </p:blipFill>
            <p:spPr>
              <a:xfrm>
                <a:off x="4634317" y="4157739"/>
                <a:ext cx="40219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Encre 10"/>
              <p14:cNvContentPartPr/>
              <p14:nvPr/>
            </p14:nvContentPartPr>
            <p14:xfrm>
              <a:off x="158077" y="4555539"/>
              <a:ext cx="8733600" cy="158760"/>
            </p14:xfrm>
          </p:contentPart>
        </mc:Choice>
        <mc:Fallback xmlns="">
          <p:pic>
            <p:nvPicPr>
              <p:cNvPr id="11" name="Encre 10"/>
              <p:cNvPicPr/>
              <p:nvPr/>
            </p:nvPicPr>
            <p:blipFill>
              <a:blip r:embed="rId5" cstate="print"/>
              <a:stretch>
                <a:fillRect/>
              </a:stretch>
            </p:blipFill>
            <p:spPr>
              <a:xfrm>
                <a:off x="109837" y="4459419"/>
                <a:ext cx="88300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Encre 11"/>
              <p14:cNvContentPartPr/>
              <p14:nvPr/>
            </p14:nvContentPartPr>
            <p14:xfrm>
              <a:off x="299557" y="4989699"/>
              <a:ext cx="8434440" cy="115200"/>
            </p14:xfrm>
          </p:contentPart>
        </mc:Choice>
        <mc:Fallback xmlns="">
          <p:pic>
            <p:nvPicPr>
              <p:cNvPr id="12" name="Encre 11"/>
              <p:cNvPicPr/>
              <p:nvPr/>
            </p:nvPicPr>
            <p:blipFill>
              <a:blip r:embed="rId7" cstate="print"/>
              <a:stretch>
                <a:fillRect/>
              </a:stretch>
            </p:blipFill>
            <p:spPr>
              <a:xfrm>
                <a:off x="251677" y="4893579"/>
                <a:ext cx="85305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Encre 12"/>
              <p14:cNvContentPartPr/>
              <p14:nvPr/>
            </p14:nvContentPartPr>
            <p14:xfrm>
              <a:off x="252757" y="5407659"/>
              <a:ext cx="3342240" cy="720"/>
            </p14:xfrm>
          </p:contentPart>
        </mc:Choice>
        <mc:Fallback xmlns="">
          <p:pic>
            <p:nvPicPr>
              <p:cNvPr id="13" name="Encre 12"/>
              <p:cNvPicPr/>
              <p:nvPr/>
            </p:nvPicPr>
            <p:blipFill>
              <a:blip r:embed="rId9" cstate="print"/>
              <a:stretch>
                <a:fillRect/>
              </a:stretch>
            </p:blipFill>
            <p:spPr>
              <a:xfrm>
                <a:off x="204517" y="5311539"/>
                <a:ext cx="34383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Encre 13"/>
              <p14:cNvContentPartPr/>
              <p14:nvPr/>
            </p14:nvContentPartPr>
            <p14:xfrm>
              <a:off x="252757" y="6479739"/>
              <a:ext cx="7251480" cy="82800"/>
            </p14:xfrm>
          </p:contentPart>
        </mc:Choice>
        <mc:Fallback xmlns="">
          <p:pic>
            <p:nvPicPr>
              <p:cNvPr id="14" name="Encre 13"/>
              <p:cNvPicPr/>
              <p:nvPr/>
            </p:nvPicPr>
            <p:blipFill>
              <a:blip r:embed="rId11" cstate="print"/>
              <a:stretch>
                <a:fillRect/>
              </a:stretch>
            </p:blipFill>
            <p:spPr>
              <a:xfrm>
                <a:off x="204517" y="6383619"/>
                <a:ext cx="73479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Encre 14"/>
              <p14:cNvContentPartPr/>
              <p14:nvPr/>
            </p14:nvContentPartPr>
            <p14:xfrm>
              <a:off x="8545357" y="2900979"/>
              <a:ext cx="346320" cy="720"/>
            </p14:xfrm>
          </p:contentPart>
        </mc:Choice>
        <mc:Fallback xmlns="">
          <p:pic>
            <p:nvPicPr>
              <p:cNvPr id="15" name="Encre 14"/>
              <p:cNvPicPr/>
              <p:nvPr/>
            </p:nvPicPr>
            <p:blipFill>
              <a:blip r:embed="rId13" cstate="print"/>
              <a:stretch>
                <a:fillRect/>
              </a:stretch>
            </p:blipFill>
            <p:spPr>
              <a:xfrm>
                <a:off x="8497117" y="2804859"/>
                <a:ext cx="442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Encre 15"/>
              <p14:cNvContentPartPr/>
              <p14:nvPr/>
            </p14:nvContentPartPr>
            <p14:xfrm>
              <a:off x="252757" y="3050379"/>
              <a:ext cx="8560080" cy="260640"/>
            </p14:xfrm>
          </p:contentPart>
        </mc:Choice>
        <mc:Fallback xmlns="">
          <p:pic>
            <p:nvPicPr>
              <p:cNvPr id="16" name="Encre 15"/>
              <p:cNvPicPr/>
              <p:nvPr/>
            </p:nvPicPr>
            <p:blipFill>
              <a:blip r:embed="rId15" cstate="print"/>
              <a:stretch>
                <a:fillRect/>
              </a:stretch>
            </p:blipFill>
            <p:spPr>
              <a:xfrm>
                <a:off x="204517" y="2954259"/>
                <a:ext cx="8656560" cy="452880"/>
              </a:xfrm>
              <a:prstGeom prst="rect">
                <a:avLst/>
              </a:prstGeom>
            </p:spPr>
          </p:pic>
        </mc:Fallback>
      </mc:AlternateContent>
    </p:spTree>
    <p:extLst>
      <p:ext uri="{BB962C8B-B14F-4D97-AF65-F5344CB8AC3E}">
        <p14:creationId xmlns:p14="http://schemas.microsoft.com/office/powerpoint/2010/main" val="193808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95536" y="116632"/>
            <a:ext cx="8254093" cy="830997"/>
          </a:xfrm>
          <a:prstGeom prst="rect">
            <a:avLst/>
          </a:prstGeom>
          <a:noFill/>
        </p:spPr>
        <p:txBody>
          <a:bodyPr wrap="square" rtlCol="0">
            <a:spAutoFit/>
          </a:bodyPr>
          <a:lstStyle/>
          <a:p>
            <a:pPr algn="just"/>
            <a:r>
              <a:rPr lang="fr-FR" sz="2400" dirty="0">
                <a:latin typeface="Rockwell Extra Bold" panose="02060903040505020403" pitchFamily="18" charset="0"/>
              </a:rPr>
              <a:t>3/ Le divertissement nous maintient dans un état d’agitation (importance du </a:t>
            </a:r>
            <a:r>
              <a:rPr lang="fr-FR" sz="2400" dirty="0">
                <a:solidFill>
                  <a:srgbClr val="C00000"/>
                </a:solidFill>
                <a:latin typeface="Rockwell Extra Bold" panose="02060903040505020403" pitchFamily="18" charset="0"/>
              </a:rPr>
              <a:t>désir</a:t>
            </a:r>
            <a:r>
              <a:rPr lang="fr-FR" sz="2400" dirty="0">
                <a:latin typeface="Rockwell Extra Bold" panose="02060903040505020403" pitchFamily="18" charset="0"/>
              </a:rPr>
              <a:t>)</a:t>
            </a:r>
          </a:p>
        </p:txBody>
      </p:sp>
      <p:sp>
        <p:nvSpPr>
          <p:cNvPr id="10" name="ZoneTexte 9"/>
          <p:cNvSpPr txBox="1"/>
          <p:nvPr/>
        </p:nvSpPr>
        <p:spPr>
          <a:xfrm>
            <a:off x="7654018" y="1520128"/>
            <a:ext cx="1004207" cy="507831"/>
          </a:xfrm>
          <a:prstGeom prst="rect">
            <a:avLst/>
          </a:prstGeom>
          <a:noFill/>
        </p:spPr>
        <p:txBody>
          <a:bodyPr wrap="square" rtlCol="0">
            <a:spAutoFit/>
          </a:bodyPr>
          <a:lstStyle/>
          <a:p>
            <a:pPr algn="ctr"/>
            <a:r>
              <a:rPr lang="fr-FR" sz="2700" dirty="0">
                <a:latin typeface="Rockwell Condensed" panose="02060603050405020104" pitchFamily="18" charset="0"/>
              </a:rPr>
              <a:t>§ 713</a:t>
            </a:r>
          </a:p>
        </p:txBody>
      </p:sp>
      <p:sp>
        <p:nvSpPr>
          <p:cNvPr id="11" name="ZoneTexte 10"/>
          <p:cNvSpPr txBox="1"/>
          <p:nvPr/>
        </p:nvSpPr>
        <p:spPr>
          <a:xfrm>
            <a:off x="7654018" y="3120134"/>
            <a:ext cx="1004207" cy="507831"/>
          </a:xfrm>
          <a:prstGeom prst="rect">
            <a:avLst/>
          </a:prstGeom>
          <a:noFill/>
        </p:spPr>
        <p:txBody>
          <a:bodyPr wrap="square" rtlCol="0">
            <a:spAutoFit/>
          </a:bodyPr>
          <a:lstStyle/>
          <a:p>
            <a:pPr algn="ctr"/>
            <a:r>
              <a:rPr lang="fr-FR" sz="2700" dirty="0">
                <a:latin typeface="Rockwell Condensed" panose="02060603050405020104" pitchFamily="18" charset="0"/>
              </a:rPr>
              <a:t>§ 136</a:t>
            </a:r>
          </a:p>
        </p:txBody>
      </p:sp>
      <p:pic>
        <p:nvPicPr>
          <p:cNvPr id="12" name="Image 11"/>
          <p:cNvPicPr>
            <a:picLocks noChangeAspect="1"/>
          </p:cNvPicPr>
          <p:nvPr/>
        </p:nvPicPr>
        <p:blipFill>
          <a:blip r:embed="rId3" cstate="print"/>
          <a:stretch>
            <a:fillRect/>
          </a:stretch>
        </p:blipFill>
        <p:spPr>
          <a:xfrm>
            <a:off x="300678" y="1359885"/>
            <a:ext cx="2575651" cy="2893057"/>
          </a:xfrm>
          <a:prstGeom prst="rect">
            <a:avLst/>
          </a:prstGeom>
          <a:ln>
            <a:noFill/>
          </a:ln>
          <a:effectLst>
            <a:softEdge rad="112500"/>
          </a:effectLst>
        </p:spPr>
      </p:pic>
      <p:sp>
        <p:nvSpPr>
          <p:cNvPr id="3" name="Légende à une bordure 1 2"/>
          <p:cNvSpPr/>
          <p:nvPr/>
        </p:nvSpPr>
        <p:spPr>
          <a:xfrm>
            <a:off x="3851920" y="1145570"/>
            <a:ext cx="3802098" cy="1566657"/>
          </a:xfrm>
          <a:prstGeom prst="accentCallout1">
            <a:avLst>
              <a:gd name="adj1" fmla="val 18750"/>
              <a:gd name="adj2" fmla="val -8333"/>
              <a:gd name="adj3" fmla="val 82010"/>
              <a:gd name="adj4" fmla="val -419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Agency FB" panose="020B0503020202020204" pitchFamily="34" charset="0"/>
              </a:rPr>
              <a:t>Nous ne cherchons jamais les choses mais la recherche des choses</a:t>
            </a:r>
          </a:p>
        </p:txBody>
      </p:sp>
      <p:sp>
        <p:nvSpPr>
          <p:cNvPr id="7" name="Légende à une bordure 1 6"/>
          <p:cNvSpPr/>
          <p:nvPr/>
        </p:nvSpPr>
        <p:spPr>
          <a:xfrm>
            <a:off x="3851920" y="2695184"/>
            <a:ext cx="3802098" cy="1357729"/>
          </a:xfrm>
          <a:prstGeom prst="accentCallout1">
            <a:avLst>
              <a:gd name="adj1" fmla="val 18750"/>
              <a:gd name="adj2" fmla="val -8333"/>
              <a:gd name="adj3" fmla="val -2092"/>
              <a:gd name="adj4" fmla="val -426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Agency FB" panose="020B0503020202020204" pitchFamily="34" charset="0"/>
              </a:rPr>
              <a:t>Les hommes ne savent pas que c’est la chasse et non la prise qu’ils recherchent</a:t>
            </a:r>
          </a:p>
        </p:txBody>
      </p:sp>
      <p:sp>
        <p:nvSpPr>
          <p:cNvPr id="14" name="ZoneTexte 13"/>
          <p:cNvSpPr txBox="1"/>
          <p:nvPr/>
        </p:nvSpPr>
        <p:spPr>
          <a:xfrm>
            <a:off x="755576" y="4437112"/>
            <a:ext cx="7416824" cy="954107"/>
          </a:xfrm>
          <a:prstGeom prst="rect">
            <a:avLst/>
          </a:prstGeom>
          <a:noFill/>
        </p:spPr>
        <p:txBody>
          <a:bodyPr wrap="square" rtlCol="0">
            <a:spAutoFit/>
          </a:bodyPr>
          <a:lstStyle/>
          <a:p>
            <a:r>
              <a:rPr lang="fr-FR" sz="2800" dirty="0">
                <a:latin typeface="Arial Narrow" panose="020B0606020202030204" pitchFamily="34" charset="0"/>
              </a:rPr>
              <a:t>Ce que les hommes désirent, ce n’est pas l’objet, mais le désir de cet objet ! </a:t>
            </a:r>
          </a:p>
        </p:txBody>
      </p:sp>
      <p:sp>
        <p:nvSpPr>
          <p:cNvPr id="15" name="ZoneTexte 14"/>
          <p:cNvSpPr txBox="1"/>
          <p:nvPr/>
        </p:nvSpPr>
        <p:spPr>
          <a:xfrm rot="21188310">
            <a:off x="2898965" y="5089084"/>
            <a:ext cx="6221351" cy="923330"/>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fr-FR" sz="5400" b="1" dirty="0">
                <a:solidFill>
                  <a:srgbClr val="C00000"/>
                </a:solidFill>
                <a:latin typeface="Freestyle Script" pitchFamily="66" charset="0"/>
              </a:rPr>
              <a:t>Caractère </a:t>
            </a:r>
            <a:r>
              <a:rPr lang="fr-FR" sz="5400" b="1" u="sng" dirty="0">
                <a:solidFill>
                  <a:srgbClr val="C00000"/>
                </a:solidFill>
                <a:latin typeface="Freestyle Script" pitchFamily="66" charset="0"/>
              </a:rPr>
              <a:t>autotélique</a:t>
            </a:r>
            <a:r>
              <a:rPr lang="fr-FR" sz="5400" b="1" dirty="0">
                <a:solidFill>
                  <a:srgbClr val="C00000"/>
                </a:solidFill>
                <a:latin typeface="Freestyle Script" pitchFamily="66" charset="0"/>
              </a:rPr>
              <a:t> du désir</a:t>
            </a:r>
          </a:p>
        </p:txBody>
      </p:sp>
    </p:spTree>
    <p:extLst>
      <p:ext uri="{BB962C8B-B14F-4D97-AF65-F5344CB8AC3E}">
        <p14:creationId xmlns:p14="http://schemas.microsoft.com/office/powerpoint/2010/main" val="335100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animBg="1"/>
      <p:bldP spid="7" grpId="0" animBg="1"/>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ouvrier travail.jpg"/>
          <p:cNvPicPr>
            <a:picLocks noChangeAspect="1"/>
          </p:cNvPicPr>
          <p:nvPr/>
        </p:nvPicPr>
        <p:blipFill rotWithShape="1">
          <a:blip r:embed="rId3" cstate="print"/>
          <a:srcRect t="4315"/>
          <a:stretch/>
        </p:blipFill>
        <p:spPr>
          <a:xfrm>
            <a:off x="6444" y="1049609"/>
            <a:ext cx="2514116" cy="2353473"/>
          </a:xfrm>
          <a:prstGeom prst="rect">
            <a:avLst/>
          </a:prstGeom>
          <a:ln>
            <a:noFill/>
          </a:ln>
          <a:effectLst>
            <a:softEdge rad="112500"/>
          </a:effectLst>
        </p:spPr>
      </p:pic>
      <p:sp>
        <p:nvSpPr>
          <p:cNvPr id="4" name="ZoneTexte 3"/>
          <p:cNvSpPr txBox="1"/>
          <p:nvPr/>
        </p:nvSpPr>
        <p:spPr>
          <a:xfrm>
            <a:off x="172684" y="95503"/>
            <a:ext cx="8801100" cy="954107"/>
          </a:xfrm>
          <a:prstGeom prst="rect">
            <a:avLst/>
          </a:prstGeom>
          <a:noFill/>
        </p:spPr>
        <p:txBody>
          <a:bodyPr wrap="square" rtlCol="0">
            <a:spAutoFit/>
          </a:bodyPr>
          <a:lstStyle/>
          <a:p>
            <a:pPr algn="ctr"/>
            <a:r>
              <a:rPr lang="fr-FR" sz="2800" dirty="0">
                <a:latin typeface="Rockwell Extra Bold" panose="02060903040505020403" pitchFamily="18" charset="0"/>
              </a:rPr>
              <a:t>Quelques exemples de divertissement cités par Pascal</a:t>
            </a:r>
          </a:p>
        </p:txBody>
      </p:sp>
      <p:sp>
        <p:nvSpPr>
          <p:cNvPr id="5" name="ZoneTexte 4"/>
          <p:cNvSpPr txBox="1"/>
          <p:nvPr/>
        </p:nvSpPr>
        <p:spPr>
          <a:xfrm>
            <a:off x="-46474" y="3286383"/>
            <a:ext cx="2669722" cy="584775"/>
          </a:xfrm>
          <a:prstGeom prst="rect">
            <a:avLst/>
          </a:prstGeom>
          <a:noFill/>
        </p:spPr>
        <p:txBody>
          <a:bodyPr wrap="square" rtlCol="0">
            <a:spAutoFit/>
          </a:bodyPr>
          <a:lstStyle/>
          <a:p>
            <a:pPr algn="ctr"/>
            <a:r>
              <a:rPr lang="fr-FR" sz="3200" dirty="0">
                <a:latin typeface="Rockwell Condensed" panose="02060603050405020104" pitchFamily="18" charset="0"/>
              </a:rPr>
              <a:t>Le travail</a:t>
            </a:r>
          </a:p>
        </p:txBody>
      </p:sp>
      <p:pic>
        <p:nvPicPr>
          <p:cNvPr id="6" name="Image 5" descr="billard.jpg"/>
          <p:cNvPicPr>
            <a:picLocks noChangeAspect="1"/>
          </p:cNvPicPr>
          <p:nvPr/>
        </p:nvPicPr>
        <p:blipFill>
          <a:blip r:embed="rId4" cstate="print"/>
          <a:stretch>
            <a:fillRect/>
          </a:stretch>
        </p:blipFill>
        <p:spPr>
          <a:xfrm>
            <a:off x="2368447" y="1012855"/>
            <a:ext cx="2200177" cy="2390228"/>
          </a:xfrm>
          <a:prstGeom prst="rect">
            <a:avLst/>
          </a:prstGeom>
          <a:ln>
            <a:noFill/>
          </a:ln>
          <a:effectLst>
            <a:softEdge rad="112500"/>
          </a:effectLst>
        </p:spPr>
      </p:pic>
      <p:pic>
        <p:nvPicPr>
          <p:cNvPr id="7" name="Image 6" descr="football divertissement.jpg"/>
          <p:cNvPicPr>
            <a:picLocks noChangeAspect="1"/>
          </p:cNvPicPr>
          <p:nvPr/>
        </p:nvPicPr>
        <p:blipFill>
          <a:blip r:embed="rId5" cstate="print"/>
          <a:stretch>
            <a:fillRect/>
          </a:stretch>
        </p:blipFill>
        <p:spPr>
          <a:xfrm>
            <a:off x="4427984" y="1012096"/>
            <a:ext cx="2134371" cy="2390987"/>
          </a:xfrm>
          <a:prstGeom prst="rect">
            <a:avLst/>
          </a:prstGeom>
          <a:ln>
            <a:noFill/>
          </a:ln>
          <a:effectLst>
            <a:softEdge rad="112500"/>
          </a:effectLst>
        </p:spPr>
      </p:pic>
      <p:pic>
        <p:nvPicPr>
          <p:cNvPr id="9" name="Image 8"/>
          <p:cNvPicPr>
            <a:picLocks noChangeAspect="1"/>
          </p:cNvPicPr>
          <p:nvPr/>
        </p:nvPicPr>
        <p:blipFill rotWithShape="1">
          <a:blip r:embed="rId6" cstate="print"/>
          <a:srcRect r="23482"/>
          <a:stretch/>
        </p:blipFill>
        <p:spPr>
          <a:xfrm>
            <a:off x="6444209" y="1012096"/>
            <a:ext cx="2755174" cy="2357482"/>
          </a:xfrm>
          <a:prstGeom prst="rect">
            <a:avLst/>
          </a:prstGeom>
          <a:ln>
            <a:noFill/>
          </a:ln>
          <a:effectLst>
            <a:softEdge rad="112500"/>
          </a:effectLst>
        </p:spPr>
      </p:pic>
      <p:sp>
        <p:nvSpPr>
          <p:cNvPr id="10" name="Rectangle 9"/>
          <p:cNvSpPr/>
          <p:nvPr/>
        </p:nvSpPr>
        <p:spPr>
          <a:xfrm>
            <a:off x="6444" y="3882844"/>
            <a:ext cx="2514116" cy="2246769"/>
          </a:xfrm>
          <a:prstGeom prst="rect">
            <a:avLst/>
          </a:prstGeom>
        </p:spPr>
        <p:txBody>
          <a:bodyPr wrap="square">
            <a:spAutoFit/>
          </a:bodyPr>
          <a:lstStyle/>
          <a:p>
            <a:pPr algn="ctr"/>
            <a:r>
              <a:rPr lang="fr-FR" sz="2000" b="1" dirty="0">
                <a:solidFill>
                  <a:srgbClr val="0070C0"/>
                </a:solidFill>
              </a:rPr>
              <a:t>§ 136: « Donnez-lui  tous les matins l’argent qu’il peut gagner chaque jour, à la charge qu’il ne joue point, vous le rendez malheureux »</a:t>
            </a:r>
          </a:p>
        </p:txBody>
      </p:sp>
      <p:sp>
        <p:nvSpPr>
          <p:cNvPr id="11" name="Rectangle 10"/>
          <p:cNvSpPr/>
          <p:nvPr/>
        </p:nvSpPr>
        <p:spPr>
          <a:xfrm>
            <a:off x="2637153" y="4344568"/>
            <a:ext cx="3604936" cy="1323439"/>
          </a:xfrm>
          <a:prstGeom prst="rect">
            <a:avLst/>
          </a:prstGeom>
        </p:spPr>
        <p:txBody>
          <a:bodyPr wrap="square">
            <a:spAutoFit/>
          </a:bodyPr>
          <a:lstStyle/>
          <a:p>
            <a:pPr algn="ctr"/>
            <a:r>
              <a:rPr lang="fr-FR" sz="2000" b="1" dirty="0">
                <a:solidFill>
                  <a:srgbClr val="0070C0"/>
                </a:solidFill>
              </a:rPr>
              <a:t>§136: « L’homme est si vain (…) que la moindre chose comme le billard et une balle qu’il pousse, suffisent pour le divertir »</a:t>
            </a:r>
          </a:p>
        </p:txBody>
      </p:sp>
      <p:sp>
        <p:nvSpPr>
          <p:cNvPr id="12" name="ZoneTexte 11"/>
          <p:cNvSpPr txBox="1"/>
          <p:nvPr/>
        </p:nvSpPr>
        <p:spPr>
          <a:xfrm>
            <a:off x="2305134" y="3262016"/>
            <a:ext cx="4241626" cy="1077218"/>
          </a:xfrm>
          <a:prstGeom prst="rect">
            <a:avLst/>
          </a:prstGeom>
          <a:noFill/>
        </p:spPr>
        <p:txBody>
          <a:bodyPr wrap="square" rtlCol="0">
            <a:spAutoFit/>
          </a:bodyPr>
          <a:lstStyle/>
          <a:p>
            <a:pPr algn="ctr"/>
            <a:r>
              <a:rPr lang="fr-FR" sz="3200" dirty="0">
                <a:latin typeface="Rockwell Condensed" panose="02060603050405020104" pitchFamily="18" charset="0"/>
              </a:rPr>
              <a:t>Les jeux (sport, loisirs, compétition…)</a:t>
            </a:r>
          </a:p>
        </p:txBody>
      </p:sp>
      <p:sp>
        <p:nvSpPr>
          <p:cNvPr id="13" name="ZoneTexte 12"/>
          <p:cNvSpPr txBox="1"/>
          <p:nvPr/>
        </p:nvSpPr>
        <p:spPr>
          <a:xfrm>
            <a:off x="6369674" y="3276175"/>
            <a:ext cx="2669722" cy="1077218"/>
          </a:xfrm>
          <a:prstGeom prst="rect">
            <a:avLst/>
          </a:prstGeom>
          <a:noFill/>
        </p:spPr>
        <p:txBody>
          <a:bodyPr wrap="square" rtlCol="0">
            <a:spAutoFit/>
          </a:bodyPr>
          <a:lstStyle/>
          <a:p>
            <a:pPr algn="ctr"/>
            <a:r>
              <a:rPr lang="fr-FR" sz="3200" dirty="0">
                <a:latin typeface="Rockwell Condensed" panose="02060603050405020104" pitchFamily="18" charset="0"/>
              </a:rPr>
              <a:t>« Les dangers de la guerre »</a:t>
            </a:r>
          </a:p>
        </p:txBody>
      </p:sp>
      <p:sp>
        <p:nvSpPr>
          <p:cNvPr id="15" name="Rectangle 14"/>
          <p:cNvSpPr/>
          <p:nvPr/>
        </p:nvSpPr>
        <p:spPr>
          <a:xfrm>
            <a:off x="6475276" y="4471399"/>
            <a:ext cx="2498508" cy="1015663"/>
          </a:xfrm>
          <a:prstGeom prst="rect">
            <a:avLst/>
          </a:prstGeom>
        </p:spPr>
        <p:txBody>
          <a:bodyPr wrap="square">
            <a:spAutoFit/>
          </a:bodyPr>
          <a:lstStyle/>
          <a:p>
            <a:pPr algn="ctr"/>
            <a:r>
              <a:rPr lang="fr-FR" sz="2000" b="1" dirty="0">
                <a:solidFill>
                  <a:srgbClr val="0070C0"/>
                </a:solidFill>
              </a:rPr>
              <a:t>§773: « Rien ne nous plaît que le combat mais pas la victoire. »</a:t>
            </a:r>
          </a:p>
        </p:txBody>
      </p:sp>
      <p:sp>
        <p:nvSpPr>
          <p:cNvPr id="16" name="ZoneTexte 15"/>
          <p:cNvSpPr txBox="1"/>
          <p:nvPr/>
        </p:nvSpPr>
        <p:spPr>
          <a:xfrm>
            <a:off x="2623248" y="5786013"/>
            <a:ext cx="6433106" cy="954107"/>
          </a:xfrm>
          <a:prstGeom prst="rect">
            <a:avLst/>
          </a:prstGeom>
          <a:noFill/>
        </p:spPr>
        <p:txBody>
          <a:bodyPr wrap="square" rtlCol="0">
            <a:spAutoFit/>
          </a:bodyPr>
          <a:lstStyle/>
          <a:p>
            <a:r>
              <a:rPr lang="fr-FR" sz="2800" dirty="0">
                <a:solidFill>
                  <a:srgbClr val="FF0000"/>
                </a:solidFill>
                <a:latin typeface="Rockwell Condensed" panose="02060603050405020104" pitchFamily="18" charset="0"/>
              </a:rPr>
              <a:t>Il y en a d’autres : activités intellectuelles (science, recherche…) ; sociabilité (fêtes, conversation…), etc.</a:t>
            </a:r>
          </a:p>
        </p:txBody>
      </p:sp>
    </p:spTree>
    <p:extLst>
      <p:ext uri="{BB962C8B-B14F-4D97-AF65-F5344CB8AC3E}">
        <p14:creationId xmlns:p14="http://schemas.microsoft.com/office/powerpoint/2010/main" val="76341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88640"/>
            <a:ext cx="9462662" cy="584775"/>
          </a:xfrm>
          <a:prstGeom prst="rect">
            <a:avLst/>
          </a:prstGeom>
          <a:noFill/>
        </p:spPr>
        <p:txBody>
          <a:bodyPr wrap="square" rtlCol="0">
            <a:spAutoFit/>
          </a:bodyPr>
          <a:lstStyle/>
          <a:p>
            <a:r>
              <a:rPr lang="fr-FR" sz="3200" dirty="0">
                <a:latin typeface="Rockwell Extra Bold" panose="02060903040505020403" pitchFamily="18" charset="0"/>
              </a:rPr>
              <a:t>4/ Inefficacité du divertissement</a:t>
            </a:r>
          </a:p>
        </p:txBody>
      </p:sp>
      <p:sp>
        <p:nvSpPr>
          <p:cNvPr id="3" name="ZoneTexte 2"/>
          <p:cNvSpPr txBox="1"/>
          <p:nvPr/>
        </p:nvSpPr>
        <p:spPr>
          <a:xfrm>
            <a:off x="2779938" y="993231"/>
            <a:ext cx="6196693" cy="1569660"/>
          </a:xfrm>
          <a:prstGeom prst="rect">
            <a:avLst/>
          </a:prstGeom>
          <a:noFill/>
        </p:spPr>
        <p:txBody>
          <a:bodyPr wrap="square" rtlCol="0">
            <a:spAutoFit/>
          </a:bodyPr>
          <a:lstStyle/>
          <a:p>
            <a:pPr algn="just"/>
            <a:r>
              <a:rPr lang="fr-FR" sz="3200" dirty="0">
                <a:solidFill>
                  <a:srgbClr val="FF0000"/>
                </a:solidFill>
                <a:latin typeface="Rockwell Condensed" panose="02060603050405020104" pitchFamily="18" charset="0"/>
              </a:rPr>
              <a:t>Nous sommes toujours fondamentalement misérables mais nous </a:t>
            </a:r>
            <a:r>
              <a:rPr lang="fr-FR" sz="3200" i="1" dirty="0">
                <a:solidFill>
                  <a:srgbClr val="FF0000"/>
                </a:solidFill>
                <a:latin typeface="Rockwell Condensed" panose="02060603050405020104" pitchFamily="18" charset="0"/>
              </a:rPr>
              <a:t>choisissons d’oublier </a:t>
            </a:r>
            <a:r>
              <a:rPr lang="fr-FR" sz="3200" dirty="0">
                <a:solidFill>
                  <a:srgbClr val="FF0000"/>
                </a:solidFill>
                <a:latin typeface="Rockwell Condensed" panose="02060603050405020104" pitchFamily="18" charset="0"/>
              </a:rPr>
              <a:t>que nous le sommes (</a:t>
            </a:r>
            <a:r>
              <a:rPr lang="fr-FR" sz="3200" u="sng" dirty="0">
                <a:solidFill>
                  <a:srgbClr val="FF0000"/>
                </a:solidFill>
                <a:latin typeface="Rockwell Condensed" panose="02060603050405020104" pitchFamily="18" charset="0"/>
              </a:rPr>
              <a:t>bonheur négatif</a:t>
            </a:r>
            <a:r>
              <a:rPr lang="fr-FR" sz="3200" dirty="0">
                <a:solidFill>
                  <a:srgbClr val="FF0000"/>
                </a:solidFill>
                <a:latin typeface="Rockwell Condensed" panose="02060603050405020104" pitchFamily="18" charset="0"/>
              </a:rPr>
              <a:t>)</a:t>
            </a:r>
          </a:p>
        </p:txBody>
      </p:sp>
      <p:sp>
        <p:nvSpPr>
          <p:cNvPr id="6" name="Rectangle 5"/>
          <p:cNvSpPr/>
          <p:nvPr/>
        </p:nvSpPr>
        <p:spPr>
          <a:xfrm>
            <a:off x="4139952" y="4293096"/>
            <a:ext cx="5004048" cy="2400657"/>
          </a:xfrm>
          <a:prstGeom prst="rect">
            <a:avLst/>
          </a:prstGeom>
        </p:spPr>
        <p:txBody>
          <a:bodyPr wrap="square">
            <a:spAutoFit/>
          </a:bodyPr>
          <a:lstStyle/>
          <a:p>
            <a:r>
              <a:rPr lang="fr-FR" sz="3000" dirty="0">
                <a:latin typeface="Rockwell Condensed" panose="02060603050405020104" pitchFamily="18" charset="0"/>
              </a:rPr>
              <a:t>… la perspective de la vie éternelle donne sens  à notre vie mortelle  </a:t>
            </a:r>
          </a:p>
          <a:p>
            <a:r>
              <a:rPr lang="fr-FR" sz="3000" dirty="0">
                <a:latin typeface="Rockwell Condensed" panose="02060603050405020104" pitchFamily="18" charset="0"/>
              </a:rPr>
              <a:t>… seul l’amour de Dieu peut combler le désir toujours insatisfait et nous rendre heureux</a:t>
            </a:r>
          </a:p>
        </p:txBody>
      </p:sp>
      <p:pic>
        <p:nvPicPr>
          <p:cNvPr id="7" name="Image 6"/>
          <p:cNvPicPr>
            <a:picLocks noChangeAspect="1"/>
          </p:cNvPicPr>
          <p:nvPr/>
        </p:nvPicPr>
        <p:blipFill>
          <a:blip r:embed="rId3" cstate="print"/>
          <a:stretch>
            <a:fillRect/>
          </a:stretch>
        </p:blipFill>
        <p:spPr>
          <a:xfrm>
            <a:off x="441122" y="885054"/>
            <a:ext cx="2067282" cy="2322042"/>
          </a:xfrm>
          <a:prstGeom prst="rect">
            <a:avLst/>
          </a:prstGeom>
          <a:ln>
            <a:noFill/>
          </a:ln>
          <a:effectLst>
            <a:softEdge rad="112500"/>
          </a:effectLst>
        </p:spPr>
      </p:pic>
      <p:sp>
        <p:nvSpPr>
          <p:cNvPr id="5" name="Rectangle 4"/>
          <p:cNvSpPr/>
          <p:nvPr/>
        </p:nvSpPr>
        <p:spPr>
          <a:xfrm>
            <a:off x="179512" y="3159439"/>
            <a:ext cx="8797119" cy="954107"/>
          </a:xfrm>
          <a:prstGeom prst="rect">
            <a:avLst/>
          </a:prstGeom>
        </p:spPr>
        <p:txBody>
          <a:bodyPr wrap="square">
            <a:spAutoFit/>
          </a:bodyPr>
          <a:lstStyle/>
          <a:p>
            <a:pPr algn="just"/>
            <a:r>
              <a:rPr lang="fr-FR" sz="2800" b="1" dirty="0">
                <a:latin typeface="Rockwell Extra Bold" panose="02060903040505020403" pitchFamily="18" charset="0"/>
              </a:rPr>
              <a:t>5/ La seule sortie possible de cette condition, pour Pascal, c’est la </a:t>
            </a:r>
            <a:r>
              <a:rPr lang="fr-FR" sz="2800" b="1" dirty="0">
                <a:solidFill>
                  <a:srgbClr val="0070C0"/>
                </a:solidFill>
                <a:latin typeface="Rockwell Extra Bold" panose="02060903040505020403" pitchFamily="18" charset="0"/>
              </a:rPr>
              <a:t>foi</a:t>
            </a:r>
            <a:r>
              <a:rPr lang="fr-FR" sz="2800" b="1" dirty="0">
                <a:latin typeface="Rockwell Extra Bold" panose="02060903040505020403" pitchFamily="18" charset="0"/>
              </a:rPr>
              <a:t> : </a:t>
            </a:r>
          </a:p>
        </p:txBody>
      </p:sp>
      <p:pic>
        <p:nvPicPr>
          <p:cNvPr id="12290" name="Picture 2" descr="Afficher l'image d'origine"/>
          <p:cNvPicPr>
            <a:picLocks noChangeAspect="1" noChangeArrowheads="1"/>
          </p:cNvPicPr>
          <p:nvPr/>
        </p:nvPicPr>
        <p:blipFill>
          <a:blip r:embed="rId4" cstate="print"/>
          <a:srcRect/>
          <a:stretch>
            <a:fillRect/>
          </a:stretch>
        </p:blipFill>
        <p:spPr bwMode="auto">
          <a:xfrm>
            <a:off x="179512" y="4221088"/>
            <a:ext cx="3810000" cy="2295526"/>
          </a:xfrm>
          <a:prstGeom prst="rect">
            <a:avLst/>
          </a:prstGeom>
          <a:noFill/>
        </p:spPr>
      </p:pic>
    </p:spTree>
    <p:extLst>
      <p:ext uri="{BB962C8B-B14F-4D97-AF65-F5344CB8AC3E}">
        <p14:creationId xmlns:p14="http://schemas.microsoft.com/office/powerpoint/2010/main" val="42324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5" presetClass="entr" presetSubtype="10" fill="hold" nodeType="withEffect">
                                  <p:stCondLst>
                                    <p:cond delay="0"/>
                                  </p:stCondLst>
                                  <p:childTnLst>
                                    <p:set>
                                      <p:cBhvr>
                                        <p:cTn id="15" dur="1" fill="hold">
                                          <p:stCondLst>
                                            <p:cond delay="0"/>
                                          </p:stCondLst>
                                        </p:cTn>
                                        <p:tgtEl>
                                          <p:spTgt spid="12290"/>
                                        </p:tgtEl>
                                        <p:attrNameLst>
                                          <p:attrName>style.visibility</p:attrName>
                                        </p:attrNameLst>
                                      </p:cBhvr>
                                      <p:to>
                                        <p:strVal val="visible"/>
                                      </p:to>
                                    </p:set>
                                    <p:animEffect transition="in" filter="checkerboard(across)">
                                      <p:cBhvr>
                                        <p:cTn id="16" dur="500"/>
                                        <p:tgtEl>
                                          <p:spTgt spid="1229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Vanité (Pascal, divertissement).jpg"/>
          <p:cNvPicPr>
            <a:picLocks noChangeAspect="1"/>
          </p:cNvPicPr>
          <p:nvPr/>
        </p:nvPicPr>
        <p:blipFill>
          <a:blip r:embed="rId3" cstate="print"/>
          <a:stretch>
            <a:fillRect/>
          </a:stretch>
        </p:blipFill>
        <p:spPr>
          <a:xfrm>
            <a:off x="2769645" y="132272"/>
            <a:ext cx="4894819" cy="6048672"/>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1693385" y="6326076"/>
            <a:ext cx="7404031" cy="369332"/>
          </a:xfrm>
          <a:prstGeom prst="rect">
            <a:avLst/>
          </a:prstGeom>
          <a:noFill/>
        </p:spPr>
        <p:txBody>
          <a:bodyPr wrap="square" rtlCol="0">
            <a:spAutoFit/>
          </a:bodyPr>
          <a:lstStyle/>
          <a:p>
            <a:pPr algn="just"/>
            <a:r>
              <a:rPr lang="fr-FR" b="1" dirty="0">
                <a:solidFill>
                  <a:prstClr val="black"/>
                </a:solidFill>
                <a:latin typeface="Times New Roman" pitchFamily="18" charset="0"/>
                <a:cs typeface="Times New Roman" pitchFamily="18" charset="0"/>
              </a:rPr>
              <a:t>Jan Fris (1627-1672), </a:t>
            </a:r>
            <a:r>
              <a:rPr lang="fr-FR" b="1" i="1" dirty="0">
                <a:solidFill>
                  <a:prstClr val="black"/>
                </a:solidFill>
                <a:latin typeface="Times New Roman" pitchFamily="18" charset="0"/>
                <a:cs typeface="Times New Roman" pitchFamily="18" charset="0"/>
              </a:rPr>
              <a:t>Vanité au casque, à l’Apollon de marbre et au violon</a:t>
            </a:r>
            <a:r>
              <a:rPr lang="fr-FR" b="1" dirty="0">
                <a:solidFill>
                  <a:prstClr val="black"/>
                </a:solidFill>
                <a:latin typeface="Times New Roman" pitchFamily="18" charset="0"/>
                <a:cs typeface="Times New Roman" pitchFamily="18" charset="0"/>
              </a:rPr>
              <a:t>. </a:t>
            </a:r>
          </a:p>
        </p:txBody>
      </p:sp>
      <p:sp>
        <p:nvSpPr>
          <p:cNvPr id="5" name="ZoneTexte 4"/>
          <p:cNvSpPr txBox="1"/>
          <p:nvPr/>
        </p:nvSpPr>
        <p:spPr>
          <a:xfrm>
            <a:off x="7801272" y="576541"/>
            <a:ext cx="1296144" cy="2862322"/>
          </a:xfrm>
          <a:prstGeom prst="rect">
            <a:avLst/>
          </a:prstGeom>
          <a:noFill/>
        </p:spPr>
        <p:txBody>
          <a:bodyPr wrap="square" rtlCol="0">
            <a:spAutoFit/>
          </a:bodyPr>
          <a:lstStyle/>
          <a:p>
            <a:r>
              <a:rPr lang="fr-FR" sz="2000" dirty="0">
                <a:solidFill>
                  <a:prstClr val="black"/>
                </a:solidFill>
                <a:latin typeface="Times New Roman" pitchFamily="18" charset="0"/>
                <a:ea typeface="Microsoft JhengHei" pitchFamily="34" charset="-120"/>
                <a:cs typeface="Times New Roman" pitchFamily="18" charset="0"/>
              </a:rPr>
              <a:t>Le crâne est une image de la mort qui attend chacun de nous (élément central).  </a:t>
            </a:r>
          </a:p>
        </p:txBody>
      </p:sp>
      <p:sp>
        <p:nvSpPr>
          <p:cNvPr id="10" name="ZoneTexte 9"/>
          <p:cNvSpPr txBox="1"/>
          <p:nvPr/>
        </p:nvSpPr>
        <p:spPr>
          <a:xfrm>
            <a:off x="1752432" y="255620"/>
            <a:ext cx="1744489" cy="2246769"/>
          </a:xfrm>
          <a:prstGeom prst="rect">
            <a:avLst/>
          </a:prstGeom>
          <a:solidFill>
            <a:schemeClr val="bg1"/>
          </a:solidFill>
          <a:effectLst>
            <a:softEdge rad="63500"/>
          </a:effectLst>
        </p:spPr>
        <p:txBody>
          <a:bodyPr wrap="square" rtlCol="0">
            <a:spAutoFit/>
          </a:bodyPr>
          <a:lstStyle/>
          <a:p>
            <a:r>
              <a:rPr lang="fr-FR" sz="2000" dirty="0">
                <a:solidFill>
                  <a:prstClr val="black"/>
                </a:solidFill>
                <a:latin typeface="Times New Roman" pitchFamily="18" charset="0"/>
                <a:cs typeface="Times New Roman" pitchFamily="18" charset="0"/>
              </a:rPr>
              <a:t>Le sablier et la bougie éteinte  = fuite du temps et le caractère éphémère de toute chose. </a:t>
            </a:r>
          </a:p>
        </p:txBody>
      </p:sp>
      <p:cxnSp>
        <p:nvCxnSpPr>
          <p:cNvPr id="14" name="Forme 13"/>
          <p:cNvCxnSpPr>
            <a:endCxn id="10" idx="2"/>
          </p:cNvCxnSpPr>
          <p:nvPr/>
        </p:nvCxnSpPr>
        <p:spPr>
          <a:xfrm rot="10800000">
            <a:off x="2624677" y="2502390"/>
            <a:ext cx="1489702" cy="909705"/>
          </a:xfrm>
          <a:prstGeom prst="bent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347413" y="3606160"/>
            <a:ext cx="1821257" cy="3170099"/>
          </a:xfrm>
          <a:prstGeom prst="rect">
            <a:avLst/>
          </a:prstGeom>
          <a:noFill/>
        </p:spPr>
        <p:txBody>
          <a:bodyPr wrap="square" rtlCol="0">
            <a:spAutoFit/>
          </a:bodyPr>
          <a:lstStyle/>
          <a:p>
            <a:pPr algn="just"/>
            <a:r>
              <a:rPr lang="fr-FR" sz="2000" u="sng" dirty="0">
                <a:solidFill>
                  <a:prstClr val="black"/>
                </a:solidFill>
                <a:latin typeface="Times New Roman" pitchFamily="18" charset="0"/>
                <a:cs typeface="Times New Roman" pitchFamily="18" charset="0"/>
              </a:rPr>
              <a:t>Symboles du divertissement</a:t>
            </a:r>
          </a:p>
          <a:p>
            <a:pPr algn="just"/>
            <a:r>
              <a:rPr lang="fr-FR" sz="2000" dirty="0">
                <a:solidFill>
                  <a:prstClr val="black"/>
                </a:solidFill>
                <a:latin typeface="Times New Roman" pitchFamily="18" charset="0"/>
                <a:cs typeface="Times New Roman" pitchFamily="18" charset="0"/>
              </a:rPr>
              <a:t>→ jeu de cartes,  statue, casque guerrier, objets d’art (statue, instruments de musique, poèmes…)</a:t>
            </a:r>
            <a:endParaRPr lang="fr-FR" sz="2000" u="sng" dirty="0">
              <a:solidFill>
                <a:prstClr val="black"/>
              </a:solidFill>
              <a:latin typeface="Times New Roman" pitchFamily="18" charset="0"/>
              <a:cs typeface="Times New Roman" pitchFamily="18" charset="0"/>
            </a:endParaRPr>
          </a:p>
        </p:txBody>
      </p:sp>
      <p:cxnSp>
        <p:nvCxnSpPr>
          <p:cNvPr id="17" name="Forme 16"/>
          <p:cNvCxnSpPr>
            <a:endCxn id="15" idx="3"/>
          </p:cNvCxnSpPr>
          <p:nvPr/>
        </p:nvCxnSpPr>
        <p:spPr>
          <a:xfrm rot="10800000" flipV="1">
            <a:off x="2168670" y="3825222"/>
            <a:ext cx="2187306" cy="1365987"/>
          </a:xfrm>
          <a:prstGeom prst="bentConnector3">
            <a:avLst>
              <a:gd name="adj1" fmla="val 5000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a:off x="4355976" y="1808823"/>
            <a:ext cx="2078850" cy="199822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4355976" y="3807044"/>
            <a:ext cx="2170350" cy="49737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4355976" y="2057400"/>
            <a:ext cx="1160748" cy="17496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flipV="1">
            <a:off x="4355976" y="3825223"/>
            <a:ext cx="998732" cy="78480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Forme 26"/>
          <p:cNvCxnSpPr>
            <a:endCxn id="5" idx="2"/>
          </p:cNvCxnSpPr>
          <p:nvPr/>
        </p:nvCxnSpPr>
        <p:spPr>
          <a:xfrm flipV="1">
            <a:off x="6012160" y="3438863"/>
            <a:ext cx="2437184" cy="386360"/>
          </a:xfrm>
          <a:prstGeom prst="bent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63838" y="0"/>
            <a:ext cx="1605156" cy="2308324"/>
          </a:xfrm>
          <a:prstGeom prst="rect">
            <a:avLst/>
          </a:prstGeom>
          <a:noFill/>
        </p:spPr>
        <p:txBody>
          <a:bodyPr wrap="square" rtlCol="0">
            <a:spAutoFit/>
          </a:bodyPr>
          <a:lstStyle/>
          <a:p>
            <a:r>
              <a:rPr lang="fr-FR" sz="2400" dirty="0">
                <a:solidFill>
                  <a:srgbClr val="0070C0"/>
                </a:solidFill>
                <a:latin typeface="Rockwell Condensed" panose="02060603050405020104" pitchFamily="18" charset="0"/>
              </a:rPr>
              <a:t>En peinture, le genre de la Vanité rappelle la thématique du divertissement</a:t>
            </a:r>
          </a:p>
        </p:txBody>
      </p:sp>
    </p:spTree>
    <p:extLst>
      <p:ext uri="{BB962C8B-B14F-4D97-AF65-F5344CB8AC3E}">
        <p14:creationId xmlns:p14="http://schemas.microsoft.com/office/powerpoint/2010/main" val="661251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395536" y="260648"/>
            <a:ext cx="8507288" cy="1080120"/>
          </a:xfrm>
          <a:prstGeom prst="rect">
            <a:avLst/>
          </a:prstGeom>
          <a:gradFill rotWithShape="1">
            <a:gsLst>
              <a:gs pos="0">
                <a:schemeClr val="accent6">
                  <a:shade val="51000"/>
                  <a:satMod val="130000"/>
                  <a:alpha val="54000"/>
                </a:schemeClr>
              </a:gs>
              <a:gs pos="80000">
                <a:schemeClr val="accent6">
                  <a:shade val="93000"/>
                  <a:satMod val="130000"/>
                </a:schemeClr>
              </a:gs>
              <a:gs pos="100000">
                <a:schemeClr val="accent6">
                  <a:shade val="94000"/>
                  <a:satMod val="135000"/>
                </a:schemeClr>
              </a:gs>
            </a:gsLst>
            <a:lin ang="16200000" scaled="0"/>
          </a:gradFill>
        </p:spPr>
        <p:style>
          <a:lnRef idx="0">
            <a:schemeClr val="accent6"/>
          </a:lnRef>
          <a:fillRef idx="3">
            <a:schemeClr val="accent6"/>
          </a:fillRef>
          <a:effectRef idx="3">
            <a:schemeClr val="accent6"/>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800" b="1" dirty="0">
                <a:solidFill>
                  <a:schemeClr val="tx1"/>
                </a:solidFill>
              </a:rPr>
              <a:t>I</a:t>
            </a:r>
            <a:r>
              <a:rPr kumimoji="0" lang="fr-FR" sz="2800" b="1" i="0" u="none" strike="noStrike" kern="1200" cap="none" spc="0" normalizeH="0" baseline="0" noProof="0" dirty="0">
                <a:ln>
                  <a:noFill/>
                </a:ln>
                <a:solidFill>
                  <a:schemeClr val="tx1"/>
                </a:solidFill>
                <a:effectLst/>
                <a:uLnTx/>
                <a:uFillTx/>
                <a:latin typeface="+mn-lt"/>
                <a:ea typeface="+mn-ea"/>
                <a:cs typeface="+mn-cs"/>
              </a:rPr>
              <a:t>. On</a:t>
            </a:r>
            <a:r>
              <a:rPr kumimoji="0" lang="fr-FR" sz="2800" b="1" i="0" u="none" strike="noStrike" kern="1200" cap="none" spc="0" normalizeH="0" noProof="0" dirty="0">
                <a:ln>
                  <a:noFill/>
                </a:ln>
                <a:solidFill>
                  <a:schemeClr val="tx1"/>
                </a:solidFill>
                <a:effectLst/>
                <a:uLnTx/>
                <a:uFillTx/>
                <a:latin typeface="+mn-lt"/>
                <a:ea typeface="+mn-ea"/>
                <a:cs typeface="+mn-cs"/>
              </a:rPr>
              <a:t> peut souhaiter ne pas travailler car le travail est source de souffrances et de contraintes…</a:t>
            </a:r>
            <a:endParaRPr kumimoji="0" lang="fr-FR"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angle 2"/>
          <p:cNvSpPr/>
          <p:nvPr/>
        </p:nvSpPr>
        <p:spPr>
          <a:xfrm>
            <a:off x="467544" y="1628800"/>
            <a:ext cx="8208912" cy="523220"/>
          </a:xfrm>
          <a:prstGeom prst="rect">
            <a:avLst/>
          </a:prstGeom>
        </p:spPr>
        <p:txBody>
          <a:bodyPr wrap="square">
            <a:spAutoFit/>
          </a:bodyPr>
          <a:lstStyle/>
          <a:p>
            <a:pPr algn="just">
              <a:buFont typeface="Wingdings" pitchFamily="2" charset="2"/>
              <a:buNone/>
            </a:pPr>
            <a:r>
              <a:rPr lang="fr-FR" sz="2800" dirty="0">
                <a:latin typeface="Franklin Gothic Medium" pitchFamily="34" charset="0"/>
              </a:rPr>
              <a:t>1) L’étymologie du mot</a:t>
            </a:r>
            <a:endParaRPr lang="fr-FR" sz="2800" b="1" dirty="0">
              <a:latin typeface="Franklin Gothic Medium" pitchFamily="34" charset="0"/>
            </a:endParaRPr>
          </a:p>
        </p:txBody>
      </p:sp>
      <p:pic>
        <p:nvPicPr>
          <p:cNvPr id="6" name="Image 5" descr="Tripalium.png"/>
          <p:cNvPicPr>
            <a:picLocks noChangeAspect="1"/>
          </p:cNvPicPr>
          <p:nvPr/>
        </p:nvPicPr>
        <p:blipFill>
          <a:blip r:embed="rId3" cstate="print"/>
          <a:stretch>
            <a:fillRect/>
          </a:stretch>
        </p:blipFill>
        <p:spPr>
          <a:xfrm>
            <a:off x="323528" y="2276874"/>
            <a:ext cx="3174603" cy="324661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779912" y="2348880"/>
            <a:ext cx="4752528" cy="1292662"/>
          </a:xfrm>
          <a:prstGeom prst="rect">
            <a:avLst/>
          </a:prstGeom>
        </p:spPr>
        <p:txBody>
          <a:bodyPr wrap="square">
            <a:spAutoFit/>
          </a:bodyPr>
          <a:lstStyle/>
          <a:p>
            <a:pPr lvl="0" algn="just"/>
            <a:r>
              <a:rPr lang="fr-FR" sz="2600" b="1" dirty="0">
                <a:solidFill>
                  <a:srgbClr val="0070C0"/>
                </a:solidFill>
                <a:latin typeface="Agency FB" pitchFamily="34" charset="0"/>
              </a:rPr>
              <a:t>Travailler</a:t>
            </a:r>
            <a:r>
              <a:rPr lang="fr-FR" sz="2600" dirty="0">
                <a:solidFill>
                  <a:prstClr val="black"/>
                </a:solidFill>
                <a:latin typeface="Agency FB" pitchFamily="34" charset="0"/>
              </a:rPr>
              <a:t> vient du latin populaire </a:t>
            </a:r>
            <a:r>
              <a:rPr lang="fr-FR" sz="2600" b="1" i="1" dirty="0" err="1">
                <a:solidFill>
                  <a:prstClr val="black"/>
                </a:solidFill>
                <a:latin typeface="Agency FB" pitchFamily="34" charset="0"/>
              </a:rPr>
              <a:t>tripaliare</a:t>
            </a:r>
            <a:r>
              <a:rPr lang="fr-FR" sz="2600" dirty="0">
                <a:solidFill>
                  <a:prstClr val="black"/>
                </a:solidFill>
                <a:latin typeface="Agency FB" pitchFamily="34" charset="0"/>
              </a:rPr>
              <a:t> qui signifie littéralement « tourmenter, torturer avec le </a:t>
            </a:r>
            <a:r>
              <a:rPr lang="fr-FR" sz="2600" i="1" dirty="0" err="1">
                <a:solidFill>
                  <a:prstClr val="black"/>
                </a:solidFill>
                <a:latin typeface="Agency FB" pitchFamily="34" charset="0"/>
              </a:rPr>
              <a:t>tripalium</a:t>
            </a:r>
            <a:r>
              <a:rPr lang="fr-FR" sz="2600" dirty="0">
                <a:solidFill>
                  <a:prstClr val="black"/>
                </a:solidFill>
                <a:latin typeface="Agency FB" pitchFamily="34" charset="0"/>
              </a:rPr>
              <a:t> » </a:t>
            </a:r>
          </a:p>
        </p:txBody>
      </p:sp>
      <p:sp>
        <p:nvSpPr>
          <p:cNvPr id="8" name="ZoneTexte 7"/>
          <p:cNvSpPr txBox="1"/>
          <p:nvPr/>
        </p:nvSpPr>
        <p:spPr>
          <a:xfrm>
            <a:off x="323528" y="5517234"/>
            <a:ext cx="3174603" cy="461665"/>
          </a:xfrm>
          <a:prstGeom prst="rect">
            <a:avLst/>
          </a:prstGeom>
          <a:noFill/>
        </p:spPr>
        <p:txBody>
          <a:bodyPr wrap="square" rtlCol="0">
            <a:spAutoFit/>
          </a:bodyPr>
          <a:lstStyle/>
          <a:p>
            <a:pPr algn="ctr"/>
            <a:r>
              <a:rPr lang="fr-FR" sz="2400" b="1" i="1" dirty="0" err="1">
                <a:latin typeface="Garamond" pitchFamily="18" charset="0"/>
              </a:rPr>
              <a:t>Tripalium</a:t>
            </a:r>
            <a:endParaRPr lang="fr-FR" sz="2400" b="1" i="1" dirty="0">
              <a:latin typeface="Garamond" pitchFamily="18" charset="0"/>
            </a:endParaRPr>
          </a:p>
        </p:txBody>
      </p:sp>
      <p:sp>
        <p:nvSpPr>
          <p:cNvPr id="9" name="Rectangle 8"/>
          <p:cNvSpPr/>
          <p:nvPr/>
        </p:nvSpPr>
        <p:spPr>
          <a:xfrm>
            <a:off x="3851920" y="3933056"/>
            <a:ext cx="4752528" cy="892552"/>
          </a:xfrm>
          <a:prstGeom prst="rect">
            <a:avLst/>
          </a:prstGeom>
        </p:spPr>
        <p:txBody>
          <a:bodyPr wrap="square">
            <a:spAutoFit/>
          </a:bodyPr>
          <a:lstStyle/>
          <a:p>
            <a:pPr algn="just"/>
            <a:r>
              <a:rPr lang="fr-FR" sz="2600" dirty="0">
                <a:latin typeface="Agency FB" pitchFamily="34" charset="0"/>
                <a:ea typeface="Calibri" panose="020F0502020204030204" pitchFamily="34" charset="0"/>
              </a:rPr>
              <a:t>Le terme </a:t>
            </a:r>
            <a:r>
              <a:rPr lang="fr-FR" sz="2600" b="1" dirty="0">
                <a:solidFill>
                  <a:srgbClr val="0070C0"/>
                </a:solidFill>
                <a:latin typeface="Agency FB" pitchFamily="34" charset="0"/>
                <a:ea typeface="Calibri" panose="020F0502020204030204" pitchFamily="34" charset="0"/>
              </a:rPr>
              <a:t>labeur</a:t>
            </a:r>
            <a:r>
              <a:rPr lang="fr-FR" sz="2600" dirty="0">
                <a:latin typeface="Agency FB" pitchFamily="34" charset="0"/>
                <a:ea typeface="Calibri" panose="020F0502020204030204" pitchFamily="34" charset="0"/>
              </a:rPr>
              <a:t> vient du latin </a:t>
            </a:r>
            <a:r>
              <a:rPr lang="fr-FR" sz="2600" b="1" i="1" dirty="0" err="1">
                <a:latin typeface="Agency FB" pitchFamily="34" charset="0"/>
                <a:ea typeface="Calibri" panose="020F0502020204030204" pitchFamily="34" charset="0"/>
              </a:rPr>
              <a:t>labor</a:t>
            </a:r>
            <a:r>
              <a:rPr lang="fr-FR" sz="2600" dirty="0">
                <a:latin typeface="Agency FB" pitchFamily="34" charset="0"/>
                <a:ea typeface="Calibri" panose="020F0502020204030204" pitchFamily="34" charset="0"/>
              </a:rPr>
              <a:t> qui signifie « effort », « peine », « fatigue »…</a:t>
            </a:r>
            <a:endParaRPr lang="fr-FR" sz="2600" dirty="0">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79513" y="1"/>
            <a:ext cx="6192688" cy="6494085"/>
          </a:xfrm>
          <a:prstGeom prst="rect">
            <a:avLst/>
          </a:prstGeom>
          <a:noFill/>
          <a:ln w="9525">
            <a:noFill/>
            <a:miter lim="800000"/>
            <a:headEnd/>
            <a:tailEnd/>
          </a:ln>
        </p:spPr>
        <p:txBody>
          <a:bodyPr wrap="square">
            <a:spAutoFit/>
          </a:bodyPr>
          <a:lstStyle/>
          <a:p>
            <a:pPr algn="just"/>
            <a:r>
              <a:rPr lang="fr-FR" sz="1600" i="1" dirty="0">
                <a:cs typeface="Times New Roman" pitchFamily="18" charset="0"/>
              </a:rPr>
              <a:t>Or ils entendirent la voix du Seigneur Dieu qui se promenait dans le jardin au souffle du jour. L’homme et la femme se cachèrent devant le Seigneur Dieu au milieu des arbres du jardin. Le Seigneur Dieu appela l’homme et lui dit : « Où es-tu ? » Il répondit : « J’ai entendu ta voix dans le jardin, j’ai pris peur car j’étais nu, et je me suis caché. » « Qui t’a révélé, dit-il, que tu étais nu ? Est-ce que tu as mangé de l’arbre dont je t’avais prescrit de ne pas manger ? » L’homme répondit : « La femme que tu as mise auprès de moi, c’est elle qui m’a donné du fruit de l’arbre et j’en ai mangé ». Le Seigneur Dieu dit à la femme : « Qu’as-tu fait là ! » La femme répondit : « Le serpent m’a trompée et j’ai mangé ».</a:t>
            </a:r>
          </a:p>
          <a:p>
            <a:pPr algn="just"/>
            <a:r>
              <a:rPr lang="fr-FR" sz="1600" i="1" dirty="0">
                <a:cs typeface="Times New Roman" pitchFamily="18" charset="0"/>
              </a:rPr>
              <a:t>Le Seigneur Dieu dit au serpent : « Parce que tu as fait cela, tu seras maudit entre tous les bestiaux et les bêtes des champs ; tu marcheras sur ton ventre et tu mangeras de la poussière tous les jours de ta vie. Je mettrai l’hostilité entre toi et la femme, entre ta descendance et sa descendance. Celle-ci te meurtrira à la tête et toi, tu la meurtriras au talon. »</a:t>
            </a:r>
          </a:p>
          <a:p>
            <a:pPr algn="just"/>
            <a:r>
              <a:rPr lang="fr-FR" sz="1600" i="1" dirty="0">
                <a:cs typeface="Times New Roman" pitchFamily="18" charset="0"/>
              </a:rPr>
              <a:t>Il dit à la femme : « Je ferai qu’enceinte, tu sois dans de grandes souffrances ; c’est péniblement que tu enfanteras des fils. Tu seras avide de ton homme et lui te dominera ».</a:t>
            </a:r>
          </a:p>
          <a:p>
            <a:pPr algn="just"/>
            <a:r>
              <a:rPr lang="fr-FR" sz="1600" i="1" dirty="0">
                <a:cs typeface="Times New Roman" pitchFamily="18" charset="0"/>
              </a:rPr>
              <a:t>Il dit à Adam : « Parce que tu as écouté la voix de ta femme et que tu as mangé de l’arbre dont je t’avais formellement prescrit de ne pas manger, le sol sera maudit à cause de toi. C’est dans la peine que tu t’en nourriras tous les jours de ta vie, il fera germer pour toi l’épine et le chardon et tu mangeras l’herbe des champs. A la sueur de ton visage tu mangeras du pain jusqu’à ce que tu retournes au sol car c’est de lui que tu as été pris. Oui, tu es poussière et à la poussière tu retourneras ».</a:t>
            </a:r>
          </a:p>
        </p:txBody>
      </p:sp>
      <p:pic>
        <p:nvPicPr>
          <p:cNvPr id="12293" name="Picture 5" descr="Adam et Eve chassés du paradis"/>
          <p:cNvPicPr>
            <a:picLocks noChangeAspect="1" noChangeArrowheads="1"/>
          </p:cNvPicPr>
          <p:nvPr/>
        </p:nvPicPr>
        <p:blipFill>
          <a:blip r:embed="rId3" cstate="print"/>
          <a:srcRect/>
          <a:stretch>
            <a:fillRect/>
          </a:stretch>
        </p:blipFill>
        <p:spPr bwMode="auto">
          <a:xfrm>
            <a:off x="6516688" y="0"/>
            <a:ext cx="2627312" cy="6858000"/>
          </a:xfrm>
          <a:prstGeom prst="rect">
            <a:avLst/>
          </a:prstGeom>
          <a:noFill/>
          <a:ln w="9525">
            <a:noFill/>
            <a:miter lim="800000"/>
            <a:headEnd/>
            <a:tailEnd/>
          </a:ln>
        </p:spPr>
      </p:pic>
      <p:sp>
        <p:nvSpPr>
          <p:cNvPr id="4" name="Rectangle 3"/>
          <p:cNvSpPr/>
          <p:nvPr/>
        </p:nvSpPr>
        <p:spPr>
          <a:xfrm>
            <a:off x="3419873" y="6488668"/>
            <a:ext cx="3036409" cy="369332"/>
          </a:xfrm>
          <a:prstGeom prst="rect">
            <a:avLst/>
          </a:prstGeom>
        </p:spPr>
        <p:txBody>
          <a:bodyPr wrap="none">
            <a:spAutoFit/>
          </a:bodyPr>
          <a:lstStyle/>
          <a:p>
            <a:pPr algn="just">
              <a:spcBef>
                <a:spcPct val="50000"/>
              </a:spcBef>
            </a:pPr>
            <a:r>
              <a:rPr lang="fr-FR" b="1" i="1" dirty="0">
                <a:cs typeface="Times New Roman" pitchFamily="18" charset="0"/>
              </a:rPr>
              <a:t>La Bible de Jérusalem</a:t>
            </a:r>
            <a:r>
              <a:rPr lang="fr-FR" i="1" dirty="0">
                <a:cs typeface="Times New Roman" pitchFamily="18" charset="0"/>
              </a:rPr>
              <a:t>, Genèse</a:t>
            </a:r>
            <a:endParaRPr lang="fr-FR"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0-#ppt_w/2"/>
                                          </p:val>
                                        </p:tav>
                                        <p:tav tm="100000">
                                          <p:val>
                                            <p:strVal val="#ppt_x"/>
                                          </p:val>
                                        </p:tav>
                                      </p:tavLst>
                                    </p:anim>
                                    <p:anim calcmode="lin" valueType="num">
                                      <p:cBhvr additive="base">
                                        <p:cTn id="8"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555875" y="908052"/>
          <a:ext cx="4320480" cy="4800131"/>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558437">
                <a:tc>
                  <a:txBody>
                    <a:bodyPr/>
                    <a:lstStyle/>
                    <a:p>
                      <a:pPr algn="ctr"/>
                      <a:r>
                        <a:rPr lang="fr-FR" b="1" dirty="0">
                          <a:latin typeface="Eras Medium ITC" pitchFamily="34" charset="0"/>
                        </a:rPr>
                        <a:t>Avant la Chute</a:t>
                      </a:r>
                    </a:p>
                  </a:txBody>
                  <a:tcPr/>
                </a:tc>
                <a:tc>
                  <a:txBody>
                    <a:bodyPr/>
                    <a:lstStyle/>
                    <a:p>
                      <a:pPr algn="ctr"/>
                      <a:r>
                        <a:rPr lang="fr-FR" b="1" dirty="0">
                          <a:latin typeface="Eras Medium ITC" pitchFamily="34" charset="0"/>
                        </a:rPr>
                        <a:t>Après la Chute</a:t>
                      </a:r>
                    </a:p>
                  </a:txBody>
                  <a:tcPr/>
                </a:tc>
                <a:extLst>
                  <a:ext uri="{0D108BD9-81ED-4DB2-BD59-A6C34878D82A}">
                    <a16:rowId xmlns:a16="http://schemas.microsoft.com/office/drawing/2014/main" val="10000"/>
                  </a:ext>
                </a:extLst>
              </a:tr>
              <a:tr h="706949">
                <a:tc>
                  <a:txBody>
                    <a:bodyPr/>
                    <a:lstStyle/>
                    <a:p>
                      <a:pPr algn="ctr"/>
                      <a:r>
                        <a:rPr lang="fr-FR" b="1" dirty="0">
                          <a:solidFill>
                            <a:schemeClr val="tx2">
                              <a:lumMod val="75000"/>
                            </a:schemeClr>
                          </a:solidFill>
                          <a:latin typeface="Eras Medium ITC" pitchFamily="34" charset="0"/>
                        </a:rPr>
                        <a:t>Nature Nourricière</a:t>
                      </a:r>
                    </a:p>
                  </a:txBody>
                  <a:tcPr/>
                </a:tc>
                <a:tc>
                  <a:txBody>
                    <a:bodyPr/>
                    <a:lstStyle/>
                    <a:p>
                      <a:pPr algn="ctr"/>
                      <a:r>
                        <a:rPr lang="fr-FR" b="1" dirty="0">
                          <a:solidFill>
                            <a:schemeClr val="tx2">
                              <a:lumMod val="75000"/>
                            </a:schemeClr>
                          </a:solidFill>
                          <a:latin typeface="Eras Medium ITC" pitchFamily="34" charset="0"/>
                        </a:rPr>
                        <a:t>Nature Hostile</a:t>
                      </a:r>
                    </a:p>
                  </a:txBody>
                  <a:tcPr/>
                </a:tc>
                <a:extLst>
                  <a:ext uri="{0D108BD9-81ED-4DB2-BD59-A6C34878D82A}">
                    <a16:rowId xmlns:a16="http://schemas.microsoft.com/office/drawing/2014/main" val="10001"/>
                  </a:ext>
                </a:extLst>
              </a:tr>
              <a:tr h="706949">
                <a:tc>
                  <a:txBody>
                    <a:bodyPr/>
                    <a:lstStyle/>
                    <a:p>
                      <a:pPr algn="ctr"/>
                      <a:r>
                        <a:rPr lang="fr-FR" b="1" dirty="0">
                          <a:solidFill>
                            <a:schemeClr val="tx2">
                              <a:lumMod val="75000"/>
                            </a:schemeClr>
                          </a:solidFill>
                          <a:latin typeface="Eras Medium ITC" pitchFamily="34" charset="0"/>
                        </a:rPr>
                        <a:t>Oisiveté</a:t>
                      </a:r>
                    </a:p>
                  </a:txBody>
                  <a:tcPr/>
                </a:tc>
                <a:tc>
                  <a:txBody>
                    <a:bodyPr/>
                    <a:lstStyle/>
                    <a:p>
                      <a:pPr algn="ctr"/>
                      <a:r>
                        <a:rPr lang="fr-FR" b="1" dirty="0">
                          <a:solidFill>
                            <a:schemeClr val="tx2">
                              <a:lumMod val="75000"/>
                            </a:schemeClr>
                          </a:solidFill>
                          <a:latin typeface="Eras Medium ITC" pitchFamily="34" charset="0"/>
                        </a:rPr>
                        <a:t>Travail</a:t>
                      </a:r>
                    </a:p>
                  </a:txBody>
                  <a:tcPr/>
                </a:tc>
                <a:extLst>
                  <a:ext uri="{0D108BD9-81ED-4DB2-BD59-A6C34878D82A}">
                    <a16:rowId xmlns:a16="http://schemas.microsoft.com/office/drawing/2014/main" val="10002"/>
                  </a:ext>
                </a:extLst>
              </a:tr>
              <a:tr h="706949">
                <a:tc>
                  <a:txBody>
                    <a:bodyPr/>
                    <a:lstStyle/>
                    <a:p>
                      <a:pPr algn="ctr"/>
                      <a:r>
                        <a:rPr lang="fr-FR" b="1" dirty="0">
                          <a:solidFill>
                            <a:schemeClr val="tx2">
                              <a:lumMod val="75000"/>
                            </a:schemeClr>
                          </a:solidFill>
                          <a:latin typeface="Eras Medium ITC" pitchFamily="34" charset="0"/>
                        </a:rPr>
                        <a:t>Ignorance</a:t>
                      </a:r>
                    </a:p>
                  </a:txBody>
                  <a:tcPr/>
                </a:tc>
                <a:tc>
                  <a:txBody>
                    <a:bodyPr/>
                    <a:lstStyle/>
                    <a:p>
                      <a:pPr algn="ctr"/>
                      <a:r>
                        <a:rPr lang="fr-FR" b="1" dirty="0">
                          <a:solidFill>
                            <a:schemeClr val="tx2">
                              <a:lumMod val="75000"/>
                            </a:schemeClr>
                          </a:solidFill>
                          <a:latin typeface="Eras Medium ITC" pitchFamily="34" charset="0"/>
                        </a:rPr>
                        <a:t>Connaissance</a:t>
                      </a:r>
                    </a:p>
                  </a:txBody>
                  <a:tcPr/>
                </a:tc>
                <a:extLst>
                  <a:ext uri="{0D108BD9-81ED-4DB2-BD59-A6C34878D82A}">
                    <a16:rowId xmlns:a16="http://schemas.microsoft.com/office/drawing/2014/main" val="10003"/>
                  </a:ext>
                </a:extLst>
              </a:tr>
              <a:tr h="706949">
                <a:tc>
                  <a:txBody>
                    <a:bodyPr/>
                    <a:lstStyle/>
                    <a:p>
                      <a:pPr algn="ctr"/>
                      <a:r>
                        <a:rPr lang="fr-FR" b="1" dirty="0">
                          <a:solidFill>
                            <a:schemeClr val="tx2">
                              <a:lumMod val="75000"/>
                            </a:schemeClr>
                          </a:solidFill>
                          <a:latin typeface="Eras Medium ITC" pitchFamily="34" charset="0"/>
                        </a:rPr>
                        <a:t>Nudité (innocence)</a:t>
                      </a:r>
                    </a:p>
                  </a:txBody>
                  <a:tcPr/>
                </a:tc>
                <a:tc>
                  <a:txBody>
                    <a:bodyPr/>
                    <a:lstStyle/>
                    <a:p>
                      <a:pPr algn="ctr"/>
                      <a:r>
                        <a:rPr lang="fr-FR" b="1" dirty="0">
                          <a:solidFill>
                            <a:schemeClr val="tx2">
                              <a:lumMod val="75000"/>
                            </a:schemeClr>
                          </a:solidFill>
                          <a:latin typeface="Eras Medium ITC" pitchFamily="34" charset="0"/>
                        </a:rPr>
                        <a:t>Vêtement (honte)</a:t>
                      </a:r>
                    </a:p>
                  </a:txBody>
                  <a:tcPr/>
                </a:tc>
                <a:extLst>
                  <a:ext uri="{0D108BD9-81ED-4DB2-BD59-A6C34878D82A}">
                    <a16:rowId xmlns:a16="http://schemas.microsoft.com/office/drawing/2014/main" val="10004"/>
                  </a:ext>
                </a:extLst>
              </a:tr>
              <a:tr h="706949">
                <a:tc>
                  <a:txBody>
                    <a:bodyPr/>
                    <a:lstStyle/>
                    <a:p>
                      <a:pPr algn="ctr"/>
                      <a:r>
                        <a:rPr lang="fr-FR" b="1" dirty="0">
                          <a:solidFill>
                            <a:schemeClr val="tx2">
                              <a:lumMod val="75000"/>
                            </a:schemeClr>
                          </a:solidFill>
                          <a:latin typeface="Eras Medium ITC" pitchFamily="34" charset="0"/>
                        </a:rPr>
                        <a:t>Bonheur</a:t>
                      </a:r>
                    </a:p>
                  </a:txBody>
                  <a:tcPr/>
                </a:tc>
                <a:tc>
                  <a:txBody>
                    <a:bodyPr/>
                    <a:lstStyle/>
                    <a:p>
                      <a:pPr algn="ctr"/>
                      <a:r>
                        <a:rPr lang="fr-FR" b="1" dirty="0">
                          <a:solidFill>
                            <a:schemeClr val="tx2">
                              <a:lumMod val="75000"/>
                            </a:schemeClr>
                          </a:solidFill>
                          <a:latin typeface="Eras Medium ITC" pitchFamily="34" charset="0"/>
                        </a:rPr>
                        <a:t>Malheur</a:t>
                      </a:r>
                    </a:p>
                  </a:txBody>
                  <a:tcPr/>
                </a:tc>
                <a:extLst>
                  <a:ext uri="{0D108BD9-81ED-4DB2-BD59-A6C34878D82A}">
                    <a16:rowId xmlns:a16="http://schemas.microsoft.com/office/drawing/2014/main" val="10005"/>
                  </a:ext>
                </a:extLst>
              </a:tr>
              <a:tr h="706949">
                <a:tc>
                  <a:txBody>
                    <a:bodyPr/>
                    <a:lstStyle/>
                    <a:p>
                      <a:pPr algn="ctr"/>
                      <a:r>
                        <a:rPr lang="fr-FR" b="1" dirty="0">
                          <a:solidFill>
                            <a:schemeClr val="tx2">
                              <a:lumMod val="75000"/>
                            </a:schemeClr>
                          </a:solidFill>
                          <a:latin typeface="Eras Medium ITC" pitchFamily="34" charset="0"/>
                        </a:rPr>
                        <a:t>Eternité</a:t>
                      </a:r>
                    </a:p>
                  </a:txBody>
                  <a:tcPr/>
                </a:tc>
                <a:tc>
                  <a:txBody>
                    <a:bodyPr/>
                    <a:lstStyle/>
                    <a:p>
                      <a:pPr algn="ctr"/>
                      <a:r>
                        <a:rPr lang="fr-FR" b="1" dirty="0">
                          <a:solidFill>
                            <a:schemeClr val="tx2">
                              <a:lumMod val="75000"/>
                            </a:schemeClr>
                          </a:solidFill>
                          <a:latin typeface="Eras Medium ITC" pitchFamily="34" charset="0"/>
                        </a:rPr>
                        <a:t>Mortalité </a:t>
                      </a:r>
                    </a:p>
                  </a:txBody>
                  <a:tcPr/>
                </a:tc>
                <a:extLst>
                  <a:ext uri="{0D108BD9-81ED-4DB2-BD59-A6C34878D82A}">
                    <a16:rowId xmlns:a16="http://schemas.microsoft.com/office/drawing/2014/main" val="10006"/>
                  </a:ext>
                </a:extLst>
              </a:tr>
            </a:tbl>
          </a:graphicData>
        </a:graphic>
      </p:graphicFrame>
      <p:pic>
        <p:nvPicPr>
          <p:cNvPr id="3" name="Picture 5" descr="adam-eve dürer"/>
          <p:cNvPicPr>
            <a:picLocks noChangeAspect="1" noChangeArrowheads="1"/>
          </p:cNvPicPr>
          <p:nvPr/>
        </p:nvPicPr>
        <p:blipFill>
          <a:blip r:embed="rId2" cstate="print"/>
          <a:srcRect/>
          <a:stretch>
            <a:fillRect/>
          </a:stretch>
        </p:blipFill>
        <p:spPr bwMode="auto">
          <a:xfrm>
            <a:off x="179388" y="2060577"/>
            <a:ext cx="1928812" cy="2576513"/>
          </a:xfrm>
          <a:prstGeom prst="rect">
            <a:avLst/>
          </a:prstGeom>
          <a:ln>
            <a:noFill/>
          </a:ln>
          <a:effectLst>
            <a:outerShdw blurRad="292100" dist="139700" dir="2700000" algn="tl" rotWithShape="0">
              <a:srgbClr val="333333">
                <a:alpha val="65000"/>
              </a:srgbClr>
            </a:outerShdw>
          </a:effectLst>
        </p:spPr>
      </p:pic>
      <p:pic>
        <p:nvPicPr>
          <p:cNvPr id="4" name="Picture 5" descr="Adam et Eve chassés du paradis"/>
          <p:cNvPicPr>
            <a:picLocks noChangeAspect="1" noChangeArrowheads="1"/>
          </p:cNvPicPr>
          <p:nvPr/>
        </p:nvPicPr>
        <p:blipFill>
          <a:blip r:embed="rId3" cstate="print"/>
          <a:srcRect/>
          <a:stretch>
            <a:fillRect/>
          </a:stretch>
        </p:blipFill>
        <p:spPr bwMode="auto">
          <a:xfrm>
            <a:off x="7308850" y="1849438"/>
            <a:ext cx="1309688" cy="34750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2924944"/>
            <a:ext cx="2271848" cy="3059508"/>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79513" y="1412776"/>
            <a:ext cx="2656115" cy="523220"/>
          </a:xfrm>
          <a:prstGeom prst="rect">
            <a:avLst/>
          </a:prstGeom>
        </p:spPr>
        <p:txBody>
          <a:bodyPr wrap="square">
            <a:spAutoFit/>
          </a:bodyPr>
          <a:lstStyle/>
          <a:p>
            <a:pPr algn="ctr"/>
            <a:r>
              <a:rPr lang="fr-FR" sz="2800" b="1" dirty="0">
                <a:latin typeface="Bernard MT Condensed" pitchFamily="18" charset="0"/>
              </a:rPr>
              <a:t>Michel FOUCAULT</a:t>
            </a:r>
            <a:endParaRPr lang="fr-FR" sz="2800" dirty="0">
              <a:latin typeface="Bernard MT Condensed" pitchFamily="18" charset="0"/>
            </a:endParaRPr>
          </a:p>
        </p:txBody>
      </p:sp>
      <p:sp>
        <p:nvSpPr>
          <p:cNvPr id="6" name="Rectangle 5"/>
          <p:cNvSpPr/>
          <p:nvPr/>
        </p:nvSpPr>
        <p:spPr>
          <a:xfrm>
            <a:off x="2735289" y="260649"/>
            <a:ext cx="6408712" cy="6463308"/>
          </a:xfrm>
          <a:prstGeom prst="rect">
            <a:avLst/>
          </a:prstGeom>
        </p:spPr>
        <p:txBody>
          <a:bodyPr wrap="square">
            <a:spAutoFit/>
          </a:bodyPr>
          <a:lstStyle/>
          <a:p>
            <a:pPr marL="226695" algn="just">
              <a:lnSpc>
                <a:spcPct val="115000"/>
              </a:lnSpc>
              <a:spcAft>
                <a:spcPts val="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 Le travail – c’est-à-dire l’activité économique – n’est apparu dans l’histoire du monde que du jour où les hommes se sont trouvés trop nombreux pour pouvoir se nourrir des fruits spontanés de la terre. N’ayant pas de quoi subsister, certains mouraient, et beaucoup d’autres seraient morts s’ils ne s’étaient mis à travailler la terre. (…) À chaque instant de son histoire, l’humanité ne travaille plus que sous la menace de la mort : toute population, si elle ne trouve pas de ressources nouvelles, est vouée à s’éteindre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226695" algn="just">
              <a:lnSpc>
                <a:spcPct val="115000"/>
              </a:lnSpc>
              <a:spcAft>
                <a:spcPts val="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Ainsi ce qui rend l’économie possible, et nécessaire, c’est une perpétuelle et fondamentale situation de rareté : en face d’une nature qui par elle-même est inerte et, sauf pour une part minuscule, stérile, l’homme risque sa vie (…) L’</a:t>
            </a:r>
            <a:r>
              <a:rPr lang="fr-FR" sz="2000" i="1" dirty="0">
                <a:latin typeface="Times New Roman" panose="02020603050405020304" pitchFamily="18" charset="0"/>
                <a:ea typeface="Calibri" panose="020F0502020204030204" pitchFamily="34" charset="0"/>
                <a:cs typeface="Times New Roman" panose="02020603050405020304" pitchFamily="18" charset="0"/>
              </a:rPr>
              <a:t>homo </a:t>
            </a:r>
            <a:r>
              <a:rPr lang="fr-FR" sz="2000" i="1" dirty="0" err="1">
                <a:latin typeface="Times New Roman" panose="02020603050405020304" pitchFamily="18" charset="0"/>
                <a:ea typeface="Calibri" panose="020F0502020204030204" pitchFamily="34" charset="0"/>
                <a:cs typeface="Times New Roman" panose="02020603050405020304" pitchFamily="18" charset="0"/>
              </a:rPr>
              <a:t>oeconomicus</a:t>
            </a:r>
            <a:r>
              <a:rPr lang="fr-FR" sz="2000" dirty="0">
                <a:latin typeface="Times New Roman" panose="02020603050405020304" pitchFamily="18" charset="0"/>
                <a:ea typeface="Calibri" panose="020F0502020204030204" pitchFamily="34" charset="0"/>
                <a:cs typeface="Times New Roman" panose="02020603050405020304" pitchFamily="18" charset="0"/>
              </a:rPr>
              <a:t>, ce n’est pas celui qui se représente ses propres besoins, et les objets capables de les assouvir ; c’est celui qui passe, et use, et perd sa vie à échapper à l’imminence de la mort. »</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0" y="1916834"/>
            <a:ext cx="2987824" cy="830997"/>
          </a:xfrm>
          <a:prstGeom prst="rect">
            <a:avLst/>
          </a:prstGeom>
        </p:spPr>
        <p:txBody>
          <a:bodyPr wrap="square">
            <a:spAutoFit/>
          </a:bodyPr>
          <a:lstStyle/>
          <a:p>
            <a:pPr algn="ctr"/>
            <a:r>
              <a:rPr lang="fr-FR" sz="2400" b="1" i="1" dirty="0">
                <a:latin typeface="Candara" pitchFamily="34" charset="0"/>
              </a:rPr>
              <a:t>Les mots et les choses</a:t>
            </a:r>
            <a:r>
              <a:rPr lang="fr-FR" sz="2400" b="1" dirty="0">
                <a:latin typeface="Candara" pitchFamily="34" charset="0"/>
              </a:rPr>
              <a:t> </a:t>
            </a:r>
          </a:p>
          <a:p>
            <a:pPr algn="ctr"/>
            <a:r>
              <a:rPr lang="fr-FR" sz="2400" b="1" dirty="0">
                <a:latin typeface="Candara" pitchFamily="34" charset="0"/>
              </a:rPr>
              <a:t>chap. 8</a:t>
            </a:r>
            <a:endParaRPr lang="fr-FR" sz="2400" dirty="0">
              <a:latin typeface="Candara" pitchFamily="34" charset="0"/>
            </a:endParaRPr>
          </a:p>
        </p:txBody>
      </p:sp>
      <p:sp>
        <p:nvSpPr>
          <p:cNvPr id="8" name="ZoneTexte 7"/>
          <p:cNvSpPr txBox="1"/>
          <p:nvPr/>
        </p:nvSpPr>
        <p:spPr>
          <a:xfrm rot="21188310">
            <a:off x="-142144" y="303403"/>
            <a:ext cx="3144073" cy="769441"/>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fr-FR" sz="4400" b="1" dirty="0">
                <a:solidFill>
                  <a:srgbClr val="C00000"/>
                </a:solidFill>
                <a:latin typeface="Freestyle Script" pitchFamily="66" charset="0"/>
              </a:rPr>
              <a:t>Approfondissement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323529" y="188641"/>
            <a:ext cx="3887788" cy="1200329"/>
          </a:xfrm>
          <a:prstGeom prst="rect">
            <a:avLst/>
          </a:prstGeom>
          <a:noFill/>
          <a:ln w="9525">
            <a:noFill/>
            <a:miter lim="800000"/>
            <a:headEnd/>
            <a:tailEnd/>
          </a:ln>
        </p:spPr>
        <p:txBody>
          <a:bodyPr>
            <a:spAutoFit/>
          </a:bodyPr>
          <a:lstStyle/>
          <a:p>
            <a:pPr algn="just"/>
            <a:r>
              <a:rPr lang="fr-FR" sz="2400" b="1" dirty="0"/>
              <a:t>Le travail répond donc d’abord à une nécessité vitale ou naturelle (besoins)</a:t>
            </a:r>
            <a:endParaRPr lang="fr-FR" dirty="0"/>
          </a:p>
        </p:txBody>
      </p:sp>
      <p:pic>
        <p:nvPicPr>
          <p:cNvPr id="13318" name="Picture 6" descr="Jean-Francois-Millet-l'angelus"/>
          <p:cNvPicPr>
            <a:picLocks noChangeAspect="1" noChangeArrowheads="1"/>
          </p:cNvPicPr>
          <p:nvPr/>
        </p:nvPicPr>
        <p:blipFill>
          <a:blip r:embed="rId2" cstate="print"/>
          <a:srcRect/>
          <a:stretch>
            <a:fillRect/>
          </a:stretch>
        </p:blipFill>
        <p:spPr bwMode="auto">
          <a:xfrm>
            <a:off x="4788025" y="188640"/>
            <a:ext cx="3729974" cy="3244530"/>
          </a:xfrm>
          <a:prstGeom prst="rect">
            <a:avLst/>
          </a:prstGeom>
          <a:ln>
            <a:noFill/>
          </a:ln>
          <a:effectLst>
            <a:outerShdw blurRad="292100" dist="139700" dir="2700000" algn="tl" rotWithShape="0">
              <a:srgbClr val="333333">
                <a:alpha val="65000"/>
              </a:srgbClr>
            </a:outerShdw>
          </a:effectLst>
        </p:spPr>
      </p:pic>
      <p:sp>
        <p:nvSpPr>
          <p:cNvPr id="13319" name="Text Box 7"/>
          <p:cNvSpPr txBox="1">
            <a:spLocks noChangeArrowheads="1"/>
          </p:cNvSpPr>
          <p:nvPr/>
        </p:nvSpPr>
        <p:spPr bwMode="auto">
          <a:xfrm>
            <a:off x="4932041" y="3429000"/>
            <a:ext cx="3527425" cy="369332"/>
          </a:xfrm>
          <a:prstGeom prst="rect">
            <a:avLst/>
          </a:prstGeom>
          <a:noFill/>
          <a:ln w="9525">
            <a:noFill/>
            <a:miter lim="800000"/>
            <a:headEnd/>
            <a:tailEnd/>
          </a:ln>
        </p:spPr>
        <p:txBody>
          <a:bodyPr>
            <a:spAutoFit/>
          </a:bodyPr>
          <a:lstStyle/>
          <a:p>
            <a:pPr algn="ctr">
              <a:spcBef>
                <a:spcPct val="50000"/>
              </a:spcBef>
            </a:pPr>
            <a:r>
              <a:rPr lang="fr-FR" dirty="0">
                <a:latin typeface="Garamond" pitchFamily="18" charset="0"/>
              </a:rPr>
              <a:t>Jean-François Millet, </a:t>
            </a:r>
            <a:r>
              <a:rPr lang="fr-FR" i="1" dirty="0">
                <a:latin typeface="Garamond" pitchFamily="18" charset="0"/>
              </a:rPr>
              <a:t>L’Angélus</a:t>
            </a:r>
          </a:p>
        </p:txBody>
      </p:sp>
      <p:sp>
        <p:nvSpPr>
          <p:cNvPr id="5" name="Rectangle 4"/>
          <p:cNvSpPr/>
          <p:nvPr/>
        </p:nvSpPr>
        <p:spPr>
          <a:xfrm>
            <a:off x="323528" y="3212976"/>
            <a:ext cx="3744416" cy="3416320"/>
          </a:xfrm>
          <a:prstGeom prst="rect">
            <a:avLst/>
          </a:prstGeom>
        </p:spPr>
        <p:txBody>
          <a:bodyPr wrap="square">
            <a:spAutoFit/>
          </a:bodyPr>
          <a:lstStyle/>
          <a:p>
            <a:pPr>
              <a:buFontTx/>
              <a:buChar char="-"/>
            </a:pPr>
            <a:r>
              <a:rPr lang="fr-FR" sz="2400" b="1" dirty="0">
                <a:solidFill>
                  <a:srgbClr val="002060"/>
                </a:solidFill>
              </a:rPr>
              <a:t>Contraintes sociales </a:t>
            </a:r>
            <a:endParaRPr lang="fr-FR" sz="2400" dirty="0"/>
          </a:p>
          <a:p>
            <a:pPr algn="just"/>
            <a:r>
              <a:rPr lang="fr-FR" sz="2400" dirty="0"/>
              <a:t>       * liées à </a:t>
            </a:r>
            <a:r>
              <a:rPr lang="fr-FR" sz="2400" b="1" i="1" dirty="0"/>
              <a:t>l’organisation</a:t>
            </a:r>
            <a:r>
              <a:rPr lang="fr-FR" sz="2400" dirty="0"/>
              <a:t> </a:t>
            </a:r>
            <a:r>
              <a:rPr lang="fr-FR" sz="2400" b="1" i="1" dirty="0"/>
              <a:t>du travail</a:t>
            </a:r>
            <a:endParaRPr lang="fr-FR" sz="2400" dirty="0"/>
          </a:p>
          <a:p>
            <a:pPr algn="just"/>
            <a:r>
              <a:rPr lang="fr-FR" sz="2400" dirty="0"/>
              <a:t>      * liées  à la </a:t>
            </a:r>
            <a:r>
              <a:rPr lang="fr-FR" sz="2400" b="1" i="1" dirty="0"/>
              <a:t>hiérarchie</a:t>
            </a:r>
          </a:p>
          <a:p>
            <a:pPr algn="just"/>
            <a:r>
              <a:rPr lang="fr-FR" sz="2400" dirty="0"/>
              <a:t>  et au </a:t>
            </a:r>
            <a:r>
              <a:rPr lang="fr-FR" sz="2400" b="1" i="1" dirty="0"/>
              <a:t>salariat</a:t>
            </a:r>
            <a:r>
              <a:rPr lang="fr-FR" sz="2400" dirty="0"/>
              <a:t> (contraintes patronales) </a:t>
            </a:r>
          </a:p>
          <a:p>
            <a:pPr algn="just"/>
            <a:r>
              <a:rPr lang="fr-FR" sz="2400" dirty="0"/>
              <a:t>      * liées à </a:t>
            </a:r>
            <a:r>
              <a:rPr lang="fr-FR" sz="2400" b="1" i="1" dirty="0"/>
              <a:t>l’échange</a:t>
            </a:r>
            <a:r>
              <a:rPr lang="fr-FR" sz="2400" dirty="0"/>
              <a:t> du fruit du travail (les clients, la demande)</a:t>
            </a:r>
            <a:endParaRPr lang="fr-FR" sz="2400" b="1" i="1" dirty="0"/>
          </a:p>
        </p:txBody>
      </p:sp>
      <p:pic>
        <p:nvPicPr>
          <p:cNvPr id="16386" name="Picture 2" descr="Afficher l'image d'origine"/>
          <p:cNvPicPr>
            <a:picLocks noChangeAspect="1" noChangeArrowheads="1"/>
          </p:cNvPicPr>
          <p:nvPr/>
        </p:nvPicPr>
        <p:blipFill>
          <a:blip r:embed="rId3" cstate="print"/>
          <a:srcRect/>
          <a:stretch>
            <a:fillRect/>
          </a:stretch>
        </p:blipFill>
        <p:spPr bwMode="auto">
          <a:xfrm>
            <a:off x="4499992" y="4077072"/>
            <a:ext cx="4437990" cy="2496370"/>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1619672" y="2492896"/>
            <a:ext cx="2808312" cy="523220"/>
          </a:xfrm>
          <a:prstGeom prst="rect">
            <a:avLst/>
          </a:prstGeom>
          <a:noFill/>
        </p:spPr>
        <p:txBody>
          <a:bodyPr wrap="square" rtlCol="0">
            <a:spAutoFit/>
          </a:bodyPr>
          <a:lstStyle/>
          <a:p>
            <a:pPr algn="ctr"/>
            <a:r>
              <a:rPr lang="fr-FR" sz="2800" b="1" dirty="0">
                <a:solidFill>
                  <a:srgbClr val="FF0000"/>
                </a:solidFill>
                <a:cs typeface="Times New Roman"/>
              </a:rPr>
              <a:t>≠ obligation</a:t>
            </a:r>
            <a:endParaRPr lang="fr-FR" sz="2800" b="1" dirty="0">
              <a:solidFill>
                <a:srgbClr val="FF0000"/>
              </a:solidFill>
            </a:endParaRPr>
          </a:p>
        </p:txBody>
      </p:sp>
      <p:sp>
        <p:nvSpPr>
          <p:cNvPr id="8" name="Text Box 5"/>
          <p:cNvSpPr txBox="1">
            <a:spLocks noChangeArrowheads="1"/>
          </p:cNvSpPr>
          <p:nvPr/>
        </p:nvSpPr>
        <p:spPr bwMode="auto">
          <a:xfrm>
            <a:off x="323528" y="1484784"/>
            <a:ext cx="3959796" cy="892552"/>
          </a:xfrm>
          <a:prstGeom prst="rect">
            <a:avLst/>
          </a:prstGeom>
          <a:noFill/>
          <a:ln w="9525">
            <a:noFill/>
            <a:miter lim="800000"/>
            <a:headEnd/>
            <a:tailEnd/>
          </a:ln>
        </p:spPr>
        <p:txBody>
          <a:bodyPr wrap="square">
            <a:spAutoFit/>
          </a:bodyPr>
          <a:lstStyle/>
          <a:p>
            <a:pPr algn="just"/>
            <a:r>
              <a:rPr lang="fr-FR" sz="2400" b="1" dirty="0"/>
              <a:t>Mais peut aussi être vécu comme une </a:t>
            </a:r>
            <a:r>
              <a:rPr lang="fr-FR" sz="2800" b="1" dirty="0">
                <a:solidFill>
                  <a:srgbClr val="FF0000"/>
                </a:solidFill>
              </a:rPr>
              <a:t>contrainte</a:t>
            </a:r>
            <a:r>
              <a:rPr lang="fr-FR" sz="2400" b="1" dirty="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6386"/>
                                        </p:tgtEl>
                                        <p:attrNameLst>
                                          <p:attrName>style.visibility</p:attrName>
                                        </p:attrNameLst>
                                      </p:cBhvr>
                                      <p:to>
                                        <p:strVal val="visible"/>
                                      </p:to>
                                    </p:set>
                                    <p:animEffect transition="in" filter="fade">
                                      <p:cBhvr>
                                        <p:cTn id="17" dur="500"/>
                                        <p:tgtEl>
                                          <p:spTgt spid="1638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6633"/>
            <a:ext cx="8208912" cy="954107"/>
          </a:xfrm>
          <a:prstGeom prst="rect">
            <a:avLst/>
          </a:prstGeom>
        </p:spPr>
        <p:txBody>
          <a:bodyPr wrap="square">
            <a:spAutoFit/>
          </a:bodyPr>
          <a:lstStyle/>
          <a:p>
            <a:pPr algn="just">
              <a:buFont typeface="Wingdings" pitchFamily="2" charset="2"/>
              <a:buNone/>
            </a:pPr>
            <a:r>
              <a:rPr lang="fr-FR" sz="2800" dirty="0">
                <a:latin typeface="Franklin Gothic Medium" pitchFamily="34" charset="0"/>
              </a:rPr>
              <a:t>3) La conception du travail dans l’Antiquité grecque (Aristote) </a:t>
            </a:r>
            <a:endParaRPr lang="fr-FR" sz="2800" b="1" dirty="0">
              <a:latin typeface="Franklin Gothic Medium" pitchFamily="34" charset="0"/>
            </a:endParaRPr>
          </a:p>
        </p:txBody>
      </p:sp>
      <p:pic>
        <p:nvPicPr>
          <p:cNvPr id="3" name="Picture 9"/>
          <p:cNvPicPr>
            <a:picLocks noChangeAspect="1" noChangeArrowheads="1"/>
          </p:cNvPicPr>
          <p:nvPr/>
        </p:nvPicPr>
        <p:blipFill>
          <a:blip r:embed="rId3" cstate="print"/>
          <a:srcRect/>
          <a:stretch>
            <a:fillRect/>
          </a:stretch>
        </p:blipFill>
        <p:spPr bwMode="auto">
          <a:xfrm>
            <a:off x="5580113" y="1412776"/>
            <a:ext cx="3189013" cy="4005064"/>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539552" y="1196752"/>
            <a:ext cx="4752528" cy="1077218"/>
          </a:xfrm>
          <a:prstGeom prst="rect">
            <a:avLst/>
          </a:prstGeom>
        </p:spPr>
        <p:txBody>
          <a:bodyPr wrap="square">
            <a:spAutoFit/>
          </a:bodyPr>
          <a:lstStyle/>
          <a:p>
            <a:pPr algn="just"/>
            <a:r>
              <a:rPr lang="fr-FR" sz="3200" b="1" dirty="0">
                <a:latin typeface="Gloucester MT Extra Condensed" pitchFamily="18" charset="0"/>
              </a:rPr>
              <a:t>Le travail est considéré comme une tâche ingrate,  servile par nature</a:t>
            </a:r>
          </a:p>
        </p:txBody>
      </p:sp>
      <p:sp>
        <p:nvSpPr>
          <p:cNvPr id="5" name="ZoneTexte 4"/>
          <p:cNvSpPr txBox="1"/>
          <p:nvPr/>
        </p:nvSpPr>
        <p:spPr>
          <a:xfrm>
            <a:off x="539553" y="2420890"/>
            <a:ext cx="3312368" cy="584775"/>
          </a:xfrm>
          <a:prstGeom prst="rect">
            <a:avLst/>
          </a:prstGeom>
          <a:noFill/>
        </p:spPr>
        <p:txBody>
          <a:bodyPr wrap="square" rtlCol="0">
            <a:spAutoFit/>
          </a:bodyPr>
          <a:lstStyle/>
          <a:p>
            <a:r>
              <a:rPr lang="fr-FR" sz="3200" b="1" dirty="0">
                <a:latin typeface="Cordia New" pitchFamily="34" charset="-34"/>
                <a:cs typeface="Cordia New" pitchFamily="34" charset="-34"/>
              </a:rPr>
              <a:t>D’un double point de vue, </a:t>
            </a:r>
          </a:p>
        </p:txBody>
      </p:sp>
      <p:sp>
        <p:nvSpPr>
          <p:cNvPr id="6" name="Rectangle 5"/>
          <p:cNvSpPr/>
          <p:nvPr/>
        </p:nvSpPr>
        <p:spPr>
          <a:xfrm>
            <a:off x="683568" y="3140969"/>
            <a:ext cx="4536504" cy="3539430"/>
          </a:xfrm>
          <a:prstGeom prst="rect">
            <a:avLst/>
          </a:prstGeom>
        </p:spPr>
        <p:txBody>
          <a:bodyPr wrap="square">
            <a:spAutoFit/>
          </a:bodyPr>
          <a:lstStyle/>
          <a:p>
            <a:r>
              <a:rPr lang="fr-FR" sz="3200" b="1" dirty="0">
                <a:latin typeface="Cordia New" pitchFamily="34" charset="-34"/>
                <a:cs typeface="Cordia New" pitchFamily="34" charset="-34"/>
              </a:rPr>
              <a:t>... </a:t>
            </a:r>
            <a:r>
              <a:rPr lang="fr-FR" sz="3200" b="1" u="sng" dirty="0">
                <a:solidFill>
                  <a:srgbClr val="7030A0"/>
                </a:solidFill>
                <a:latin typeface="Cordia New" pitchFamily="34" charset="-34"/>
                <a:cs typeface="Cordia New" pitchFamily="34" charset="-34"/>
              </a:rPr>
              <a:t>Fin</a:t>
            </a:r>
            <a:r>
              <a:rPr lang="fr-FR" sz="3200" b="1" dirty="0">
                <a:latin typeface="Cordia New" pitchFamily="34" charset="-34"/>
                <a:cs typeface="Cordia New" pitchFamily="34" charset="-34"/>
              </a:rPr>
              <a:t> = satisfaire les besoins, donc renvoie à notre dimension animale (notre corps)</a:t>
            </a:r>
          </a:p>
          <a:p>
            <a:r>
              <a:rPr lang="fr-FR" sz="3200" b="1" dirty="0">
                <a:latin typeface="Cordia New" pitchFamily="34" charset="-34"/>
                <a:cs typeface="Cordia New" pitchFamily="34" charset="-34"/>
              </a:rPr>
              <a:t>… </a:t>
            </a:r>
            <a:r>
              <a:rPr lang="fr-FR" sz="3200" b="1" u="sng" dirty="0">
                <a:solidFill>
                  <a:srgbClr val="7030A0"/>
                </a:solidFill>
                <a:latin typeface="Cordia New" pitchFamily="34" charset="-34"/>
                <a:cs typeface="Cordia New" pitchFamily="34" charset="-34"/>
              </a:rPr>
              <a:t>Moyen</a:t>
            </a:r>
            <a:r>
              <a:rPr lang="fr-FR" sz="3200" b="1" dirty="0">
                <a:latin typeface="Cordia New" pitchFamily="34" charset="-34"/>
                <a:cs typeface="Cordia New" pitchFamily="34" charset="-34"/>
              </a:rPr>
              <a:t> = repose d’abord sur </a:t>
            </a:r>
          </a:p>
          <a:p>
            <a:r>
              <a:rPr lang="fr-FR" sz="3200" b="1" dirty="0">
                <a:latin typeface="Cordia New" pitchFamily="34" charset="-34"/>
                <a:cs typeface="Cordia New" pitchFamily="34" charset="-34"/>
              </a:rPr>
              <a:t>l’activité physique (le travail est </a:t>
            </a:r>
          </a:p>
          <a:p>
            <a:r>
              <a:rPr lang="fr-FR" sz="3200" b="1" dirty="0">
                <a:latin typeface="Cordia New" pitchFamily="34" charset="-34"/>
                <a:cs typeface="Cordia New" pitchFamily="34" charset="-34"/>
              </a:rPr>
              <a:t>d’abord travail manuel </a:t>
            </a:r>
            <a:r>
              <a:rPr lang="fr-FR" sz="3200" dirty="0">
                <a:cs typeface="Cordia New" pitchFamily="34" charset="-34"/>
              </a:rPr>
              <a:t>≠ </a:t>
            </a:r>
            <a:r>
              <a:rPr lang="fr-FR" sz="3200" b="1" dirty="0">
                <a:latin typeface="Cordia New" pitchFamily="34" charset="-34"/>
                <a:cs typeface="Cordia New" pitchFamily="34" charset="-34"/>
              </a:rPr>
              <a:t>intellectuel)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340768"/>
            <a:ext cx="8208912" cy="3046988"/>
          </a:xfrm>
          <a:prstGeom prst="rect">
            <a:avLst/>
          </a:prstGeom>
        </p:spPr>
        <p:txBody>
          <a:bodyPr wrap="square">
            <a:spAutoFit/>
          </a:bodyPr>
          <a:lstStyle/>
          <a:p>
            <a:r>
              <a:rPr lang="fr-FR" sz="3200" b="1" dirty="0">
                <a:latin typeface="Cordia New" pitchFamily="34" charset="-34"/>
                <a:cs typeface="Cordia New" pitchFamily="34" charset="-34"/>
              </a:rPr>
              <a:t>* la  </a:t>
            </a:r>
            <a:r>
              <a:rPr lang="fr-FR" sz="3200" b="1" dirty="0">
                <a:solidFill>
                  <a:srgbClr val="0070C0"/>
                </a:solidFill>
                <a:latin typeface="Cordia New" pitchFamily="34" charset="-34"/>
                <a:cs typeface="Cordia New" pitchFamily="34" charset="-34"/>
              </a:rPr>
              <a:t>politique</a:t>
            </a:r>
            <a:r>
              <a:rPr lang="fr-FR" sz="3200" b="1" dirty="0">
                <a:latin typeface="Cordia New" pitchFamily="34" charset="-34"/>
                <a:cs typeface="Cordia New" pitchFamily="34" charset="-34"/>
              </a:rPr>
              <a:t>: </a:t>
            </a:r>
          </a:p>
          <a:p>
            <a:r>
              <a:rPr lang="fr-FR" sz="3200" b="1" dirty="0">
                <a:latin typeface="Cordia New" pitchFamily="34" charset="-34"/>
                <a:cs typeface="Cordia New" pitchFamily="34" charset="-34"/>
              </a:rPr>
              <a:t>     … fin : la </a:t>
            </a:r>
            <a:r>
              <a:rPr lang="fr-FR" sz="3200" b="1" u="sng" dirty="0">
                <a:latin typeface="Cordia New" pitchFamily="34" charset="-34"/>
                <a:cs typeface="Cordia New" pitchFamily="34" charset="-34"/>
              </a:rPr>
              <a:t>justice</a:t>
            </a:r>
            <a:r>
              <a:rPr lang="fr-FR" sz="3200" b="1" dirty="0">
                <a:latin typeface="Cordia New" pitchFamily="34" charset="-34"/>
                <a:cs typeface="Cordia New" pitchFamily="34" charset="-34"/>
              </a:rPr>
              <a:t> (le bien commun) </a:t>
            </a:r>
          </a:p>
          <a:p>
            <a:r>
              <a:rPr lang="fr-FR" sz="3200" b="1" dirty="0">
                <a:latin typeface="Cordia New" pitchFamily="34" charset="-34"/>
                <a:cs typeface="Cordia New" pitchFamily="34" charset="-34"/>
              </a:rPr>
              <a:t>     …  moyen : la réflexion et le débat</a:t>
            </a:r>
          </a:p>
          <a:p>
            <a:r>
              <a:rPr lang="fr-FR" sz="3200" b="1" dirty="0">
                <a:latin typeface="Cordia New" pitchFamily="34" charset="-34"/>
                <a:cs typeface="Cordia New" pitchFamily="34" charset="-34"/>
              </a:rPr>
              <a:t>* la </a:t>
            </a:r>
            <a:r>
              <a:rPr lang="fr-FR" sz="3200" b="1" dirty="0">
                <a:solidFill>
                  <a:srgbClr val="0070C0"/>
                </a:solidFill>
                <a:latin typeface="Cordia New" pitchFamily="34" charset="-34"/>
                <a:cs typeface="Cordia New" pitchFamily="34" charset="-34"/>
              </a:rPr>
              <a:t>philosophie</a:t>
            </a:r>
            <a:r>
              <a:rPr lang="fr-FR" sz="3200" b="1" dirty="0">
                <a:latin typeface="Cordia New" pitchFamily="34" charset="-34"/>
                <a:cs typeface="Cordia New" pitchFamily="34" charset="-34"/>
              </a:rPr>
              <a:t> (comprend les  sciences) :                                               </a:t>
            </a:r>
          </a:p>
          <a:p>
            <a:r>
              <a:rPr lang="fr-FR" sz="3200" b="1" dirty="0">
                <a:latin typeface="Cordia New" pitchFamily="34" charset="-34"/>
                <a:cs typeface="Cordia New" pitchFamily="34" charset="-34"/>
              </a:rPr>
              <a:t>      … fin : la </a:t>
            </a:r>
            <a:r>
              <a:rPr lang="fr-FR" sz="3200" b="1" u="sng" dirty="0">
                <a:latin typeface="Cordia New" pitchFamily="34" charset="-34"/>
                <a:cs typeface="Cordia New" pitchFamily="34" charset="-34"/>
              </a:rPr>
              <a:t>connaissance</a:t>
            </a:r>
          </a:p>
          <a:p>
            <a:r>
              <a:rPr lang="fr-FR" sz="3200" b="1" dirty="0">
                <a:latin typeface="Cordia New" pitchFamily="34" charset="-34"/>
                <a:cs typeface="Cordia New" pitchFamily="34" charset="-34"/>
              </a:rPr>
              <a:t>      … moyen :  la réflexion</a:t>
            </a:r>
            <a:endParaRPr lang="fr-FR" sz="3200" dirty="0">
              <a:latin typeface="Cordia New" pitchFamily="34" charset="-34"/>
              <a:cs typeface="Cordia New" pitchFamily="34" charset="-34"/>
            </a:endParaRPr>
          </a:p>
        </p:txBody>
      </p:sp>
      <p:sp>
        <p:nvSpPr>
          <p:cNvPr id="3" name="ZoneTexte 2"/>
          <p:cNvSpPr txBox="1"/>
          <p:nvPr/>
        </p:nvSpPr>
        <p:spPr>
          <a:xfrm>
            <a:off x="4427985" y="6453336"/>
            <a:ext cx="184731" cy="369332"/>
          </a:xfrm>
          <a:prstGeom prst="rect">
            <a:avLst/>
          </a:prstGeom>
          <a:noFill/>
        </p:spPr>
        <p:txBody>
          <a:bodyPr wrap="none" rtlCol="0">
            <a:spAutoFit/>
          </a:bodyPr>
          <a:lstStyle/>
          <a:p>
            <a:endParaRPr lang="fr-FR" dirty="0"/>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r="23381" b="13342"/>
          <a:stretch/>
        </p:blipFill>
        <p:spPr>
          <a:xfrm flipH="1">
            <a:off x="5724129" y="1412776"/>
            <a:ext cx="3091543" cy="479499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23529" y="188640"/>
            <a:ext cx="8352928" cy="1077218"/>
          </a:xfrm>
          <a:prstGeom prst="rect">
            <a:avLst/>
          </a:prstGeom>
        </p:spPr>
        <p:txBody>
          <a:bodyPr wrap="square">
            <a:spAutoFit/>
          </a:bodyPr>
          <a:lstStyle/>
          <a:p>
            <a:pPr algn="just"/>
            <a:r>
              <a:rPr lang="fr-FR" sz="3200" b="1" dirty="0">
                <a:latin typeface="Gloucester MT Extra Condensed" pitchFamily="18" charset="0"/>
                <a:cs typeface="Cordia New" pitchFamily="34" charset="-34"/>
              </a:rPr>
              <a:t>À l’inverse, les tâches qui mettent en œuvre nos  fins et nos capacités  intellectuelles  et morales sont considérées comme nobles :    </a:t>
            </a:r>
          </a:p>
        </p:txBody>
      </p:sp>
      <p:sp>
        <p:nvSpPr>
          <p:cNvPr id="7" name="ZoneTexte 6"/>
          <p:cNvSpPr txBox="1"/>
          <p:nvPr/>
        </p:nvSpPr>
        <p:spPr>
          <a:xfrm rot="21188310">
            <a:off x="107185" y="4413805"/>
            <a:ext cx="5493300" cy="2123658"/>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fr-FR" sz="4400" b="1" dirty="0">
                <a:solidFill>
                  <a:srgbClr val="C00000"/>
                </a:solidFill>
                <a:latin typeface="Freestyle Script" pitchFamily="66" charset="0"/>
              </a:rPr>
              <a:t>Puisque le travail est une activité dégradante, il doit être réservé à des « instruments animés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1611</Words>
  <Application>Microsoft Office PowerPoint</Application>
  <PresentationFormat>Affichage à l'écran (4:3)</PresentationFormat>
  <Paragraphs>323</Paragraphs>
  <Slides>25</Slides>
  <Notes>15</Notes>
  <HiddenSlides>0</HiddenSlides>
  <MMClips>0</MMClips>
  <ScaleCrop>false</ScaleCrop>
  <HeadingPairs>
    <vt:vector size="6" baseType="variant">
      <vt:variant>
        <vt:lpstr>Polices utilisées</vt:lpstr>
      </vt:variant>
      <vt:variant>
        <vt:i4>23</vt:i4>
      </vt:variant>
      <vt:variant>
        <vt:lpstr>Thème</vt:lpstr>
      </vt:variant>
      <vt:variant>
        <vt:i4>1</vt:i4>
      </vt:variant>
      <vt:variant>
        <vt:lpstr>Titres des diapositives</vt:lpstr>
      </vt:variant>
      <vt:variant>
        <vt:i4>25</vt:i4>
      </vt:variant>
    </vt:vector>
  </HeadingPairs>
  <TitlesOfParts>
    <vt:vector size="49" baseType="lpstr">
      <vt:lpstr>Arial Unicode MS</vt:lpstr>
      <vt:lpstr>Microsoft JhengHei</vt:lpstr>
      <vt:lpstr>Agency FB</vt:lpstr>
      <vt:lpstr>Arial</vt:lpstr>
      <vt:lpstr>Arial Black</vt:lpstr>
      <vt:lpstr>Arial Narrow</vt:lpstr>
      <vt:lpstr>Berlin Sans FB Demi</vt:lpstr>
      <vt:lpstr>Bernard MT Condensed</vt:lpstr>
      <vt:lpstr>Bodoni MT Black</vt:lpstr>
      <vt:lpstr>Calibri</vt:lpstr>
      <vt:lpstr>Candara</vt:lpstr>
      <vt:lpstr>Cordia New</vt:lpstr>
      <vt:lpstr>Eras Medium ITC</vt:lpstr>
      <vt:lpstr>Forte</vt:lpstr>
      <vt:lpstr>Franklin Gothic Medium</vt:lpstr>
      <vt:lpstr>Freestyle Script</vt:lpstr>
      <vt:lpstr>Gabriola</vt:lpstr>
      <vt:lpstr>Garamond</vt:lpstr>
      <vt:lpstr>Gloucester MT Extra Condensed</vt:lpstr>
      <vt:lpstr>Rockwell Condensed</vt:lpstr>
      <vt:lpstr>Rockwell Extra Bold</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lartaud</dc:creator>
  <cp:lastModifiedBy>Mickael Perre</cp:lastModifiedBy>
  <cp:revision>8</cp:revision>
  <dcterms:created xsi:type="dcterms:W3CDTF">2015-12-16T10:01:35Z</dcterms:created>
  <dcterms:modified xsi:type="dcterms:W3CDTF">2016-11-26T16:42:44Z</dcterms:modified>
</cp:coreProperties>
</file>