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72" autoAdjust="0"/>
  </p:normalViewPr>
  <p:slideViewPr>
    <p:cSldViewPr>
      <p:cViewPr>
        <p:scale>
          <a:sx n="53" d="100"/>
          <a:sy n="53" d="100"/>
        </p:scale>
        <p:origin x="189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4A3A3-9970-43A6-BAB3-E7A5C0A60DE7}" type="datetimeFigureOut">
              <a:rPr lang="fr-FR" smtClean="0"/>
              <a:t>26/11/2016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B00A6-816C-431D-956F-9E1C0295B24C}"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32500" lnSpcReduction="20000"/>
          </a:bodyPr>
          <a:lstStyle/>
          <a:p>
            <a:r>
              <a:rPr lang="fr-FR" sz="1200" u="sng" kern="1200" dirty="0">
                <a:solidFill>
                  <a:schemeClr val="tx1"/>
                </a:solidFill>
                <a:effectLst/>
                <a:latin typeface="+mn-lt"/>
                <a:ea typeface="+mn-ea"/>
                <a:cs typeface="+mn-cs"/>
              </a:rPr>
              <a:t>Avant de lire le texte dans lequel il présente cette idée, contexte théorique (ce qui précède l’extrait) :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pPr lvl="0"/>
            <a:r>
              <a:rPr lang="fr-FR" sz="1200" b="1" kern="1200" baseline="0" dirty="0">
                <a:solidFill>
                  <a:schemeClr val="tx1"/>
                </a:solidFill>
                <a:effectLst/>
                <a:latin typeface="+mn-lt"/>
                <a:ea typeface="+mn-ea"/>
                <a:cs typeface="+mn-cs"/>
              </a:rPr>
              <a:t>1° Hegel a donné une d</a:t>
            </a:r>
            <a:r>
              <a:rPr lang="fr-FR" sz="1200" b="1" kern="1200" dirty="0">
                <a:solidFill>
                  <a:schemeClr val="tx1"/>
                </a:solidFill>
                <a:effectLst/>
                <a:latin typeface="+mn-lt"/>
                <a:ea typeface="+mn-ea"/>
                <a:cs typeface="+mn-cs"/>
              </a:rPr>
              <a:t>éfinition de l’homme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L’homme possède une double existence : « en soi » et « pour soi ».</a:t>
            </a:r>
          </a:p>
          <a:p>
            <a:r>
              <a:rPr lang="fr-FR" sz="1200" b="1" kern="1200" dirty="0">
                <a:solidFill>
                  <a:schemeClr val="tx1"/>
                </a:solidFill>
                <a:effectLst/>
                <a:latin typeface="+mn-lt"/>
                <a:ea typeface="+mn-ea"/>
                <a:cs typeface="+mn-cs"/>
              </a:rPr>
              <a:t> 2°</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La conscience est le critère de distinction entre sujet/objet, entre l’homme et les autres choses de la nature.</a:t>
            </a:r>
          </a:p>
          <a:p>
            <a:r>
              <a:rPr lang="fr-FR" sz="1200" kern="1200" dirty="0">
                <a:solidFill>
                  <a:schemeClr val="tx1"/>
                </a:solidFill>
                <a:effectLst/>
                <a:latin typeface="+mn-lt"/>
                <a:ea typeface="+mn-ea"/>
                <a:cs typeface="+mn-cs"/>
              </a:rPr>
              <a:t>Contrairement aux choses de la nature qui existent seulement « en soi », l’homme existe aussi « pour soi »</a:t>
            </a:r>
          </a:p>
          <a:p>
            <a:endParaRPr lang="fr-FR" sz="1200" kern="1200" dirty="0">
              <a:solidFill>
                <a:schemeClr val="tx1"/>
              </a:solidFill>
              <a:effectLst/>
              <a:latin typeface="+mn-lt"/>
              <a:ea typeface="+mn-ea"/>
              <a:cs typeface="+mn-cs"/>
            </a:endParaRPr>
          </a:p>
          <a:p>
            <a:r>
              <a:rPr lang="fr-FR" sz="1200" b="1" u="sng" kern="1200" dirty="0">
                <a:solidFill>
                  <a:schemeClr val="tx1"/>
                </a:solidFill>
                <a:effectLst/>
                <a:latin typeface="+mn-lt"/>
                <a:ea typeface="+mn-ea"/>
                <a:cs typeface="+mn-cs"/>
              </a:rPr>
              <a:t>Explication de la distinction</a:t>
            </a:r>
            <a:r>
              <a:rPr lang="fr-FR" sz="1200" b="1" u="sng" kern="1200" baseline="0" dirty="0">
                <a:solidFill>
                  <a:schemeClr val="tx1"/>
                </a:solidFill>
                <a:effectLst/>
                <a:latin typeface="+mn-lt"/>
                <a:ea typeface="+mn-ea"/>
                <a:cs typeface="+mn-cs"/>
              </a:rPr>
              <a:t> « pour soi » /« en soi » :</a:t>
            </a:r>
            <a:endParaRPr lang="fr-FR" sz="1200" b="1" u="sng"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=&gt; L’homme ne se contente pas d’exister mais peut </a:t>
            </a:r>
            <a:r>
              <a:rPr lang="fr-FR" sz="1200" i="1" kern="1200" dirty="0">
                <a:solidFill>
                  <a:schemeClr val="tx1"/>
                </a:solidFill>
                <a:effectLst/>
                <a:latin typeface="+mn-lt"/>
                <a:ea typeface="+mn-ea"/>
                <a:cs typeface="+mn-cs"/>
              </a:rPr>
              <a:t>prendre conscience </a:t>
            </a:r>
            <a:r>
              <a:rPr lang="fr-FR" sz="1200" kern="1200" dirty="0">
                <a:solidFill>
                  <a:schemeClr val="tx1"/>
                </a:solidFill>
                <a:effectLst/>
                <a:latin typeface="+mn-lt"/>
                <a:ea typeface="+mn-ea"/>
                <a:cs typeface="+mn-cs"/>
              </a:rPr>
              <a:t>du fait qu’il existe.</a:t>
            </a:r>
          </a:p>
          <a:p>
            <a:r>
              <a:rPr lang="fr-FR" sz="1200" kern="1200" dirty="0">
                <a:solidFill>
                  <a:schemeClr val="tx1"/>
                </a:solidFill>
                <a:effectLst/>
                <a:latin typeface="+mn-lt"/>
                <a:ea typeface="+mn-ea"/>
                <a:cs typeface="+mn-cs"/>
              </a:rPr>
              <a:t>=˃ Contrairement à la chose qui se contente d’être ce qu’elle est, l’homme peut prendre conscience du fait qu’il est quelque chose.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Il n’existe pas seulement mais peut </a:t>
            </a:r>
            <a:r>
              <a:rPr lang="fr-FR" sz="1200" i="1" kern="1200" dirty="0">
                <a:solidFill>
                  <a:schemeClr val="tx1"/>
                </a:solidFill>
                <a:effectLst/>
                <a:latin typeface="+mn-lt"/>
                <a:ea typeface="+mn-ea"/>
                <a:cs typeface="+mn-cs"/>
              </a:rPr>
              <a:t>réfléchir</a:t>
            </a:r>
            <a:r>
              <a:rPr lang="fr-FR" sz="1200" kern="1200" dirty="0">
                <a:solidFill>
                  <a:schemeClr val="tx1"/>
                </a:solidFill>
                <a:effectLst/>
                <a:latin typeface="+mn-lt"/>
                <a:ea typeface="+mn-ea"/>
                <a:cs typeface="+mn-cs"/>
              </a:rPr>
              <a:t> son existence .</a:t>
            </a:r>
          </a:p>
          <a:p>
            <a:r>
              <a:rPr lang="fr-FR" sz="1200" kern="1200" dirty="0">
                <a:solidFill>
                  <a:schemeClr val="tx1"/>
                </a:solidFill>
                <a:effectLst/>
                <a:latin typeface="+mn-lt"/>
                <a:ea typeface="+mn-ea"/>
                <a:cs typeface="+mn-cs"/>
              </a:rPr>
              <a:t>Ce que Hegel appelle le fait d’exister </a:t>
            </a:r>
            <a:r>
              <a:rPr lang="fr-FR" sz="1200" b="1" kern="1200" dirty="0">
                <a:solidFill>
                  <a:schemeClr val="tx1"/>
                </a:solidFill>
                <a:effectLst/>
                <a:latin typeface="+mn-lt"/>
                <a:ea typeface="+mn-ea"/>
                <a:cs typeface="+mn-cs"/>
              </a:rPr>
              <a:t>« pour soi » :</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aptitude à faire de son soi un objet de réflexion ; capacité à se reconnaître soi-même comme étant tel ou tel…</a:t>
            </a:r>
            <a:endParaRPr lang="fr-FR" sz="1200" kern="1200" dirty="0">
              <a:solidFill>
                <a:schemeClr val="tx1"/>
              </a:solidFill>
              <a:effectLst/>
              <a:latin typeface="+mn-lt"/>
              <a:ea typeface="+mn-ea"/>
              <a:cs typeface="+mn-cs"/>
            </a:endParaRPr>
          </a:p>
          <a:p>
            <a:pPr lvl="0"/>
            <a:endParaRPr lang="fr-FR" sz="1200" b="1" kern="1200" dirty="0">
              <a:solidFill>
                <a:schemeClr val="tx1"/>
              </a:solidFill>
              <a:effectLst/>
              <a:latin typeface="+mn-lt"/>
              <a:ea typeface="+mn-ea"/>
              <a:cs typeface="+mn-cs"/>
            </a:endParaRPr>
          </a:p>
          <a:p>
            <a:pPr lvl="0"/>
            <a:r>
              <a:rPr lang="fr-FR" sz="1200" b="1" u="sng" kern="1200" dirty="0">
                <a:solidFill>
                  <a:schemeClr val="tx1"/>
                </a:solidFill>
                <a:effectLst/>
                <a:latin typeface="+mn-lt"/>
                <a:ea typeface="+mn-ea"/>
                <a:cs typeface="+mn-cs"/>
              </a:rPr>
              <a:t>Définition de la conscience </a:t>
            </a:r>
            <a:r>
              <a:rPr lang="fr-FR" sz="1200" b="1"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Comme </a:t>
            </a:r>
            <a:r>
              <a:rPr lang="fr-FR" sz="1200" i="1" kern="1200" dirty="0">
                <a:solidFill>
                  <a:schemeClr val="tx1"/>
                </a:solidFill>
                <a:effectLst/>
                <a:latin typeface="+mn-lt"/>
                <a:ea typeface="+mn-ea"/>
                <a:cs typeface="+mn-cs"/>
              </a:rPr>
              <a:t>« activité par laquelle l’homme représente son être pour soi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=&gt; la conscience est ici définie comme une </a:t>
            </a:r>
            <a:r>
              <a:rPr lang="fr-FR" sz="1200" b="1" kern="1200" dirty="0">
                <a:solidFill>
                  <a:schemeClr val="tx1"/>
                </a:solidFill>
                <a:effectLst/>
                <a:latin typeface="+mn-lt"/>
                <a:ea typeface="+mn-ea"/>
                <a:cs typeface="+mn-cs"/>
              </a:rPr>
              <a:t>activité de représentation</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Être conscient de… », c’est se représenter quelque chose !</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Il va maintenant préciser comment s’accomplit cette activité…</a:t>
            </a:r>
            <a:endParaRPr lang="fr-FR" sz="1200" kern="1200" dirty="0">
              <a:solidFill>
                <a:schemeClr val="tx1"/>
              </a:solidFill>
              <a:effectLst/>
              <a:latin typeface="+mn-lt"/>
              <a:ea typeface="+mn-ea"/>
              <a:cs typeface="+mn-cs"/>
            </a:endParaRPr>
          </a:p>
          <a:p>
            <a:endParaRPr lang="fr-FR" sz="1200" b="1" u="sng" kern="1200" dirty="0">
              <a:solidFill>
                <a:schemeClr val="tx1"/>
              </a:solidFill>
              <a:effectLst/>
              <a:latin typeface="+mn-lt"/>
              <a:ea typeface="+mn-ea"/>
              <a:cs typeface="+mn-cs"/>
            </a:endParaRPr>
          </a:p>
          <a:p>
            <a:r>
              <a:rPr lang="fr-FR" sz="1200" b="1" u="sng" kern="1200" dirty="0">
                <a:solidFill>
                  <a:schemeClr val="tx1"/>
                </a:solidFill>
                <a:effectLst/>
                <a:latin typeface="+mn-lt"/>
                <a:ea typeface="+mn-ea"/>
                <a:cs typeface="+mn-cs"/>
              </a:rPr>
              <a:t>Analyse du texte </a:t>
            </a:r>
            <a:r>
              <a:rPr lang="fr-FR" sz="1200" b="1" kern="1200" dirty="0">
                <a:solidFill>
                  <a:schemeClr val="tx1"/>
                </a:solidFill>
                <a:effectLst/>
                <a:latin typeface="+mn-lt"/>
                <a:ea typeface="+mn-ea"/>
                <a:cs typeface="+mn-cs"/>
              </a:rPr>
              <a:t>: </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Thème : </a:t>
            </a:r>
            <a:r>
              <a:rPr lang="fr-FR" sz="1200" kern="1200" dirty="0">
                <a:solidFill>
                  <a:schemeClr val="tx1"/>
                </a:solidFill>
                <a:effectLst/>
                <a:latin typeface="+mn-lt"/>
                <a:ea typeface="+mn-ea"/>
                <a:cs typeface="+mn-cs"/>
              </a:rPr>
              <a:t>la conscience de soi</a:t>
            </a:r>
          </a:p>
          <a:p>
            <a:r>
              <a:rPr lang="fr-FR" sz="1200" b="1" kern="1200" dirty="0">
                <a:solidFill>
                  <a:schemeClr val="tx1"/>
                </a:solidFill>
                <a:effectLst/>
                <a:latin typeface="+mn-lt"/>
                <a:ea typeface="+mn-ea"/>
                <a:cs typeface="+mn-cs"/>
              </a:rPr>
              <a:t>Problème : </a:t>
            </a:r>
            <a:r>
              <a:rPr lang="fr-FR" sz="1200" kern="1200" dirty="0">
                <a:solidFill>
                  <a:schemeClr val="tx1"/>
                </a:solidFill>
                <a:effectLst/>
                <a:latin typeface="+mn-lt"/>
                <a:ea typeface="+mn-ea"/>
                <a:cs typeface="+mn-cs"/>
              </a:rPr>
              <a:t>comment l’homme parvient-il à la conscience de soi ? </a:t>
            </a:r>
          </a:p>
          <a:p>
            <a:r>
              <a:rPr lang="fr-FR" sz="1200" b="1" kern="1200" dirty="0">
                <a:solidFill>
                  <a:schemeClr val="tx1"/>
                </a:solidFill>
                <a:effectLst/>
                <a:latin typeface="+mn-lt"/>
                <a:ea typeface="+mn-ea"/>
                <a:cs typeface="+mn-cs"/>
              </a:rPr>
              <a:t>Thèse : </a:t>
            </a:r>
            <a:r>
              <a:rPr lang="fr-FR" sz="1200" kern="1200" dirty="0">
                <a:solidFill>
                  <a:schemeClr val="tx1"/>
                </a:solidFill>
                <a:effectLst/>
                <a:latin typeface="+mn-lt"/>
                <a:ea typeface="+mn-ea"/>
                <a:cs typeface="+mn-cs"/>
              </a:rPr>
              <a:t>la conscience est obtenue par la théorie, mais aussi par la pratique ; la conscience de soi est le résultat d’une double activité : théorique et pratique. [Notions repères : « théorique »/« pratique »]. </a:t>
            </a:r>
          </a:p>
          <a:p>
            <a:r>
              <a:rPr lang="fr-FR" sz="1200" kern="1200" dirty="0">
                <a:solidFill>
                  <a:schemeClr val="tx1"/>
                </a:solidFill>
                <a:effectLst/>
                <a:latin typeface="+mn-lt"/>
                <a:ea typeface="+mn-ea"/>
                <a:cs typeface="+mn-cs"/>
              </a:rPr>
              <a:t>Autrement dit : en plus d’avoir une double existence (en soi et pour soi), l’homme possède une </a:t>
            </a:r>
            <a:r>
              <a:rPr lang="fr-FR" sz="1200" b="1" kern="1200" dirty="0">
                <a:solidFill>
                  <a:schemeClr val="tx1"/>
                </a:solidFill>
                <a:effectLst/>
                <a:latin typeface="+mn-lt"/>
                <a:ea typeface="+mn-ea"/>
                <a:cs typeface="+mn-cs"/>
              </a:rPr>
              <a:t>double conscience</a:t>
            </a:r>
            <a:r>
              <a:rPr lang="fr-FR" sz="1200" kern="1200" dirty="0">
                <a:solidFill>
                  <a:schemeClr val="tx1"/>
                </a:solidFill>
                <a:effectLst/>
                <a:latin typeface="+mn-lt"/>
                <a:ea typeface="+mn-ea"/>
                <a:cs typeface="+mn-cs"/>
              </a:rPr>
              <a:t> (théorique et pratique). </a:t>
            </a:r>
          </a:p>
          <a:p>
            <a:r>
              <a:rPr lang="fr-FR" sz="1200" b="1" kern="1200" dirty="0">
                <a:solidFill>
                  <a:schemeClr val="tx1"/>
                </a:solidFill>
                <a:effectLst/>
                <a:latin typeface="+mn-lt"/>
                <a:ea typeface="+mn-ea"/>
                <a:cs typeface="+mn-cs"/>
              </a:rPr>
              <a:t>Enjeu</a:t>
            </a:r>
            <a:r>
              <a:rPr lang="fr-FR" sz="1200" kern="1200" dirty="0">
                <a:solidFill>
                  <a:schemeClr val="tx1"/>
                </a:solidFill>
                <a:effectLst/>
                <a:latin typeface="+mn-lt"/>
                <a:ea typeface="+mn-ea"/>
                <a:cs typeface="+mn-cs"/>
              </a:rPr>
              <a:t> : définitionnel =&gt; donner une définition de la conscience (montrer comment l’homme prend conscience de lui-même) et montrer que la conscience ne se donne pas immédiatement mais s’élabore à travers une double activité (théorique et pratique) =&gt; à travers la contemplation (former une image mentale de soi-même) et à travers l’action (modifier la réalité extérieure). </a:t>
            </a:r>
          </a:p>
          <a:p>
            <a:r>
              <a:rPr lang="fr-FR" sz="1200" b="1" kern="1200" dirty="0">
                <a:solidFill>
                  <a:schemeClr val="tx1"/>
                </a:solidFill>
                <a:effectLst/>
                <a:latin typeface="+mn-lt"/>
                <a:ea typeface="+mn-ea"/>
                <a:cs typeface="+mn-cs"/>
              </a:rPr>
              <a:t>Plan du texte : </a:t>
            </a:r>
            <a:r>
              <a:rPr lang="fr-FR" sz="1200" kern="1200" dirty="0">
                <a:solidFill>
                  <a:schemeClr val="tx1"/>
                </a:solidFill>
                <a:effectLst/>
                <a:latin typeface="+mn-lt"/>
                <a:ea typeface="+mn-ea"/>
                <a:cs typeface="+mn-cs"/>
              </a:rPr>
              <a:t>trois parties.</a:t>
            </a:r>
          </a:p>
          <a:p>
            <a:r>
              <a:rPr lang="fr-FR" sz="1200" u="sng" kern="1200" dirty="0">
                <a:solidFill>
                  <a:schemeClr val="tx1"/>
                </a:solidFill>
                <a:effectLst/>
                <a:latin typeface="+mn-lt"/>
                <a:ea typeface="+mn-ea"/>
                <a:cs typeface="+mn-cs"/>
              </a:rPr>
              <a:t>1</a:t>
            </a:r>
            <a:r>
              <a:rPr lang="fr-FR" sz="1200" u="sng" kern="1200" baseline="30000" dirty="0">
                <a:solidFill>
                  <a:schemeClr val="tx1"/>
                </a:solidFill>
                <a:effectLst/>
                <a:latin typeface="+mn-lt"/>
                <a:ea typeface="+mn-ea"/>
                <a:cs typeface="+mn-cs"/>
              </a:rPr>
              <a:t>ère</a:t>
            </a:r>
            <a:r>
              <a:rPr lang="fr-FR" sz="1200" u="sng" kern="1200" dirty="0">
                <a:solidFill>
                  <a:schemeClr val="tx1"/>
                </a:solidFill>
                <a:effectLst/>
                <a:latin typeface="+mn-lt"/>
                <a:ea typeface="+mn-ea"/>
                <a:cs typeface="+mn-cs"/>
              </a:rPr>
              <a:t> partie du texte</a:t>
            </a:r>
            <a:r>
              <a:rPr lang="fr-FR" sz="1200" kern="1200" dirty="0">
                <a:solidFill>
                  <a:schemeClr val="tx1"/>
                </a:solidFill>
                <a:effectLst/>
                <a:latin typeface="+mn-lt"/>
                <a:ea typeface="+mn-ea"/>
                <a:cs typeface="+mn-cs"/>
              </a:rPr>
              <a:t> : l’homme prend conscience de lui-même de manière théorique =&gt; par le retour de la pensée sur elle-même, en se contemplant lui-même</a:t>
            </a:r>
          </a:p>
          <a:p>
            <a:r>
              <a:rPr lang="fr-FR" sz="1200" u="sng" kern="1200" dirty="0">
                <a:solidFill>
                  <a:schemeClr val="tx1"/>
                </a:solidFill>
                <a:effectLst/>
                <a:latin typeface="+mn-lt"/>
                <a:ea typeface="+mn-ea"/>
                <a:cs typeface="+mn-cs"/>
              </a:rPr>
              <a:t>2</a:t>
            </a:r>
            <a:r>
              <a:rPr lang="fr-FR" sz="1200" u="sng" kern="1200" baseline="30000" dirty="0">
                <a:solidFill>
                  <a:schemeClr val="tx1"/>
                </a:solidFill>
                <a:effectLst/>
                <a:latin typeface="+mn-lt"/>
                <a:ea typeface="+mn-ea"/>
                <a:cs typeface="+mn-cs"/>
              </a:rPr>
              <a:t>ième</a:t>
            </a:r>
            <a:r>
              <a:rPr lang="fr-FR" sz="1200" u="sng" kern="1200" dirty="0">
                <a:solidFill>
                  <a:schemeClr val="tx1"/>
                </a:solidFill>
                <a:effectLst/>
                <a:latin typeface="+mn-lt"/>
                <a:ea typeface="+mn-ea"/>
                <a:cs typeface="+mn-cs"/>
              </a:rPr>
              <a:t> partie du texte</a:t>
            </a:r>
            <a:r>
              <a:rPr lang="fr-FR" sz="1200" kern="1200" dirty="0">
                <a:solidFill>
                  <a:schemeClr val="tx1"/>
                </a:solidFill>
                <a:effectLst/>
                <a:latin typeface="+mn-lt"/>
                <a:ea typeface="+mn-ea"/>
                <a:cs typeface="+mn-cs"/>
              </a:rPr>
              <a:t> : par la pratique =&gt; en agissant et changeant la réalité extérieure</a:t>
            </a:r>
          </a:p>
          <a:p>
            <a:r>
              <a:rPr lang="fr-FR" sz="1200" u="sng" kern="1200" dirty="0">
                <a:solidFill>
                  <a:schemeClr val="tx1"/>
                </a:solidFill>
                <a:effectLst/>
                <a:latin typeface="+mn-lt"/>
                <a:ea typeface="+mn-ea"/>
                <a:cs typeface="+mn-cs"/>
              </a:rPr>
              <a:t>3</a:t>
            </a:r>
            <a:r>
              <a:rPr lang="fr-FR" sz="1200" u="sng" kern="1200" baseline="30000" dirty="0">
                <a:solidFill>
                  <a:schemeClr val="tx1"/>
                </a:solidFill>
                <a:effectLst/>
                <a:latin typeface="+mn-lt"/>
                <a:ea typeface="+mn-ea"/>
                <a:cs typeface="+mn-cs"/>
              </a:rPr>
              <a:t>ième</a:t>
            </a:r>
            <a:r>
              <a:rPr lang="fr-FR" sz="1200" u="sng" kern="1200" dirty="0">
                <a:solidFill>
                  <a:schemeClr val="tx1"/>
                </a:solidFill>
                <a:effectLst/>
                <a:latin typeface="+mn-lt"/>
                <a:ea typeface="+mn-ea"/>
                <a:cs typeface="+mn-cs"/>
              </a:rPr>
              <a:t> partie du texte</a:t>
            </a:r>
            <a:r>
              <a:rPr lang="fr-FR" sz="1200" kern="1200" dirty="0">
                <a:solidFill>
                  <a:schemeClr val="tx1"/>
                </a:solidFill>
                <a:effectLst/>
                <a:latin typeface="+mn-lt"/>
                <a:ea typeface="+mn-ea"/>
                <a:cs typeface="+mn-cs"/>
              </a:rPr>
              <a:t> : exemple =&gt; montrer l’universalité de cette tendance à agir sur la réalité extérieure pour prendre conscience de soi-même. </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Ce besoin de transformer ou de modifier les choses extérieures afin de prendre conscience de soi-même, on le trouve déjà dans les premiers jeux de l’enfant.</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Dans la 1</a:t>
            </a:r>
            <a:r>
              <a:rPr lang="fr-FR" sz="1200" b="1" kern="1200" baseline="30000" dirty="0">
                <a:solidFill>
                  <a:schemeClr val="tx1"/>
                </a:solidFill>
                <a:effectLst/>
                <a:latin typeface="+mn-lt"/>
                <a:ea typeface="+mn-ea"/>
                <a:cs typeface="+mn-cs"/>
              </a:rPr>
              <a:t>ère</a:t>
            </a:r>
            <a:r>
              <a:rPr lang="fr-FR" sz="1200" b="1" kern="1200" dirty="0">
                <a:solidFill>
                  <a:schemeClr val="tx1"/>
                </a:solidFill>
                <a:effectLst/>
                <a:latin typeface="+mn-lt"/>
                <a:ea typeface="+mn-ea"/>
                <a:cs typeface="+mn-cs"/>
              </a:rPr>
              <a:t> partie du texte</a:t>
            </a:r>
            <a:r>
              <a:rPr lang="fr-FR" sz="1200" kern="1200" dirty="0">
                <a:solidFill>
                  <a:schemeClr val="tx1"/>
                </a:solidFill>
                <a:effectLst/>
                <a:latin typeface="+mn-lt"/>
                <a:ea typeface="+mn-ea"/>
                <a:cs typeface="+mn-cs"/>
              </a:rPr>
              <a:t> : définition de la conscience de soi comme activité théorique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Concepts importants : </a:t>
            </a:r>
            <a:r>
              <a:rPr lang="fr-FR" sz="1200" b="1" kern="1200" dirty="0">
                <a:solidFill>
                  <a:schemeClr val="tx1"/>
                </a:solidFill>
                <a:effectLst/>
                <a:latin typeface="+mn-lt"/>
                <a:ea typeface="+mn-ea"/>
                <a:cs typeface="+mn-cs"/>
              </a:rPr>
              <a:t>théorie</a:t>
            </a:r>
            <a:r>
              <a:rPr lang="fr-FR" sz="1200" kern="1200" dirty="0">
                <a:solidFill>
                  <a:schemeClr val="tx1"/>
                </a:solidFill>
                <a:effectLst/>
                <a:latin typeface="+mn-lt"/>
                <a:ea typeface="+mn-ea"/>
                <a:cs typeface="+mn-cs"/>
              </a:rPr>
              <a:t>/</a:t>
            </a:r>
            <a:r>
              <a:rPr lang="fr-FR" sz="1200" b="1" kern="1200" dirty="0">
                <a:solidFill>
                  <a:schemeClr val="tx1"/>
                </a:solidFill>
                <a:effectLst/>
                <a:latin typeface="+mn-lt"/>
                <a:ea typeface="+mn-ea"/>
                <a:cs typeface="+mn-cs"/>
              </a:rPr>
              <a:t>conscience</a:t>
            </a:r>
            <a:r>
              <a:rPr lang="fr-FR" sz="1200" kern="1200" dirty="0">
                <a:solidFill>
                  <a:schemeClr val="tx1"/>
                </a:solidFill>
                <a:effectLst/>
                <a:latin typeface="+mn-lt"/>
                <a:ea typeface="+mn-ea"/>
                <a:cs typeface="+mn-cs"/>
              </a:rPr>
              <a:t>/</a:t>
            </a:r>
            <a:r>
              <a:rPr lang="fr-FR" sz="1200" b="1" kern="1200" dirty="0">
                <a:solidFill>
                  <a:schemeClr val="tx1"/>
                </a:solidFill>
                <a:effectLst/>
                <a:latin typeface="+mn-lt"/>
                <a:ea typeface="+mn-ea"/>
                <a:cs typeface="+mn-cs"/>
              </a:rPr>
              <a:t>essence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Rappel </a:t>
            </a:r>
            <a:r>
              <a:rPr lang="fr-FR" sz="1200" kern="1200" dirty="0">
                <a:solidFill>
                  <a:schemeClr val="tx1"/>
                </a:solidFill>
                <a:effectLst/>
                <a:latin typeface="+mn-lt"/>
                <a:ea typeface="+mn-ea"/>
                <a:cs typeface="+mn-cs"/>
              </a:rPr>
              <a:t>: théorie vient du grec </a:t>
            </a:r>
            <a:r>
              <a:rPr lang="fr-FR" sz="1200" i="1" kern="1200" dirty="0" err="1">
                <a:solidFill>
                  <a:schemeClr val="tx1"/>
                </a:solidFill>
                <a:effectLst/>
                <a:latin typeface="+mn-lt"/>
                <a:ea typeface="+mn-ea"/>
                <a:cs typeface="+mn-cs"/>
              </a:rPr>
              <a:t>theoria</a:t>
            </a:r>
            <a:r>
              <a:rPr lang="fr-FR" sz="1200" kern="1200" dirty="0">
                <a:solidFill>
                  <a:schemeClr val="tx1"/>
                </a:solidFill>
                <a:effectLst/>
                <a:latin typeface="+mn-lt"/>
                <a:ea typeface="+mn-ea"/>
                <a:cs typeface="+mn-cs"/>
              </a:rPr>
              <a:t> qui signifie « contemplation ». Conscience de soi = se contempler soi-même, faire de son « soi » un objet de réflexion et de contemplation.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Cette partie s’organise autour d’une </a:t>
            </a:r>
            <a:r>
              <a:rPr lang="fr-FR" sz="1200" b="1" kern="1200" dirty="0">
                <a:solidFill>
                  <a:schemeClr val="tx1"/>
                </a:solidFill>
                <a:effectLst/>
                <a:latin typeface="+mn-lt"/>
                <a:ea typeface="+mn-ea"/>
                <a:cs typeface="+mn-cs"/>
              </a:rPr>
              <a:t>gradation</a:t>
            </a:r>
            <a:r>
              <a:rPr lang="fr-FR" sz="1200" kern="1200" dirty="0">
                <a:solidFill>
                  <a:schemeClr val="tx1"/>
                </a:solidFill>
                <a:effectLst/>
                <a:latin typeface="+mn-lt"/>
                <a:ea typeface="+mn-ea"/>
                <a:cs typeface="+mn-cs"/>
              </a:rPr>
              <a:t> : généralisation progressive de sa définition de la conscience. Trois étapes =&gt; trois niveaux de conscience.</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1</a:t>
            </a:r>
            <a:r>
              <a:rPr lang="fr-FR" sz="1200" u="sng" kern="1200" baseline="30000" dirty="0">
                <a:solidFill>
                  <a:schemeClr val="tx1"/>
                </a:solidFill>
                <a:effectLst/>
                <a:latin typeface="+mn-lt"/>
                <a:ea typeface="+mn-ea"/>
                <a:cs typeface="+mn-cs"/>
              </a:rPr>
              <a:t>er</a:t>
            </a:r>
            <a:r>
              <a:rPr lang="fr-FR" sz="1200" u="sng" kern="1200" dirty="0">
                <a:solidFill>
                  <a:schemeClr val="tx1"/>
                </a:solidFill>
                <a:effectLst/>
                <a:latin typeface="+mn-lt"/>
                <a:ea typeface="+mn-ea"/>
                <a:cs typeface="+mn-cs"/>
              </a:rPr>
              <a:t> moment</a:t>
            </a:r>
            <a:r>
              <a:rPr lang="fr-FR" sz="1200" kern="1200" dirty="0">
                <a:solidFill>
                  <a:schemeClr val="tx1"/>
                </a:solidFill>
                <a:effectLst/>
                <a:latin typeface="+mn-lt"/>
                <a:ea typeface="+mn-ea"/>
                <a:cs typeface="+mn-cs"/>
              </a:rPr>
              <a:t> : la conscience est ce par quoi l’homme se représente sa propre vie intérieure (ou vie affective)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 Se pencher sur soi » est le propre de la conscience. Donc ici, Hegel s’en tient à la définition traditionnelle de la conscience comme </a:t>
            </a:r>
            <a:r>
              <a:rPr lang="fr-FR" sz="1200" b="1" kern="1200" dirty="0">
                <a:solidFill>
                  <a:schemeClr val="tx1"/>
                </a:solidFill>
                <a:effectLst/>
                <a:latin typeface="+mn-lt"/>
                <a:ea typeface="+mn-ea"/>
                <a:cs typeface="+mn-cs"/>
              </a:rPr>
              <a:t>réflexivité</a:t>
            </a:r>
            <a:r>
              <a:rPr lang="fr-FR" sz="1200" kern="1200" dirty="0">
                <a:solidFill>
                  <a:schemeClr val="tx1"/>
                </a:solidFill>
                <a:effectLst/>
                <a:latin typeface="+mn-lt"/>
                <a:ea typeface="+mn-ea"/>
                <a:cs typeface="+mn-cs"/>
              </a:rPr>
              <a:t> = capacité à se réfléchir, c’est-à-dire à revenir sur soi, à se voir soi-même, à se représenter soi-même…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Mais plus précisément : la conscience a d’abord pour objet « les mouvements, replis et penchants du cœur humain » ; le « cœur » désigne ici le siège de l’affectivité  =&gt; les sentiments, les émotions, les désirs, tout ce que l’on éprouve, bref, l’ensemble de notre vie affective. Ici la conscience s’apparente à un </a:t>
            </a:r>
            <a:r>
              <a:rPr lang="fr-FR" sz="1200" b="1" u="sng" kern="1200" dirty="0">
                <a:solidFill>
                  <a:schemeClr val="tx1"/>
                </a:solidFill>
                <a:effectLst/>
                <a:latin typeface="+mn-lt"/>
                <a:ea typeface="+mn-ea"/>
                <a:cs typeface="+mn-cs"/>
              </a:rPr>
              <a:t>sentiment de soi-même</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2</a:t>
            </a:r>
            <a:r>
              <a:rPr lang="fr-FR" sz="1200" u="sng" kern="1200" baseline="30000" dirty="0">
                <a:solidFill>
                  <a:schemeClr val="tx1"/>
                </a:solidFill>
                <a:effectLst/>
                <a:latin typeface="+mn-lt"/>
                <a:ea typeface="+mn-ea"/>
                <a:cs typeface="+mn-cs"/>
              </a:rPr>
              <a:t>ième</a:t>
            </a:r>
            <a:r>
              <a:rPr lang="fr-FR" sz="1200" u="sng" kern="1200" dirty="0">
                <a:solidFill>
                  <a:schemeClr val="tx1"/>
                </a:solidFill>
                <a:effectLst/>
                <a:latin typeface="+mn-lt"/>
                <a:ea typeface="+mn-ea"/>
                <a:cs typeface="+mn-cs"/>
              </a:rPr>
              <a:t> moment</a:t>
            </a:r>
            <a:r>
              <a:rPr lang="fr-FR" sz="1200" kern="1200" dirty="0">
                <a:solidFill>
                  <a:schemeClr val="tx1"/>
                </a:solidFill>
                <a:effectLst/>
                <a:latin typeface="+mn-lt"/>
                <a:ea typeface="+mn-ea"/>
                <a:cs typeface="+mn-cs"/>
              </a:rPr>
              <a:t> : la conscience est ce par quoi l’homme se représente sa propre essence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Mais la conscience ne consiste </a:t>
            </a:r>
            <a:r>
              <a:rPr lang="fr-FR" sz="1200" b="1" kern="1200" dirty="0">
                <a:solidFill>
                  <a:schemeClr val="tx1"/>
                </a:solidFill>
                <a:effectLst/>
                <a:latin typeface="+mn-lt"/>
                <a:ea typeface="+mn-ea"/>
                <a:cs typeface="+mn-cs"/>
              </a:rPr>
              <a:t>pas seulement à savoir ce que l’on éprouve</a:t>
            </a:r>
            <a:r>
              <a:rPr lang="fr-FR" sz="1200" kern="1200" dirty="0">
                <a:solidFill>
                  <a:schemeClr val="tx1"/>
                </a:solidFill>
                <a:effectLst/>
                <a:latin typeface="+mn-lt"/>
                <a:ea typeface="+mn-ea"/>
                <a:cs typeface="+mn-cs"/>
              </a:rPr>
              <a:t>, elle est aussi </a:t>
            </a:r>
            <a:r>
              <a:rPr lang="fr-FR" sz="1200" i="1" kern="1200" dirty="0">
                <a:solidFill>
                  <a:schemeClr val="tx1"/>
                </a:solidFill>
                <a:effectLst/>
                <a:latin typeface="+mn-lt"/>
                <a:ea typeface="+mn-ea"/>
                <a:cs typeface="+mn-cs"/>
              </a:rPr>
              <a:t>réflexion par l’homme de sa propre essence</a:t>
            </a:r>
            <a:r>
              <a:rPr lang="fr-FR" sz="1200" kern="1200" dirty="0">
                <a:solidFill>
                  <a:schemeClr val="tx1"/>
                </a:solidFill>
                <a:effectLst/>
                <a:latin typeface="+mn-lt"/>
                <a:ea typeface="+mn-ea"/>
                <a:cs typeface="+mn-cs"/>
              </a:rPr>
              <a:t>, c’est-à-dire qu’elle est la connaissance de ce que je suis vraiment (l’essence =&gt; ce qui fait qu’un être est ce qu’il est ; par opposition à l’accidentel). Grâce à la conscience, je peux découvrir ce que je suis, et même </a:t>
            </a:r>
            <a:r>
              <a:rPr lang="fr-FR" sz="1200" i="1" kern="1200" dirty="0">
                <a:solidFill>
                  <a:schemeClr val="tx1"/>
                </a:solidFill>
                <a:effectLst/>
                <a:latin typeface="+mn-lt"/>
                <a:ea typeface="+mn-ea"/>
                <a:cs typeface="+mn-cs"/>
              </a:rPr>
              <a:t>qui</a:t>
            </a:r>
            <a:r>
              <a:rPr lang="fr-FR" sz="1200" kern="1200" dirty="0">
                <a:solidFill>
                  <a:schemeClr val="tx1"/>
                </a:solidFill>
                <a:effectLst/>
                <a:latin typeface="+mn-lt"/>
                <a:ea typeface="+mn-ea"/>
                <a:cs typeface="+mn-cs"/>
              </a:rPr>
              <a:t> je suis.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Problème général du cours sur le sujet : peut-on se connaître soi-même ? </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Pour Hegel, la réponse est positive : la conscience me permet de savoir ce que je suis. Elle est à la voie d’accès à notre propre essence, elle me permet de me connaître moi-même.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Donc ici </a:t>
            </a:r>
            <a:r>
              <a:rPr lang="fr-FR" sz="1200" b="1" kern="1200" dirty="0">
                <a:solidFill>
                  <a:schemeClr val="tx1"/>
                </a:solidFill>
                <a:effectLst/>
                <a:latin typeface="+mn-lt"/>
                <a:ea typeface="+mn-ea"/>
                <a:cs typeface="+mn-cs"/>
              </a:rPr>
              <a:t>gradation</a:t>
            </a:r>
            <a:r>
              <a:rPr lang="fr-FR" sz="1200" kern="1200" dirty="0">
                <a:solidFill>
                  <a:schemeClr val="tx1"/>
                </a:solidFill>
                <a:effectLst/>
                <a:latin typeface="+mn-lt"/>
                <a:ea typeface="+mn-ea"/>
                <a:cs typeface="+mn-cs"/>
              </a:rPr>
              <a:t> : plus simplement vision de soi ou savoir de ce qui se passe en nous mais véritable </a:t>
            </a:r>
            <a:r>
              <a:rPr lang="fr-FR" sz="1200" b="1" kern="1200" dirty="0">
                <a:solidFill>
                  <a:schemeClr val="tx1"/>
                </a:solidFill>
                <a:effectLst/>
                <a:latin typeface="+mn-lt"/>
                <a:ea typeface="+mn-ea"/>
                <a:cs typeface="+mn-cs"/>
              </a:rPr>
              <a:t>introspection</a:t>
            </a:r>
            <a:r>
              <a:rPr lang="fr-FR" sz="1200" kern="1200" dirty="0">
                <a:solidFill>
                  <a:schemeClr val="tx1"/>
                </a:solidFill>
                <a:effectLst/>
                <a:latin typeface="+mn-lt"/>
                <a:ea typeface="+mn-ea"/>
                <a:cs typeface="+mn-cs"/>
              </a:rPr>
              <a:t> intellectuelle, saisie de son essence par la pensée, saisie intellectuelle de soi-même. </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3</a:t>
            </a:r>
            <a:r>
              <a:rPr lang="fr-FR" sz="1200" u="sng" kern="1200" baseline="30000" dirty="0">
                <a:solidFill>
                  <a:schemeClr val="tx1"/>
                </a:solidFill>
                <a:effectLst/>
                <a:latin typeface="+mn-lt"/>
                <a:ea typeface="+mn-ea"/>
                <a:cs typeface="+mn-cs"/>
              </a:rPr>
              <a:t>ième</a:t>
            </a:r>
            <a:r>
              <a:rPr lang="fr-FR" sz="1200" u="sng" kern="1200" dirty="0">
                <a:solidFill>
                  <a:schemeClr val="tx1"/>
                </a:solidFill>
                <a:effectLst/>
                <a:latin typeface="+mn-lt"/>
                <a:ea typeface="+mn-ea"/>
                <a:cs typeface="+mn-cs"/>
              </a:rPr>
              <a:t> moment</a:t>
            </a:r>
            <a:r>
              <a:rPr lang="fr-FR" sz="1200" kern="1200" dirty="0">
                <a:solidFill>
                  <a:schemeClr val="tx1"/>
                </a:solidFill>
                <a:effectLst/>
                <a:latin typeface="+mn-lt"/>
                <a:ea typeface="+mn-ea"/>
                <a:cs typeface="+mn-cs"/>
              </a:rPr>
              <a:t> : la conscience est ce par quoi l’homme se représente la réalité extérieure </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Élargissement</a:t>
            </a:r>
            <a:r>
              <a:rPr lang="fr-FR" sz="1200" kern="1200" dirty="0">
                <a:solidFill>
                  <a:schemeClr val="tx1"/>
                </a:solidFill>
                <a:effectLst/>
                <a:latin typeface="+mn-lt"/>
                <a:ea typeface="+mn-ea"/>
                <a:cs typeface="+mn-cs"/>
              </a:rPr>
              <a:t> (« aussi bien… que… ») de la notion de conscience non seulement à notre intériorité mais aussi à la réalité extérieure (phrase de transition vers la seconde partie du texte)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La conscience n’est pas pure intériorité : elle permet à l’homme de se reconnaître également dans les données « extérieures ». Ici la conscience est </a:t>
            </a:r>
            <a:r>
              <a:rPr lang="fr-FR" sz="1200" b="1" kern="1200" dirty="0">
                <a:solidFill>
                  <a:schemeClr val="tx1"/>
                </a:solidFill>
                <a:effectLst/>
                <a:latin typeface="+mn-lt"/>
                <a:ea typeface="+mn-ea"/>
                <a:cs typeface="+mn-cs"/>
              </a:rPr>
              <a:t>perception</a:t>
            </a:r>
            <a:r>
              <a:rPr lang="fr-FR" sz="1200" kern="1200" dirty="0">
                <a:solidFill>
                  <a:schemeClr val="tx1"/>
                </a:solidFill>
                <a:effectLst/>
                <a:latin typeface="+mn-lt"/>
                <a:ea typeface="+mn-ea"/>
                <a:cs typeface="+mn-cs"/>
              </a:rPr>
              <a:t> au sens large. </a:t>
            </a:r>
          </a:p>
          <a:p>
            <a:r>
              <a:rPr lang="fr-FR" sz="1200" kern="1200" dirty="0">
                <a:solidFill>
                  <a:schemeClr val="tx1"/>
                </a:solidFill>
                <a:effectLst/>
                <a:latin typeface="+mn-lt"/>
                <a:ea typeface="+mn-ea"/>
                <a:cs typeface="+mn-cs"/>
              </a:rPr>
              <a:t>Autrement dit : la conscience n’est pas seulement conscience de soi mais également conscience du monde dans lequel nous vivons (ouverture à l’altérité ou à ce qui nous entoure).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De plus, transition : idée que la conscience théorique ne suffit pas ; il y a une forme supérieure de conscience de soi =&gt; la conscience pratique. Autrement dit : la conscience n’est pas seulement théorique !</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Dans la 2</a:t>
            </a:r>
            <a:r>
              <a:rPr lang="fr-FR" sz="1200" b="1" kern="1200" baseline="30000" dirty="0">
                <a:solidFill>
                  <a:schemeClr val="tx1"/>
                </a:solidFill>
                <a:effectLst/>
                <a:latin typeface="+mn-lt"/>
                <a:ea typeface="+mn-ea"/>
                <a:cs typeface="+mn-cs"/>
              </a:rPr>
              <a:t>ième</a:t>
            </a:r>
            <a:r>
              <a:rPr lang="fr-FR" sz="1200" b="1" kern="1200" dirty="0">
                <a:solidFill>
                  <a:schemeClr val="tx1"/>
                </a:solidFill>
                <a:effectLst/>
                <a:latin typeface="+mn-lt"/>
                <a:ea typeface="+mn-ea"/>
                <a:cs typeface="+mn-cs"/>
              </a:rPr>
              <a:t> partie du texte</a:t>
            </a:r>
            <a:r>
              <a:rPr lang="fr-FR" sz="1200" kern="1200" dirty="0">
                <a:solidFill>
                  <a:schemeClr val="tx1"/>
                </a:solidFill>
                <a:effectLst/>
                <a:latin typeface="+mn-lt"/>
                <a:ea typeface="+mn-ea"/>
                <a:cs typeface="+mn-cs"/>
              </a:rPr>
              <a:t> : définition de la conscience de soi comme activité pratique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Concepts importants : </a:t>
            </a:r>
            <a:r>
              <a:rPr lang="fr-FR" sz="1200" b="1" kern="1200" dirty="0">
                <a:solidFill>
                  <a:schemeClr val="tx1"/>
                </a:solidFill>
                <a:effectLst/>
                <a:latin typeface="+mn-lt"/>
                <a:ea typeface="+mn-ea"/>
                <a:cs typeface="+mn-cs"/>
              </a:rPr>
              <a:t>pratique</a:t>
            </a:r>
            <a:r>
              <a:rPr lang="fr-FR" sz="1200" kern="1200" dirty="0">
                <a:solidFill>
                  <a:schemeClr val="tx1"/>
                </a:solidFill>
                <a:effectLst/>
                <a:latin typeface="+mn-lt"/>
                <a:ea typeface="+mn-ea"/>
                <a:cs typeface="+mn-cs"/>
              </a:rPr>
              <a:t>/</a:t>
            </a:r>
            <a:r>
              <a:rPr lang="fr-FR" sz="1200" b="1" kern="1200" dirty="0">
                <a:solidFill>
                  <a:schemeClr val="tx1"/>
                </a:solidFill>
                <a:effectLst/>
                <a:latin typeface="+mn-lt"/>
                <a:ea typeface="+mn-ea"/>
                <a:cs typeface="+mn-cs"/>
              </a:rPr>
              <a:t>reconnaissance</a:t>
            </a:r>
            <a:r>
              <a:rPr lang="fr-FR" sz="1200" kern="1200" dirty="0">
                <a:solidFill>
                  <a:schemeClr val="tx1"/>
                </a:solidFill>
                <a:effectLst/>
                <a:latin typeface="+mn-lt"/>
                <a:ea typeface="+mn-ea"/>
                <a:cs typeface="+mn-cs"/>
              </a:rPr>
              <a:t>/</a:t>
            </a:r>
            <a:r>
              <a:rPr lang="fr-FR" sz="1200" b="1" kern="1200" dirty="0">
                <a:solidFill>
                  <a:schemeClr val="tx1"/>
                </a:solidFill>
                <a:effectLst/>
                <a:latin typeface="+mn-lt"/>
                <a:ea typeface="+mn-ea"/>
                <a:cs typeface="+mn-cs"/>
              </a:rPr>
              <a:t>liberté</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Trois moments. </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1</a:t>
            </a:r>
            <a:r>
              <a:rPr lang="fr-FR" sz="1200" u="sng" kern="1200" baseline="30000" dirty="0">
                <a:solidFill>
                  <a:schemeClr val="tx1"/>
                </a:solidFill>
                <a:effectLst/>
                <a:latin typeface="+mn-lt"/>
                <a:ea typeface="+mn-ea"/>
                <a:cs typeface="+mn-cs"/>
              </a:rPr>
              <a:t>er</a:t>
            </a:r>
            <a:r>
              <a:rPr lang="fr-FR" sz="1200" u="sng" kern="1200" dirty="0">
                <a:solidFill>
                  <a:schemeClr val="tx1"/>
                </a:solidFill>
                <a:effectLst/>
                <a:latin typeface="+mn-lt"/>
                <a:ea typeface="+mn-ea"/>
                <a:cs typeface="+mn-cs"/>
              </a:rPr>
              <a:t> moment</a:t>
            </a:r>
            <a:r>
              <a:rPr lang="fr-FR" sz="1200" kern="1200" dirty="0">
                <a:solidFill>
                  <a:schemeClr val="tx1"/>
                </a:solidFill>
                <a:effectLst/>
                <a:latin typeface="+mn-lt"/>
                <a:ea typeface="+mn-ea"/>
                <a:cs typeface="+mn-cs"/>
              </a:rPr>
              <a:t> : introduction de l’idée qu’il va développer et expliquer.</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L’homme parvient à la conscience de soi par une activité pratique et en s’ouvrant à la réalité extérieure.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Hegel enrichit ici sa définition de la conscience de soi =&gt; être conscient de soi consiste pour l’homme à  « se retrouver lui-même » ou à se reconnaître dans ce qui lui est extérieur.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Mais comment y parvient-il ? </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2</a:t>
            </a:r>
            <a:r>
              <a:rPr lang="fr-FR" sz="1200" u="sng" kern="1200" baseline="30000" dirty="0">
                <a:solidFill>
                  <a:schemeClr val="tx1"/>
                </a:solidFill>
                <a:effectLst/>
                <a:latin typeface="+mn-lt"/>
                <a:ea typeface="+mn-ea"/>
                <a:cs typeface="+mn-cs"/>
              </a:rPr>
              <a:t>ième</a:t>
            </a:r>
            <a:r>
              <a:rPr lang="fr-FR" sz="1200" u="sng" kern="1200" dirty="0">
                <a:solidFill>
                  <a:schemeClr val="tx1"/>
                </a:solidFill>
                <a:effectLst/>
                <a:latin typeface="+mn-lt"/>
                <a:ea typeface="+mn-ea"/>
                <a:cs typeface="+mn-cs"/>
              </a:rPr>
              <a:t> moment</a:t>
            </a:r>
            <a:r>
              <a:rPr lang="fr-FR" sz="1200" kern="1200" dirty="0">
                <a:solidFill>
                  <a:schemeClr val="tx1"/>
                </a:solidFill>
                <a:effectLst/>
                <a:latin typeface="+mn-lt"/>
                <a:ea typeface="+mn-ea"/>
                <a:cs typeface="+mn-cs"/>
              </a:rPr>
              <a:t> : </a:t>
            </a:r>
            <a:r>
              <a:rPr lang="fr-FR" sz="1200" b="1" kern="1200" dirty="0">
                <a:solidFill>
                  <a:schemeClr val="tx1"/>
                </a:solidFill>
                <a:effectLst/>
                <a:latin typeface="+mn-lt"/>
                <a:ea typeface="+mn-ea"/>
                <a:cs typeface="+mn-cs"/>
              </a:rPr>
              <a:t>définition de cette activité pratique.</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Cette « activité pratique » désigne deux choses : elle sert…</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À « changer les choses extérieures » =&gt; transformer, modifier la réalité extérieure. </a:t>
            </a:r>
          </a:p>
          <a:p>
            <a:pPr lvl="0"/>
            <a:r>
              <a:rPr lang="fr-FR" sz="1200" kern="1200" dirty="0">
                <a:solidFill>
                  <a:schemeClr val="tx1"/>
                </a:solidFill>
                <a:effectLst/>
                <a:latin typeface="+mn-lt"/>
                <a:ea typeface="+mn-ea"/>
                <a:cs typeface="+mn-cs"/>
              </a:rPr>
              <a:t>À imposer sa marque sur les choses (« marquer du sceau de son intériorité », « ôter au monde son caractère farouchement étranger ») </a:t>
            </a:r>
          </a:p>
          <a:p>
            <a:r>
              <a:rPr lang="fr-FR" sz="1200" kern="1200" dirty="0">
                <a:solidFill>
                  <a:schemeClr val="tx1"/>
                </a:solidFill>
                <a:effectLst/>
                <a:latin typeface="+mn-lt"/>
                <a:ea typeface="+mn-ea"/>
                <a:cs typeface="+mn-cs"/>
              </a:rPr>
              <a:t>Et donc =&gt; à s’approprier la réalité.</a:t>
            </a:r>
          </a:p>
          <a:p>
            <a:r>
              <a:rPr lang="fr-FR" sz="1200" kern="1200" dirty="0">
                <a:solidFill>
                  <a:schemeClr val="tx1"/>
                </a:solidFill>
                <a:effectLst/>
                <a:latin typeface="+mn-lt"/>
                <a:ea typeface="+mn-ea"/>
                <a:cs typeface="+mn-cs"/>
              </a:rPr>
              <a:t>Ce qu’on ne peut faire qu’en les transformant ou en les modifiant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Du coup, en les modifiant, les choses cessent de m’apparaître comme étrangères : j’y vois un reflet ou une image de ce que je suis (je me retrouve/me reconnais moi-même dans les choses)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Remarque importante :</a:t>
            </a:r>
            <a:r>
              <a:rPr lang="fr-FR" sz="1200" kern="1200" dirty="0">
                <a:solidFill>
                  <a:schemeClr val="tx1"/>
                </a:solidFill>
                <a:effectLst/>
                <a:latin typeface="+mn-lt"/>
                <a:ea typeface="+mn-ea"/>
                <a:cs typeface="+mn-cs"/>
              </a:rPr>
              <a:t> on trouve bien dans ce texte l’idée de satisfaction = verbe « jouir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Quelle satisfaction exactement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Jouissance s’explique par la reconnaissance de sa propre image ou de soi-même dans les choses qu’on a changées ou réalisées.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Si on prend l’exemple du travail : « jouissance », contentement ou satisfaction dans le fait de </a:t>
            </a:r>
            <a:r>
              <a:rPr lang="fr-FR" sz="1200" b="1" kern="1200" dirty="0">
                <a:solidFill>
                  <a:schemeClr val="tx1"/>
                </a:solidFill>
                <a:effectLst/>
                <a:latin typeface="+mn-lt"/>
                <a:ea typeface="+mn-ea"/>
                <a:cs typeface="+mn-cs"/>
              </a:rPr>
              <a:t>prendre conscience à travers l’objet qu’on a produit de ce qu’il </a:t>
            </a:r>
            <a:r>
              <a:rPr lang="fr-FR" sz="1200" b="1" i="1" kern="1200" dirty="0">
                <a:solidFill>
                  <a:schemeClr val="tx1"/>
                </a:solidFill>
                <a:effectLst/>
                <a:latin typeface="+mn-lt"/>
                <a:ea typeface="+mn-ea"/>
                <a:cs typeface="+mn-cs"/>
              </a:rPr>
              <a:t>peut</a:t>
            </a:r>
            <a:r>
              <a:rPr lang="fr-FR" sz="1200" b="1" kern="1200" dirty="0">
                <a:solidFill>
                  <a:schemeClr val="tx1"/>
                </a:solidFill>
                <a:effectLst/>
                <a:latin typeface="+mn-lt"/>
                <a:ea typeface="+mn-ea"/>
                <a:cs typeface="+mn-cs"/>
              </a:rPr>
              <a:t> faire ou de ce qu’il </a:t>
            </a:r>
            <a:r>
              <a:rPr lang="fr-FR" sz="1200" b="1" i="1" kern="1200" dirty="0">
                <a:solidFill>
                  <a:schemeClr val="tx1"/>
                </a:solidFill>
                <a:effectLst/>
                <a:latin typeface="+mn-lt"/>
                <a:ea typeface="+mn-ea"/>
                <a:cs typeface="+mn-cs"/>
              </a:rPr>
              <a:t>sait</a:t>
            </a:r>
            <a:r>
              <a:rPr lang="fr-FR" sz="1200" b="1" kern="1200" dirty="0">
                <a:solidFill>
                  <a:schemeClr val="tx1"/>
                </a:solidFill>
                <a:effectLst/>
                <a:latin typeface="+mn-lt"/>
                <a:ea typeface="+mn-ea"/>
                <a:cs typeface="+mn-cs"/>
              </a:rPr>
              <a:t> faire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02B00A6-816C-431D-956F-9E1C0295B24C}" type="slidenum">
              <a:rPr lang="fr-FR" smtClean="0"/>
              <a:t>3</a:t>
            </a:fld>
            <a:endParaRPr lang="fr-FR"/>
          </a:p>
        </p:txBody>
      </p:sp>
    </p:spTree>
    <p:extLst>
      <p:ext uri="{BB962C8B-B14F-4D97-AF65-F5344CB8AC3E}">
        <p14:creationId xmlns:p14="http://schemas.microsoft.com/office/powerpoint/2010/main" val="313386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La</a:t>
            </a:r>
            <a:r>
              <a:rPr lang="fr-FR" baseline="0" dirty="0"/>
              <a:t> satisfaction réside dans le fait qu’on soit parvenu à produire quelque chose de « beau »…</a:t>
            </a:r>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15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0000" lnSpcReduction="20000"/>
          </a:bodyPr>
          <a:lstStyle/>
          <a:p>
            <a:r>
              <a:rPr lang="fr-FR" sz="1200" b="1" kern="1200" dirty="0">
                <a:solidFill>
                  <a:schemeClr val="tx1"/>
                </a:solidFill>
                <a:latin typeface="+mn-lt"/>
                <a:ea typeface="+mn-ea"/>
                <a:cs typeface="+mn-cs"/>
              </a:rPr>
              <a:t>Hannah Arendt, </a:t>
            </a:r>
            <a:r>
              <a:rPr lang="fr-FR" sz="1200" b="1" i="1" kern="1200" dirty="0">
                <a:solidFill>
                  <a:schemeClr val="tx1"/>
                </a:solidFill>
                <a:latin typeface="+mn-lt"/>
                <a:ea typeface="+mn-ea"/>
                <a:cs typeface="+mn-cs"/>
              </a:rPr>
              <a:t>La crise de la culture</a:t>
            </a:r>
            <a:r>
              <a:rPr lang="fr-FR" sz="1200" b="0" kern="1200" dirty="0">
                <a:solidFill>
                  <a:schemeClr val="tx1"/>
                </a:solidFill>
                <a:latin typeface="+mn-lt"/>
                <a:ea typeface="+mn-ea"/>
                <a:cs typeface="+mn-cs"/>
              </a:rPr>
              <a:t> :</a:t>
            </a:r>
            <a:r>
              <a:rPr lang="fr-FR" sz="1200" b="0" kern="1200" baseline="0" dirty="0">
                <a:solidFill>
                  <a:schemeClr val="tx1"/>
                </a:solidFill>
                <a:latin typeface="+mn-lt"/>
                <a:ea typeface="+mn-ea"/>
                <a:cs typeface="+mn-cs"/>
              </a:rPr>
              <a:t> c</a:t>
            </a:r>
            <a:r>
              <a:rPr lang="fr-FR" sz="1200" b="0" kern="1200" dirty="0">
                <a:solidFill>
                  <a:schemeClr val="tx1"/>
                </a:solidFill>
                <a:latin typeface="+mn-lt"/>
                <a:ea typeface="+mn-ea"/>
                <a:cs typeface="+mn-cs"/>
              </a:rPr>
              <a:t>e qui caractérise une œuvre d’art, c’est notamment le fait qu’elle soit produite pour durer et pas pour être consommée ou utilisée.</a:t>
            </a:r>
          </a:p>
          <a:p>
            <a:r>
              <a:rPr lang="fr-FR" sz="1200" b="0" kern="1200" dirty="0">
                <a:solidFill>
                  <a:schemeClr val="tx1"/>
                </a:solidFill>
                <a:latin typeface="+mn-lt"/>
                <a:ea typeface="+mn-ea"/>
                <a:cs typeface="+mn-cs"/>
              </a:rPr>
              <a:t> </a:t>
            </a:r>
          </a:p>
          <a:p>
            <a:r>
              <a:rPr lang="fr-FR" sz="1200" b="0" u="sng" kern="1200" dirty="0">
                <a:solidFill>
                  <a:schemeClr val="tx1"/>
                </a:solidFill>
                <a:latin typeface="+mn-lt"/>
                <a:ea typeface="+mn-ea"/>
                <a:cs typeface="+mn-cs"/>
              </a:rPr>
              <a:t>Explication</a:t>
            </a:r>
            <a:r>
              <a:rPr lang="fr-FR" sz="1200" b="0" kern="1200" dirty="0">
                <a:solidFill>
                  <a:schemeClr val="tx1"/>
                </a:solidFill>
                <a:latin typeface="+mn-lt"/>
                <a:ea typeface="+mn-ea"/>
                <a:cs typeface="+mn-cs"/>
              </a:rPr>
              <a:t> : </a:t>
            </a:r>
          </a:p>
          <a:p>
            <a:r>
              <a:rPr lang="fr-FR" sz="1200" b="0" kern="1200" dirty="0">
                <a:solidFill>
                  <a:schemeClr val="tx1"/>
                </a:solidFill>
                <a:latin typeface="+mn-lt"/>
                <a:ea typeface="+mn-ea"/>
                <a:cs typeface="+mn-cs"/>
              </a:rPr>
              <a:t> </a:t>
            </a:r>
          </a:p>
          <a:p>
            <a:pPr lvl="0"/>
            <a:r>
              <a:rPr lang="fr-FR" sz="1200" b="0" kern="1200" baseline="0" dirty="0">
                <a:solidFill>
                  <a:schemeClr val="tx1"/>
                </a:solidFill>
                <a:latin typeface="+mn-lt"/>
                <a:ea typeface="+mn-ea"/>
                <a:cs typeface="+mn-cs"/>
              </a:rPr>
              <a:t> - L</a:t>
            </a:r>
            <a:r>
              <a:rPr lang="fr-FR" sz="1200" b="0" kern="1200" dirty="0">
                <a:solidFill>
                  <a:schemeClr val="tx1"/>
                </a:solidFill>
                <a:latin typeface="+mn-lt"/>
                <a:ea typeface="+mn-ea"/>
                <a:cs typeface="+mn-cs"/>
              </a:rPr>
              <a:t>a durée d’un objet technique est limitée au temps de son utilisation (une fois qu’on l’a utilisé, ou qu’on l’a servi, il n’est plus intéressant… voire abandonné ou jeté)</a:t>
            </a:r>
          </a:p>
          <a:p>
            <a:r>
              <a:rPr lang="fr-FR" sz="1200" b="0" kern="1200" dirty="0">
                <a:solidFill>
                  <a:schemeClr val="tx1"/>
                </a:solidFill>
                <a:latin typeface="+mn-lt"/>
                <a:ea typeface="+mn-ea"/>
                <a:cs typeface="+mn-cs"/>
              </a:rPr>
              <a:t> </a:t>
            </a:r>
          </a:p>
          <a:p>
            <a:r>
              <a:rPr lang="fr-FR" sz="1200" b="0" kern="1200" dirty="0">
                <a:solidFill>
                  <a:schemeClr val="tx1"/>
                </a:solidFill>
                <a:latin typeface="+mn-lt"/>
                <a:ea typeface="+mn-ea"/>
                <a:cs typeface="+mn-cs"/>
              </a:rPr>
              <a:t>Sauf cas du vintage ou des collectionneurs d’objets anciens.</a:t>
            </a:r>
          </a:p>
          <a:p>
            <a:endParaRPr lang="fr-FR" sz="1200" b="0" kern="1200" dirty="0">
              <a:solidFill>
                <a:schemeClr val="tx1"/>
              </a:solidFill>
              <a:latin typeface="+mn-lt"/>
              <a:ea typeface="+mn-ea"/>
              <a:cs typeface="+mn-cs"/>
            </a:endParaRPr>
          </a:p>
          <a:p>
            <a:r>
              <a:rPr lang="fr-FR" sz="1200" b="0" kern="1200" dirty="0">
                <a:solidFill>
                  <a:schemeClr val="tx1"/>
                </a:solidFill>
                <a:latin typeface="+mn-lt"/>
                <a:ea typeface="+mn-ea"/>
                <a:cs typeface="+mn-cs"/>
              </a:rPr>
              <a:t>Mais ce n’est pas de l’art mais du </a:t>
            </a:r>
            <a:r>
              <a:rPr lang="fr-FR" sz="1200" b="0" i="1" kern="1200" dirty="0">
                <a:solidFill>
                  <a:schemeClr val="tx1"/>
                </a:solidFill>
                <a:latin typeface="+mn-lt"/>
                <a:ea typeface="+mn-ea"/>
                <a:cs typeface="+mn-cs"/>
              </a:rPr>
              <a:t>design</a:t>
            </a:r>
            <a:r>
              <a:rPr lang="fr-FR" sz="1200" b="0" kern="1200" dirty="0">
                <a:solidFill>
                  <a:schemeClr val="tx1"/>
                </a:solidFill>
                <a:latin typeface="+mn-lt"/>
                <a:ea typeface="+mn-ea"/>
                <a:cs typeface="+mn-cs"/>
              </a:rPr>
              <a:t>/</a:t>
            </a:r>
            <a:r>
              <a:rPr lang="fr-FR" sz="1200" b="0" i="1" kern="1200" dirty="0">
                <a:solidFill>
                  <a:schemeClr val="tx1"/>
                </a:solidFill>
                <a:latin typeface="+mn-lt"/>
                <a:ea typeface="+mn-ea"/>
                <a:cs typeface="+mn-cs"/>
              </a:rPr>
              <a:t>déco</a:t>
            </a:r>
            <a:r>
              <a:rPr lang="fr-FR" sz="1200" b="0" kern="1200" dirty="0">
                <a:solidFill>
                  <a:schemeClr val="tx1"/>
                </a:solidFill>
                <a:latin typeface="+mn-lt"/>
                <a:ea typeface="+mn-ea"/>
                <a:cs typeface="+mn-cs"/>
              </a:rPr>
              <a:t>= objets </a:t>
            </a:r>
            <a:r>
              <a:rPr lang="fr-FR" sz="1200" b="0" i="1" kern="1200" dirty="0">
                <a:solidFill>
                  <a:schemeClr val="tx1"/>
                </a:solidFill>
                <a:latin typeface="+mn-lt"/>
                <a:ea typeface="+mn-ea"/>
                <a:cs typeface="+mn-cs"/>
              </a:rPr>
              <a:t>utilitaires</a:t>
            </a:r>
            <a:r>
              <a:rPr lang="fr-FR" sz="1200" b="0" kern="1200" dirty="0">
                <a:solidFill>
                  <a:schemeClr val="tx1"/>
                </a:solidFill>
                <a:latin typeface="+mn-lt"/>
                <a:ea typeface="+mn-ea"/>
                <a:cs typeface="+mn-cs"/>
              </a:rPr>
              <a:t> ou ayant été </a:t>
            </a:r>
            <a:r>
              <a:rPr lang="fr-FR" sz="1200" b="0" i="1" kern="1200" dirty="0">
                <a:solidFill>
                  <a:schemeClr val="tx1"/>
                </a:solidFill>
                <a:latin typeface="+mn-lt"/>
                <a:ea typeface="+mn-ea"/>
                <a:cs typeface="+mn-cs"/>
              </a:rPr>
              <a:t>utilisés</a:t>
            </a:r>
            <a:r>
              <a:rPr lang="fr-FR" sz="1200" b="0" kern="1200" dirty="0">
                <a:solidFill>
                  <a:schemeClr val="tx1"/>
                </a:solidFill>
                <a:latin typeface="+mn-lt"/>
                <a:ea typeface="+mn-ea"/>
                <a:cs typeface="+mn-cs"/>
              </a:rPr>
              <a:t> et que l’on apprécie pour leur aspect.</a:t>
            </a:r>
          </a:p>
          <a:p>
            <a:r>
              <a:rPr lang="fr-FR" sz="1200" b="0" kern="1200" dirty="0">
                <a:solidFill>
                  <a:schemeClr val="tx1"/>
                </a:solidFill>
                <a:latin typeface="+mn-lt"/>
                <a:ea typeface="+mn-ea"/>
                <a:cs typeface="+mn-cs"/>
              </a:rPr>
              <a:t> </a:t>
            </a:r>
          </a:p>
          <a:p>
            <a:pPr lvl="0"/>
            <a:r>
              <a:rPr lang="fr-FR" sz="1200" b="0" kern="1200" dirty="0">
                <a:solidFill>
                  <a:schemeClr val="tx1"/>
                </a:solidFill>
                <a:latin typeface="+mn-lt"/>
                <a:ea typeface="+mn-ea"/>
                <a:cs typeface="+mn-cs"/>
              </a:rPr>
              <a:t>- La durée d’existence de l’œuvre d’art est beaucoup plus longue… Forme d’éternité ou d’ « immortalité ». </a:t>
            </a:r>
          </a:p>
          <a:p>
            <a:r>
              <a:rPr lang="fr-FR" sz="1200" b="0" kern="1200" dirty="0">
                <a:solidFill>
                  <a:schemeClr val="tx1"/>
                </a:solidFill>
                <a:latin typeface="+mn-lt"/>
                <a:ea typeface="+mn-ea"/>
                <a:cs typeface="+mn-cs"/>
              </a:rPr>
              <a:t> </a:t>
            </a:r>
          </a:p>
          <a:p>
            <a:r>
              <a:rPr lang="fr-FR" sz="1200" b="0" kern="1200" dirty="0">
                <a:solidFill>
                  <a:schemeClr val="tx1"/>
                </a:solidFill>
                <a:latin typeface="+mn-lt"/>
                <a:ea typeface="+mn-ea"/>
                <a:cs typeface="+mn-cs"/>
              </a:rPr>
              <a:t>Comment expliquer cette immortalité ? </a:t>
            </a:r>
          </a:p>
          <a:p>
            <a:r>
              <a:rPr lang="fr-FR" sz="1200" b="0" kern="1200" dirty="0">
                <a:solidFill>
                  <a:schemeClr val="tx1"/>
                </a:solidFill>
                <a:latin typeface="+mn-lt"/>
                <a:ea typeface="+mn-ea"/>
                <a:cs typeface="+mn-cs"/>
              </a:rPr>
              <a:t> </a:t>
            </a:r>
          </a:p>
          <a:p>
            <a:r>
              <a:rPr lang="fr-FR" sz="1200" b="0" kern="1200" dirty="0">
                <a:solidFill>
                  <a:schemeClr val="tx1"/>
                </a:solidFill>
                <a:latin typeface="+mn-lt"/>
                <a:ea typeface="+mn-ea"/>
                <a:cs typeface="+mn-cs"/>
              </a:rPr>
              <a:t>1/ Elle est intemporelle car même si née ou apparue dans un contexte historique déterminé,</a:t>
            </a:r>
            <a:r>
              <a:rPr lang="fr-FR" sz="1200" b="0" kern="1200" baseline="0" dirty="0">
                <a:solidFill>
                  <a:schemeClr val="tx1"/>
                </a:solidFill>
                <a:latin typeface="+mn-lt"/>
                <a:ea typeface="+mn-ea"/>
                <a:cs typeface="+mn-cs"/>
              </a:rPr>
              <a:t> </a:t>
            </a:r>
            <a:r>
              <a:rPr lang="fr-FR" sz="1200" b="0" kern="1200" dirty="0">
                <a:solidFill>
                  <a:schemeClr val="tx1"/>
                </a:solidFill>
                <a:latin typeface="+mn-lt"/>
                <a:ea typeface="+mn-ea"/>
                <a:cs typeface="+mn-cs"/>
              </a:rPr>
              <a:t>l'œuvre survit à l'artiste</a:t>
            </a:r>
            <a:r>
              <a:rPr lang="fr-FR" sz="1200" b="0" kern="1200" baseline="0" dirty="0">
                <a:solidFill>
                  <a:schemeClr val="tx1"/>
                </a:solidFill>
                <a:latin typeface="+mn-lt"/>
                <a:ea typeface="+mn-ea"/>
                <a:cs typeface="+mn-cs"/>
              </a:rPr>
              <a:t> ; </a:t>
            </a:r>
            <a:r>
              <a:rPr lang="fr-FR" sz="1200" b="0" kern="1200" dirty="0">
                <a:solidFill>
                  <a:schemeClr val="tx1"/>
                </a:solidFill>
                <a:latin typeface="+mn-lt"/>
                <a:ea typeface="+mn-ea"/>
                <a:cs typeface="+mn-cs"/>
              </a:rPr>
              <a:t>elle survit à la société qui l'a produite (il y a une </a:t>
            </a:r>
            <a:r>
              <a:rPr lang="fr-FR" sz="1200" b="0" i="1" kern="1200" dirty="0">
                <a:solidFill>
                  <a:schemeClr val="tx1"/>
                </a:solidFill>
                <a:latin typeface="+mn-lt"/>
                <a:ea typeface="+mn-ea"/>
                <a:cs typeface="+mn-cs"/>
              </a:rPr>
              <a:t>histoire</a:t>
            </a:r>
            <a:r>
              <a:rPr lang="fr-FR" sz="1200" b="0" kern="1200" dirty="0">
                <a:solidFill>
                  <a:schemeClr val="tx1"/>
                </a:solidFill>
                <a:latin typeface="+mn-lt"/>
                <a:ea typeface="+mn-ea"/>
                <a:cs typeface="+mn-cs"/>
              </a:rPr>
              <a:t> des arts et des œuvres).</a:t>
            </a:r>
          </a:p>
          <a:p>
            <a:r>
              <a:rPr lang="fr-FR" sz="1200" b="0" kern="1200" dirty="0">
                <a:solidFill>
                  <a:schemeClr val="tx1"/>
                </a:solidFill>
                <a:latin typeface="+mn-lt"/>
                <a:ea typeface="+mn-ea"/>
                <a:cs typeface="+mn-cs"/>
              </a:rPr>
              <a:t> </a:t>
            </a:r>
          </a:p>
          <a:p>
            <a:r>
              <a:rPr lang="fr-FR" sz="1200" b="0" kern="1200" dirty="0">
                <a:solidFill>
                  <a:schemeClr val="tx1"/>
                </a:solidFill>
                <a:latin typeface="+mn-lt"/>
                <a:ea typeface="+mn-ea"/>
                <a:cs typeface="+mn-cs"/>
              </a:rPr>
              <a:t>Mais Arendt dit bien « potentielle » : immortalité </a:t>
            </a:r>
            <a:r>
              <a:rPr lang="fr-FR" sz="1200" b="0" i="1" kern="1200" dirty="0">
                <a:solidFill>
                  <a:schemeClr val="tx1"/>
                </a:solidFill>
                <a:latin typeface="+mn-lt"/>
                <a:ea typeface="+mn-ea"/>
                <a:cs typeface="+mn-cs"/>
              </a:rPr>
              <a:t>de principe </a:t>
            </a:r>
            <a:r>
              <a:rPr lang="fr-FR" sz="1200" b="0" kern="1200" dirty="0">
                <a:solidFill>
                  <a:schemeClr val="tx1"/>
                </a:solidFill>
                <a:latin typeface="+mn-lt"/>
                <a:ea typeface="+mn-ea"/>
                <a:cs typeface="+mn-cs"/>
              </a:rPr>
              <a:t>car elle peut néanmoins disparaître si événements historiques particuliers (certaines œuvres se sont perdues, ou alors elles ont été détruites, soit oubliées…)</a:t>
            </a:r>
          </a:p>
          <a:p>
            <a:r>
              <a:rPr lang="fr-FR" sz="1200" b="0" kern="1200" dirty="0">
                <a:solidFill>
                  <a:schemeClr val="tx1"/>
                </a:solidFill>
                <a:latin typeface="+mn-lt"/>
                <a:ea typeface="+mn-ea"/>
                <a:cs typeface="+mn-cs"/>
              </a:rPr>
              <a:t> </a:t>
            </a:r>
          </a:p>
          <a:p>
            <a:r>
              <a:rPr lang="fr-FR" sz="1200" b="0" kern="1200" dirty="0">
                <a:solidFill>
                  <a:schemeClr val="tx1"/>
                </a:solidFill>
                <a:latin typeface="+mn-lt"/>
                <a:ea typeface="+mn-ea"/>
                <a:cs typeface="+mn-cs"/>
              </a:rPr>
              <a:t>2/ L’œuvre d’art a bien une </a:t>
            </a:r>
            <a:r>
              <a:rPr lang="fr-FR" sz="1200" b="0" i="1" kern="1200" dirty="0">
                <a:solidFill>
                  <a:schemeClr val="tx1"/>
                </a:solidFill>
                <a:latin typeface="+mn-lt"/>
                <a:ea typeface="+mn-ea"/>
                <a:cs typeface="+mn-cs"/>
              </a:rPr>
              <a:t>finalité</a:t>
            </a:r>
            <a:r>
              <a:rPr lang="fr-FR" sz="1200" b="0" kern="1200" dirty="0">
                <a:solidFill>
                  <a:schemeClr val="tx1"/>
                </a:solidFill>
                <a:latin typeface="+mn-lt"/>
                <a:ea typeface="+mn-ea"/>
                <a:cs typeface="+mn-cs"/>
              </a:rPr>
              <a:t> mais elle n’a pas de </a:t>
            </a:r>
            <a:r>
              <a:rPr lang="fr-FR" sz="1200" b="0" i="1" kern="1200" dirty="0">
                <a:solidFill>
                  <a:schemeClr val="tx1"/>
                </a:solidFill>
                <a:latin typeface="+mn-lt"/>
                <a:ea typeface="+mn-ea"/>
                <a:cs typeface="+mn-cs"/>
              </a:rPr>
              <a:t>fonctionnalité</a:t>
            </a:r>
            <a:r>
              <a:rPr lang="fr-FR" sz="1200" b="0" i="0" kern="1200" dirty="0">
                <a:solidFill>
                  <a:schemeClr val="tx1"/>
                </a:solidFill>
                <a:latin typeface="+mn-lt"/>
                <a:ea typeface="+mn-ea"/>
                <a:cs typeface="+mn-cs"/>
              </a:rPr>
              <a:t>.</a:t>
            </a:r>
            <a:r>
              <a:rPr lang="fr-FR" sz="1200" b="0" i="0" kern="1200" baseline="0" dirty="0">
                <a:solidFill>
                  <a:schemeClr val="tx1"/>
                </a:solidFill>
                <a:latin typeface="+mn-lt"/>
                <a:ea typeface="+mn-ea"/>
                <a:cs typeface="+mn-cs"/>
              </a:rPr>
              <a:t> S</a:t>
            </a:r>
            <a:r>
              <a:rPr lang="fr-FR" sz="1200" b="0" kern="1200" dirty="0">
                <a:solidFill>
                  <a:schemeClr val="tx1"/>
                </a:solidFill>
                <a:latin typeface="+mn-lt"/>
                <a:ea typeface="+mn-ea"/>
                <a:cs typeface="+mn-cs"/>
              </a:rPr>
              <a:t>a </a:t>
            </a:r>
            <a:r>
              <a:rPr lang="fr-FR" sz="1200" b="0" i="1" kern="1200" dirty="0">
                <a:solidFill>
                  <a:schemeClr val="tx1"/>
                </a:solidFill>
                <a:latin typeface="+mn-lt"/>
                <a:ea typeface="+mn-ea"/>
                <a:cs typeface="+mn-cs"/>
              </a:rPr>
              <a:t>finalité</a:t>
            </a:r>
            <a:r>
              <a:rPr lang="fr-FR" sz="1200" b="0" i="0" kern="1200" dirty="0">
                <a:solidFill>
                  <a:schemeClr val="tx1"/>
                </a:solidFill>
                <a:latin typeface="+mn-lt"/>
                <a:ea typeface="+mn-ea"/>
                <a:cs typeface="+mn-cs"/>
              </a:rPr>
              <a:t>,</a:t>
            </a:r>
            <a:r>
              <a:rPr lang="fr-FR" sz="1200" b="0" i="0" kern="1200" baseline="0" dirty="0">
                <a:solidFill>
                  <a:schemeClr val="tx1"/>
                </a:solidFill>
                <a:latin typeface="+mn-lt"/>
                <a:ea typeface="+mn-ea"/>
                <a:cs typeface="+mn-cs"/>
              </a:rPr>
              <a:t> c’est </a:t>
            </a:r>
            <a:r>
              <a:rPr lang="fr-FR" sz="1200" b="0" kern="1200" dirty="0">
                <a:solidFill>
                  <a:schemeClr val="tx1"/>
                </a:solidFill>
                <a:latin typeface="+mn-lt"/>
                <a:ea typeface="+mn-ea"/>
                <a:cs typeface="+mn-cs"/>
              </a:rPr>
              <a:t>d’exister simplement</a:t>
            </a:r>
            <a:r>
              <a:rPr lang="fr-FR" sz="1200" b="0" kern="1200" baseline="0" dirty="0">
                <a:solidFill>
                  <a:schemeClr val="tx1"/>
                </a:solidFill>
                <a:latin typeface="+mn-lt"/>
                <a:ea typeface="+mn-ea"/>
                <a:cs typeface="+mn-cs"/>
              </a:rPr>
              <a:t> (</a:t>
            </a:r>
            <a:r>
              <a:rPr lang="fr-FR" sz="1200" b="0" kern="1200" dirty="0">
                <a:solidFill>
                  <a:schemeClr val="tx1"/>
                </a:solidFill>
                <a:latin typeface="+mn-lt"/>
                <a:ea typeface="+mn-ea"/>
                <a:cs typeface="+mn-cs"/>
              </a:rPr>
              <a:t>être là),</a:t>
            </a:r>
            <a:r>
              <a:rPr lang="fr-FR" sz="1200" b="0" kern="1200" baseline="0" dirty="0">
                <a:solidFill>
                  <a:schemeClr val="tx1"/>
                </a:solidFill>
                <a:latin typeface="+mn-lt"/>
                <a:ea typeface="+mn-ea"/>
                <a:cs typeface="+mn-cs"/>
              </a:rPr>
              <a:t> m</a:t>
            </a:r>
            <a:r>
              <a:rPr lang="fr-FR" sz="1200" b="0" kern="1200" dirty="0">
                <a:solidFill>
                  <a:schemeClr val="tx1"/>
                </a:solidFill>
                <a:latin typeface="+mn-lt"/>
                <a:ea typeface="+mn-ea"/>
                <a:cs typeface="+mn-cs"/>
              </a:rPr>
              <a:t>ais elle n’a strictement aucune </a:t>
            </a:r>
            <a:r>
              <a:rPr lang="fr-FR" sz="1200" b="0" i="1" kern="1200" dirty="0">
                <a:solidFill>
                  <a:schemeClr val="tx1"/>
                </a:solidFill>
                <a:latin typeface="+mn-lt"/>
                <a:ea typeface="+mn-ea"/>
                <a:cs typeface="+mn-cs"/>
              </a:rPr>
              <a:t>fonction</a:t>
            </a:r>
            <a:r>
              <a:rPr lang="fr-FR" sz="1200" b="0" kern="1200" dirty="0">
                <a:solidFill>
                  <a:schemeClr val="tx1"/>
                </a:solidFill>
                <a:latin typeface="+mn-lt"/>
                <a:ea typeface="+mn-ea"/>
                <a:cs typeface="+mn-cs"/>
              </a:rPr>
              <a:t> </a:t>
            </a:r>
            <a:r>
              <a:rPr lang="fr-FR" sz="1200" b="0" kern="1200" baseline="0" dirty="0">
                <a:solidFill>
                  <a:schemeClr val="tx1"/>
                </a:solidFill>
                <a:latin typeface="+mn-lt"/>
                <a:ea typeface="+mn-ea"/>
                <a:cs typeface="+mn-cs"/>
              </a:rPr>
              <a:t>.</a:t>
            </a:r>
            <a:endParaRPr lang="fr-FR" sz="1200" b="0" kern="1200" dirty="0">
              <a:solidFill>
                <a:schemeClr val="tx1"/>
              </a:solidFill>
              <a:latin typeface="+mn-lt"/>
              <a:ea typeface="+mn-ea"/>
              <a:cs typeface="+mn-cs"/>
            </a:endParaRPr>
          </a:p>
          <a:p>
            <a:endParaRPr lang="fr-FR" sz="1200" b="0" kern="1200" dirty="0">
              <a:solidFill>
                <a:schemeClr val="tx1"/>
              </a:solidFill>
              <a:latin typeface="+mn-lt"/>
              <a:ea typeface="+mn-ea"/>
              <a:cs typeface="+mn-cs"/>
            </a:endParaRPr>
          </a:p>
          <a:p>
            <a:r>
              <a:rPr lang="fr-FR" sz="1200" b="0" kern="1200" dirty="0">
                <a:solidFill>
                  <a:schemeClr val="tx1"/>
                </a:solidFill>
                <a:latin typeface="+mn-lt"/>
                <a:ea typeface="+mn-ea"/>
                <a:cs typeface="+mn-cs"/>
              </a:rPr>
              <a:t>Le point de vue d’Arendt est radical : toute tentation de trouver une fonction à l'art est une dérive utilitariste. </a:t>
            </a:r>
          </a:p>
          <a:p>
            <a:endParaRPr lang="fr-FR" sz="1200" b="0" kern="1200" dirty="0">
              <a:solidFill>
                <a:schemeClr val="tx1"/>
              </a:solidFill>
              <a:latin typeface="+mn-lt"/>
              <a:ea typeface="+mn-ea"/>
              <a:cs typeface="+mn-cs"/>
            </a:endParaRPr>
          </a:p>
          <a:p>
            <a:r>
              <a:rPr lang="fr-FR" sz="1200" b="1" kern="1200" dirty="0">
                <a:solidFill>
                  <a:schemeClr val="tx1"/>
                </a:solidFill>
                <a:latin typeface="+mn-lt"/>
                <a:ea typeface="+mn-ea"/>
                <a:cs typeface="+mn-cs"/>
              </a:rPr>
              <a:t>Kant, </a:t>
            </a:r>
            <a:r>
              <a:rPr lang="fr-FR" sz="1200" b="1" i="1" kern="1200" dirty="0">
                <a:solidFill>
                  <a:schemeClr val="tx1"/>
                </a:solidFill>
                <a:latin typeface="+mn-lt"/>
                <a:ea typeface="+mn-ea"/>
                <a:cs typeface="+mn-cs"/>
              </a:rPr>
              <a:t>Critique</a:t>
            </a:r>
            <a:r>
              <a:rPr lang="fr-FR" sz="1200" b="1" i="1" kern="1200" baseline="0" dirty="0">
                <a:solidFill>
                  <a:schemeClr val="tx1"/>
                </a:solidFill>
                <a:latin typeface="+mn-lt"/>
                <a:ea typeface="+mn-ea"/>
                <a:cs typeface="+mn-cs"/>
              </a:rPr>
              <a:t> de la faculté de juger  </a:t>
            </a:r>
            <a:r>
              <a:rPr lang="fr-FR" sz="1200" b="1" i="0" kern="1200" baseline="0" dirty="0">
                <a:solidFill>
                  <a:schemeClr val="tx1"/>
                </a:solidFill>
                <a:latin typeface="+mn-lt"/>
                <a:ea typeface="+mn-ea"/>
                <a:cs typeface="+mn-cs"/>
              </a:rPr>
              <a:t>:</a:t>
            </a:r>
            <a:r>
              <a:rPr lang="fr-FR" sz="1200" b="1" i="1" kern="1200" baseline="0" dirty="0">
                <a:solidFill>
                  <a:schemeClr val="tx1"/>
                </a:solidFill>
                <a:latin typeface="+mn-lt"/>
                <a:ea typeface="+mn-ea"/>
                <a:cs typeface="+mn-cs"/>
              </a:rPr>
              <a:t> </a:t>
            </a:r>
            <a:r>
              <a:rPr lang="fr-FR" sz="1200" b="1" kern="1200" dirty="0">
                <a:solidFill>
                  <a:schemeClr val="tx1"/>
                </a:solidFill>
                <a:latin typeface="+mn-lt"/>
                <a:ea typeface="+mn-ea"/>
                <a:cs typeface="+mn-cs"/>
              </a:rPr>
              <a:t>le sentiment du beau ne se confond pas avec le sentiment de l’agréable </a:t>
            </a:r>
          </a:p>
          <a:p>
            <a:endParaRPr lang="fr-FR" sz="1200" kern="1200" dirty="0">
              <a:solidFill>
                <a:schemeClr val="tx1"/>
              </a:solidFill>
              <a:latin typeface="+mn-lt"/>
              <a:ea typeface="+mn-ea"/>
              <a:cs typeface="+mn-cs"/>
            </a:endParaRPr>
          </a:p>
          <a:p>
            <a:r>
              <a:rPr lang="fr-FR" sz="1200" b="0" kern="1200" dirty="0">
                <a:solidFill>
                  <a:schemeClr val="tx1"/>
                </a:solidFill>
                <a:latin typeface="+mn-lt"/>
                <a:ea typeface="+mn-ea"/>
                <a:cs typeface="+mn-cs"/>
              </a:rPr>
              <a:t>Le beau ≠ le joli</a:t>
            </a:r>
            <a:r>
              <a:rPr lang="fr-FR" sz="1200" b="0" kern="1200" baseline="0" dirty="0">
                <a:solidFill>
                  <a:schemeClr val="tx1"/>
                </a:solidFill>
                <a:latin typeface="+mn-lt"/>
                <a:ea typeface="+mn-ea"/>
                <a:cs typeface="+mn-cs"/>
              </a:rPr>
              <a:t> :</a:t>
            </a:r>
            <a:r>
              <a:rPr lang="fr-FR" sz="1200" b="0" kern="1200" dirty="0">
                <a:solidFill>
                  <a:schemeClr val="tx1"/>
                </a:solidFill>
                <a:latin typeface="+mn-lt"/>
                <a:ea typeface="+mn-ea"/>
                <a:cs typeface="+mn-cs"/>
              </a:rPr>
              <a:t> le beau n’est pas forcément agréable à regarder ou à entendre (une œuvre peut être « belle » et représenter une chose laide ou désagréable à regarder… = exemple, « Une charogne » de Baudelaire, poème qui décrit un cadavre en décomposition)</a:t>
            </a:r>
          </a:p>
          <a:p>
            <a:endParaRPr lang="fr-FR" sz="1200" kern="1200" dirty="0">
              <a:solidFill>
                <a:schemeClr val="tx1"/>
              </a:solidFill>
              <a:latin typeface="+mn-lt"/>
              <a:ea typeface="+mn-ea"/>
              <a:cs typeface="+mn-cs"/>
            </a:endParaRPr>
          </a:p>
          <a:p>
            <a:r>
              <a:rPr lang="fr-FR" sz="1200" b="1" u="sng" kern="1200" dirty="0">
                <a:solidFill>
                  <a:schemeClr val="tx1"/>
                </a:solidFill>
                <a:latin typeface="+mn-lt"/>
                <a:ea typeface="+mn-ea"/>
                <a:cs typeface="+mn-cs"/>
              </a:rPr>
              <a:t>Distinction entre l’agréable et le beau</a:t>
            </a:r>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u="none" strike="noStrike" kern="1200" dirty="0">
                <a:solidFill>
                  <a:schemeClr val="tx1"/>
                </a:solidFill>
                <a:latin typeface="+mn-lt"/>
                <a:ea typeface="+mn-ea"/>
                <a:cs typeface="+mn-cs"/>
              </a:rPr>
              <a:t> </a:t>
            </a:r>
            <a:r>
              <a:rPr lang="fr-FR" sz="1200" b="0" u="none" strike="noStrike" kern="1200" dirty="0">
                <a:solidFill>
                  <a:schemeClr val="tx1"/>
                </a:solidFill>
                <a:latin typeface="+mn-lt"/>
                <a:ea typeface="+mn-ea"/>
                <a:cs typeface="+mn-cs"/>
              </a:rPr>
              <a:t>*</a:t>
            </a:r>
            <a:r>
              <a:rPr lang="fr-FR" sz="1200" b="0" u="none" strike="noStrike" kern="1200" baseline="0" dirty="0">
                <a:solidFill>
                  <a:schemeClr val="tx1"/>
                </a:solidFill>
                <a:latin typeface="+mn-lt"/>
                <a:ea typeface="+mn-ea"/>
                <a:cs typeface="+mn-cs"/>
              </a:rPr>
              <a:t> </a:t>
            </a:r>
            <a:r>
              <a:rPr lang="fr-FR" sz="1200" b="1" u="sng" kern="1200" dirty="0">
                <a:solidFill>
                  <a:schemeClr val="tx1"/>
                </a:solidFill>
                <a:latin typeface="+mn-lt"/>
                <a:ea typeface="+mn-ea"/>
                <a:cs typeface="+mn-cs"/>
              </a:rPr>
              <a:t>1</a:t>
            </a:r>
            <a:r>
              <a:rPr lang="fr-FR" sz="1200" b="1" u="sng" kern="1200" baseline="30000" dirty="0">
                <a:solidFill>
                  <a:schemeClr val="tx1"/>
                </a:solidFill>
                <a:latin typeface="+mn-lt"/>
                <a:ea typeface="+mn-ea"/>
                <a:cs typeface="+mn-cs"/>
              </a:rPr>
              <a:t>ère</a:t>
            </a:r>
            <a:r>
              <a:rPr lang="fr-FR" sz="1200" b="1" u="sng" kern="1200" dirty="0">
                <a:solidFill>
                  <a:schemeClr val="tx1"/>
                </a:solidFill>
                <a:latin typeface="+mn-lt"/>
                <a:ea typeface="+mn-ea"/>
                <a:cs typeface="+mn-cs"/>
              </a:rPr>
              <a:t> différence :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pPr lvl="0"/>
            <a:r>
              <a:rPr lang="fr-FR" sz="1200" kern="1200" dirty="0">
                <a:solidFill>
                  <a:schemeClr val="tx1"/>
                </a:solidFill>
                <a:latin typeface="+mn-lt"/>
                <a:ea typeface="+mn-ea"/>
                <a:cs typeface="+mn-cs"/>
              </a:rPr>
              <a:t>Le plaisir d’agrément est </a:t>
            </a:r>
            <a:r>
              <a:rPr lang="fr-FR" sz="1200" b="1" i="1" kern="1200" dirty="0">
                <a:solidFill>
                  <a:schemeClr val="tx1"/>
                </a:solidFill>
                <a:latin typeface="+mn-lt"/>
                <a:ea typeface="+mn-ea"/>
                <a:cs typeface="+mn-cs"/>
              </a:rPr>
              <a:t>strictement subjectif</a:t>
            </a:r>
            <a:r>
              <a:rPr lang="fr-FR" sz="1200" kern="1200" dirty="0">
                <a:solidFill>
                  <a:schemeClr val="tx1"/>
                </a:solidFill>
                <a:latin typeface="+mn-lt"/>
                <a:ea typeface="+mn-ea"/>
                <a:cs typeface="+mn-cs"/>
              </a:rPr>
              <a:t>  (lié à de préférences personnelles et particulières)</a:t>
            </a:r>
          </a:p>
          <a:p>
            <a:r>
              <a:rPr lang="fr-FR" sz="1200" kern="1200" dirty="0">
                <a:solidFill>
                  <a:schemeClr val="tx1"/>
                </a:solidFill>
                <a:latin typeface="+mn-lt"/>
                <a:ea typeface="+mn-ea"/>
                <a:cs typeface="+mn-cs"/>
              </a:rPr>
              <a:t> </a:t>
            </a:r>
          </a:p>
          <a:p>
            <a:pPr lvl="0"/>
            <a:r>
              <a:rPr lang="fr-FR" sz="1200" kern="1200" dirty="0">
                <a:solidFill>
                  <a:schemeClr val="tx1"/>
                </a:solidFill>
                <a:latin typeface="+mn-lt"/>
                <a:ea typeface="+mn-ea"/>
                <a:cs typeface="+mn-cs"/>
              </a:rPr>
              <a:t>Même s’il fait intervenir ma sensibilité, le plaisir esthétique (du grec </a:t>
            </a:r>
            <a:r>
              <a:rPr lang="fr-FR" sz="1200" i="1" kern="1200" dirty="0" err="1">
                <a:solidFill>
                  <a:schemeClr val="tx1"/>
                </a:solidFill>
                <a:latin typeface="+mn-lt"/>
                <a:ea typeface="+mn-ea"/>
                <a:cs typeface="+mn-cs"/>
              </a:rPr>
              <a:t>aisthésis</a:t>
            </a:r>
            <a:r>
              <a:rPr lang="fr-FR" sz="1200" kern="1200" dirty="0">
                <a:solidFill>
                  <a:schemeClr val="tx1"/>
                </a:solidFill>
                <a:latin typeface="+mn-lt"/>
                <a:ea typeface="+mn-ea"/>
                <a:cs typeface="+mn-cs"/>
              </a:rPr>
              <a:t> : sensation, appréhension sensible d’un objet) </a:t>
            </a:r>
            <a:r>
              <a:rPr lang="fr-FR" sz="1200" b="1" i="1" kern="1200" dirty="0">
                <a:solidFill>
                  <a:schemeClr val="tx1"/>
                </a:solidFill>
                <a:latin typeface="+mn-lt"/>
                <a:ea typeface="+mn-ea"/>
                <a:cs typeface="+mn-cs"/>
              </a:rPr>
              <a:t>≠ strictement subjectif</a:t>
            </a:r>
            <a:r>
              <a:rPr lang="fr-FR" sz="1200" kern="1200" dirty="0">
                <a:solidFill>
                  <a:schemeClr val="tx1"/>
                </a:solidFill>
                <a:latin typeface="+mn-lt"/>
                <a:ea typeface="+mn-ea"/>
                <a:cs typeface="+mn-cs"/>
              </a:rPr>
              <a:t> =&gt; </a:t>
            </a:r>
            <a:r>
              <a:rPr lang="fr-FR" sz="1200" b="1" kern="1200" dirty="0">
                <a:solidFill>
                  <a:schemeClr val="tx1"/>
                </a:solidFill>
                <a:latin typeface="+mn-lt"/>
                <a:ea typeface="+mn-ea"/>
                <a:cs typeface="+mn-cs"/>
              </a:rPr>
              <a:t>communicable et partageable.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b="0" u="none" kern="1200" dirty="0">
                <a:solidFill>
                  <a:schemeClr val="tx1"/>
                </a:solidFill>
                <a:latin typeface="+mn-lt"/>
                <a:ea typeface="+mn-ea"/>
                <a:cs typeface="+mn-cs"/>
              </a:rPr>
              <a:t>* </a:t>
            </a:r>
            <a:r>
              <a:rPr lang="fr-FR" sz="1200" b="1" u="sng" kern="1200" dirty="0">
                <a:solidFill>
                  <a:schemeClr val="tx1"/>
                </a:solidFill>
                <a:latin typeface="+mn-lt"/>
                <a:ea typeface="+mn-ea"/>
                <a:cs typeface="+mn-cs"/>
              </a:rPr>
              <a:t>2</a:t>
            </a:r>
            <a:r>
              <a:rPr lang="fr-FR" sz="1200" b="1" u="sng" kern="1200" baseline="30000" dirty="0">
                <a:solidFill>
                  <a:schemeClr val="tx1"/>
                </a:solidFill>
                <a:latin typeface="+mn-lt"/>
                <a:ea typeface="+mn-ea"/>
                <a:cs typeface="+mn-cs"/>
              </a:rPr>
              <a:t>ième</a:t>
            </a:r>
            <a:r>
              <a:rPr lang="fr-FR" sz="1200" b="1" u="sng" kern="1200" dirty="0">
                <a:solidFill>
                  <a:schemeClr val="tx1"/>
                </a:solidFill>
                <a:latin typeface="+mn-lt"/>
                <a:ea typeface="+mn-ea"/>
                <a:cs typeface="+mn-cs"/>
              </a:rPr>
              <a:t> différence (qui découle de la première) :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pPr lvl="0"/>
            <a:r>
              <a:rPr lang="fr-FR" sz="1200" kern="1200" dirty="0">
                <a:solidFill>
                  <a:schemeClr val="tx1"/>
                </a:solidFill>
                <a:latin typeface="+mn-lt"/>
                <a:ea typeface="+mn-ea"/>
                <a:cs typeface="+mn-cs"/>
              </a:rPr>
              <a:t>L’agréable, étant dépendant de préférences particulières, est purement </a:t>
            </a:r>
            <a:r>
              <a:rPr lang="fr-FR" sz="1200" b="1" i="1" kern="1200" dirty="0">
                <a:solidFill>
                  <a:schemeClr val="tx1"/>
                </a:solidFill>
                <a:latin typeface="+mn-lt"/>
                <a:ea typeface="+mn-ea"/>
                <a:cs typeface="+mn-cs"/>
              </a:rPr>
              <a:t>relatif à un individu</a:t>
            </a:r>
            <a:r>
              <a:rPr lang="fr-FR" sz="1200" kern="1200" dirty="0">
                <a:solidFill>
                  <a:schemeClr val="tx1"/>
                </a:solidFill>
                <a:latin typeface="+mn-lt"/>
                <a:ea typeface="+mn-ea"/>
                <a:cs typeface="+mn-cs"/>
              </a:rPr>
              <a:t> (« chacun ses goûts »)</a:t>
            </a:r>
          </a:p>
          <a:p>
            <a:r>
              <a:rPr lang="fr-FR" sz="1200" kern="1200" dirty="0">
                <a:solidFill>
                  <a:schemeClr val="tx1"/>
                </a:solidFill>
                <a:latin typeface="+mn-lt"/>
                <a:ea typeface="+mn-ea"/>
                <a:cs typeface="+mn-cs"/>
              </a:rPr>
              <a:t> </a:t>
            </a:r>
          </a:p>
          <a:p>
            <a:pPr lvl="0"/>
            <a:r>
              <a:rPr lang="fr-FR" sz="1200" kern="1200" dirty="0">
                <a:solidFill>
                  <a:schemeClr val="tx1"/>
                </a:solidFill>
                <a:latin typeface="+mn-lt"/>
                <a:ea typeface="+mn-ea"/>
                <a:cs typeface="+mn-cs"/>
              </a:rPr>
              <a:t>En revanche, le plaisir esthétique,</a:t>
            </a:r>
            <a:r>
              <a:rPr lang="fr-FR" sz="1200" kern="1200" baseline="0" dirty="0">
                <a:solidFill>
                  <a:schemeClr val="tx1"/>
                </a:solidFill>
                <a:latin typeface="+mn-lt"/>
                <a:ea typeface="+mn-ea"/>
                <a:cs typeface="+mn-cs"/>
              </a:rPr>
              <a:t> puisqu’il </a:t>
            </a:r>
            <a:r>
              <a:rPr lang="fr-FR" sz="1200" b="1" i="1" kern="1200" dirty="0">
                <a:solidFill>
                  <a:schemeClr val="tx1"/>
                </a:solidFill>
                <a:latin typeface="+mn-lt"/>
                <a:ea typeface="+mn-ea"/>
                <a:cs typeface="+mn-cs"/>
              </a:rPr>
              <a:t>peut se communiquer</a:t>
            </a:r>
            <a:r>
              <a:rPr lang="fr-FR" sz="1200" b="0" i="0" kern="1200" dirty="0">
                <a:solidFill>
                  <a:schemeClr val="tx1"/>
                </a:solidFill>
                <a:latin typeface="+mn-lt"/>
                <a:ea typeface="+mn-ea"/>
                <a:cs typeface="+mn-cs"/>
              </a:rPr>
              <a:t>,</a:t>
            </a:r>
            <a:r>
              <a:rPr lang="fr-FR" sz="1200" kern="1200" dirty="0">
                <a:solidFill>
                  <a:schemeClr val="tx1"/>
                </a:solidFill>
                <a:latin typeface="+mn-lt"/>
                <a:ea typeface="+mn-ea"/>
                <a:cs typeface="+mn-cs"/>
              </a:rPr>
              <a:t> est </a:t>
            </a:r>
            <a:r>
              <a:rPr lang="fr-FR" sz="1200" b="1" i="1" kern="1200" dirty="0">
                <a:solidFill>
                  <a:schemeClr val="tx1"/>
                </a:solidFill>
                <a:latin typeface="+mn-lt"/>
                <a:ea typeface="+mn-ea"/>
                <a:cs typeface="+mn-cs"/>
              </a:rPr>
              <a:t>universalisable</a:t>
            </a:r>
            <a:r>
              <a:rPr lang="fr-FR" sz="1200" b="0" i="0" kern="1200" dirty="0">
                <a:solidFill>
                  <a:schemeClr val="tx1"/>
                </a:solidFill>
                <a:latin typeface="+mn-lt"/>
                <a:ea typeface="+mn-ea"/>
                <a:cs typeface="+mn-cs"/>
              </a:rPr>
              <a:t>.</a:t>
            </a:r>
          </a:p>
          <a:p>
            <a:pPr lvl="0"/>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Donc 1</a:t>
            </a:r>
            <a:r>
              <a:rPr lang="fr-FR" sz="1200" kern="1200" baseline="30000" dirty="0">
                <a:solidFill>
                  <a:schemeClr val="tx1"/>
                </a:solidFill>
                <a:latin typeface="+mn-lt"/>
                <a:ea typeface="+mn-ea"/>
                <a:cs typeface="+mn-cs"/>
              </a:rPr>
              <a:t>er</a:t>
            </a:r>
            <a:r>
              <a:rPr lang="fr-FR" sz="1200" kern="1200" dirty="0">
                <a:solidFill>
                  <a:schemeClr val="tx1"/>
                </a:solidFill>
                <a:latin typeface="+mn-lt"/>
                <a:ea typeface="+mn-ea"/>
                <a:cs typeface="+mn-cs"/>
              </a:rPr>
              <a:t> paradoxe : le plaisir esthétique est subjectif (car il repose sur un sentiment) mais prétend à l’universel.</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Le jugement esthétique prétend à </a:t>
            </a:r>
            <a:r>
              <a:rPr lang="fr-FR" sz="1200" b="1" kern="1200" dirty="0">
                <a:solidFill>
                  <a:schemeClr val="tx1"/>
                </a:solidFill>
                <a:latin typeface="+mn-lt"/>
                <a:ea typeface="+mn-ea"/>
                <a:cs typeface="+mn-cs"/>
              </a:rPr>
              <a:t>la validité universelle : tout autre homme peut juger comme moi que cette chose est « belle »</a:t>
            </a:r>
            <a:r>
              <a:rPr lang="fr-FR" sz="1200" kern="1200" dirty="0">
                <a:solidFill>
                  <a:schemeClr val="tx1"/>
                </a:solidFill>
                <a:latin typeface="+mn-lt"/>
                <a:ea typeface="+mn-ea"/>
                <a:cs typeface="+mn-cs"/>
              </a:rPr>
              <a:t>. Quand je dis « c’est beau », je ne dis pas « pour moi, c’est beau » mais je parle du beau comme d’une propriété </a:t>
            </a:r>
            <a:r>
              <a:rPr lang="fr-FR" sz="1200" b="1" u="sng" kern="1200" dirty="0">
                <a:solidFill>
                  <a:schemeClr val="tx1"/>
                </a:solidFill>
                <a:latin typeface="+mn-lt"/>
                <a:ea typeface="+mn-ea"/>
                <a:cs typeface="+mn-cs"/>
              </a:rPr>
              <a:t>reconnaissable par tous</a:t>
            </a:r>
            <a:r>
              <a:rPr lang="fr-FR" sz="1200" kern="1200" dirty="0">
                <a:solidFill>
                  <a:schemeClr val="tx1"/>
                </a:solidFill>
                <a:latin typeface="+mn-lt"/>
                <a:ea typeface="+mn-ea"/>
                <a:cs typeface="+mn-cs"/>
              </a:rPr>
              <a:t> : </a:t>
            </a:r>
            <a:r>
              <a:rPr lang="fr-FR" sz="1200" b="1" u="sng" kern="1200" dirty="0">
                <a:solidFill>
                  <a:schemeClr val="tx1"/>
                </a:solidFill>
                <a:latin typeface="+mn-lt"/>
                <a:ea typeface="+mn-ea"/>
                <a:cs typeface="+mn-cs"/>
              </a:rPr>
              <a:t>tout le monde peut y être sensible.</a:t>
            </a:r>
          </a:p>
          <a:p>
            <a:endParaRPr lang="fr-FR" sz="1200" b="1" u="sng"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DONC, affirmation d’un </a:t>
            </a:r>
            <a:r>
              <a:rPr lang="fr-FR" sz="1200" i="1" kern="1200" dirty="0">
                <a:solidFill>
                  <a:schemeClr val="tx1"/>
                </a:solidFill>
                <a:latin typeface="+mn-lt"/>
                <a:ea typeface="+mn-ea"/>
                <a:cs typeface="+mn-cs"/>
              </a:rPr>
              <a:t>sens commun esthétique</a:t>
            </a:r>
            <a:r>
              <a:rPr lang="fr-FR" sz="1200" b="1" kern="1200" dirty="0">
                <a:solidFill>
                  <a:schemeClr val="tx1"/>
                </a:solidFill>
                <a:latin typeface="+mn-lt"/>
                <a:ea typeface="+mn-ea"/>
                <a:cs typeface="+mn-cs"/>
              </a:rPr>
              <a:t> </a:t>
            </a:r>
            <a:r>
              <a:rPr lang="fr-FR" sz="1200" kern="1200" dirty="0">
                <a:solidFill>
                  <a:schemeClr val="tx1"/>
                </a:solidFill>
                <a:latin typeface="+mn-lt"/>
                <a:ea typeface="+mn-ea"/>
                <a:cs typeface="+mn-cs"/>
              </a:rPr>
              <a:t>:</a:t>
            </a:r>
            <a:r>
              <a:rPr lang="fr-FR" sz="1200" b="1" kern="1200" dirty="0">
                <a:solidFill>
                  <a:schemeClr val="tx1"/>
                </a:solidFill>
                <a:latin typeface="+mn-lt"/>
                <a:ea typeface="+mn-ea"/>
                <a:cs typeface="+mn-cs"/>
              </a:rPr>
              <a:t> même s’ils n’aiment pas les mêmes choses – variabilité des goûts et des préférences – tous les hommes sont sensibles au beau !</a:t>
            </a:r>
            <a:endParaRPr lang="fr-FR" sz="1200" kern="1200" dirty="0">
              <a:solidFill>
                <a:schemeClr val="tx1"/>
              </a:solidFill>
              <a:latin typeface="+mn-lt"/>
              <a:ea typeface="+mn-ea"/>
              <a:cs typeface="+mn-cs"/>
            </a:endParaRP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Mais</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s’ensuit-il que je puisse justifier rationnellement ce jugement ? Que je puisse démontrer à autrui qu’une chose est « belle » ? Que je puisse expliquer pourquoi elle est belle ? </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Non répond Kant car quelles que soient les raisons avancées, le jugement se fonde toujours </a:t>
            </a:r>
            <a:r>
              <a:rPr lang="fr-FR" sz="1200" b="1" kern="1200" dirty="0">
                <a:solidFill>
                  <a:schemeClr val="tx1"/>
                </a:solidFill>
                <a:latin typeface="+mn-lt"/>
                <a:ea typeface="+mn-ea"/>
                <a:cs typeface="+mn-cs"/>
              </a:rPr>
              <a:t>sur ma sensibilité et non sur un raisonnement</a:t>
            </a:r>
            <a:r>
              <a:rPr lang="fr-FR" sz="1200" kern="1200" dirty="0">
                <a:solidFill>
                  <a:schemeClr val="tx1"/>
                </a:solidFill>
                <a:latin typeface="+mn-lt"/>
                <a:ea typeface="+mn-ea"/>
                <a:cs typeface="+mn-cs"/>
              </a:rPr>
              <a:t> (l’explication dépendra de ma sensibilité – elle demeurera donc subjective – et ne sera objective).</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D’où un nouveau</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paradoxe :</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en disant « c’est beau » je prétends que chacun peut partager mon jugement.</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Mais je ne peux pas justifier rationnellement ce jugement ou l’expliquer ; </a:t>
            </a:r>
            <a:r>
              <a:rPr lang="fr-FR" sz="1200" b="1" kern="1200" dirty="0">
                <a:solidFill>
                  <a:schemeClr val="tx1"/>
                </a:solidFill>
                <a:latin typeface="+mn-lt"/>
                <a:ea typeface="+mn-ea"/>
                <a:cs typeface="+mn-cs"/>
              </a:rPr>
              <a:t>le beau est ce qui me plaît mais sans que je sois capable de dire précisément </a:t>
            </a:r>
            <a:r>
              <a:rPr lang="fr-FR" sz="1200" b="1" i="1" kern="1200" dirty="0">
                <a:solidFill>
                  <a:schemeClr val="tx1"/>
                </a:solidFill>
                <a:latin typeface="+mn-lt"/>
                <a:ea typeface="+mn-ea"/>
                <a:cs typeface="+mn-cs"/>
              </a:rPr>
              <a:t>pourquoi</a:t>
            </a:r>
            <a:r>
              <a:rPr lang="fr-FR" sz="1200" b="1" kern="1200" dirty="0">
                <a:solidFill>
                  <a:schemeClr val="tx1"/>
                </a:solidFill>
                <a:latin typeface="+mn-lt"/>
                <a:ea typeface="+mn-ea"/>
                <a:cs typeface="+mn-cs"/>
              </a:rPr>
              <a:t> il me plaît</a:t>
            </a:r>
            <a:r>
              <a:rPr lang="fr-FR" sz="1200" b="0" kern="1200" dirty="0">
                <a:solidFill>
                  <a:schemeClr val="tx1"/>
                </a:solidFill>
                <a:latin typeface="+mn-lt"/>
                <a:ea typeface="+mn-ea"/>
                <a:cs typeface="+mn-cs"/>
              </a:rPr>
              <a:t>.</a:t>
            </a:r>
          </a:p>
          <a:p>
            <a:endParaRPr lang="fr-FR" sz="1200" kern="1200" dirty="0">
              <a:solidFill>
                <a:schemeClr val="tx1"/>
              </a:solidFill>
              <a:latin typeface="+mn-lt"/>
              <a:ea typeface="+mn-ea"/>
              <a:cs typeface="+mn-cs"/>
            </a:endParaRPr>
          </a:p>
          <a:p>
            <a:r>
              <a:rPr lang="fr-FR" sz="1200" b="1" u="sng" kern="1200" dirty="0">
                <a:solidFill>
                  <a:schemeClr val="tx1"/>
                </a:solidFill>
                <a:latin typeface="+mn-lt"/>
                <a:ea typeface="+mn-ea"/>
                <a:cs typeface="+mn-cs"/>
              </a:rPr>
              <a:t>Définition du beau</a:t>
            </a:r>
            <a:r>
              <a:rPr lang="fr-FR" sz="1200" b="1" u="sng" kern="1200" baseline="0" dirty="0">
                <a:solidFill>
                  <a:schemeClr val="tx1"/>
                </a:solidFill>
                <a:latin typeface="+mn-lt"/>
                <a:ea typeface="+mn-ea"/>
                <a:cs typeface="+mn-cs"/>
              </a:rPr>
              <a:t> selon Kant</a:t>
            </a:r>
            <a:r>
              <a:rPr lang="fr-FR" sz="1200" b="1" kern="1200" baseline="0" dirty="0">
                <a:solidFill>
                  <a:schemeClr val="tx1"/>
                </a:solidFill>
                <a:latin typeface="+mn-lt"/>
                <a:ea typeface="+mn-ea"/>
                <a:cs typeface="+mn-cs"/>
              </a:rPr>
              <a:t> </a:t>
            </a:r>
            <a:r>
              <a:rPr lang="fr-FR" sz="1200" b="1" kern="1200" dirty="0">
                <a:solidFill>
                  <a:schemeClr val="tx1"/>
                </a:solidFill>
                <a:latin typeface="+mn-lt"/>
                <a:ea typeface="+mn-ea"/>
                <a:cs typeface="+mn-cs"/>
              </a:rPr>
              <a:t>: « est beau ce qui plaît universellement et sans concept »</a:t>
            </a:r>
          </a:p>
          <a:p>
            <a:endParaRPr lang="fr-FR" sz="1200" b="1" u="sng" kern="1200" dirty="0">
              <a:solidFill>
                <a:schemeClr val="tx1"/>
              </a:solidFill>
              <a:latin typeface="+mn-lt"/>
              <a:ea typeface="+mn-ea"/>
              <a:cs typeface="+mn-cs"/>
            </a:endParaRPr>
          </a:p>
          <a:p>
            <a:r>
              <a:rPr lang="fr-FR" sz="1200" b="0" u="sng" kern="1200" dirty="0">
                <a:solidFill>
                  <a:schemeClr val="tx1"/>
                </a:solidFill>
                <a:latin typeface="+mn-lt"/>
                <a:ea typeface="+mn-ea"/>
                <a:cs typeface="+mn-cs"/>
              </a:rPr>
              <a:t>Explication</a:t>
            </a:r>
            <a:r>
              <a:rPr lang="fr-FR" sz="1200" kern="1200" dirty="0">
                <a:solidFill>
                  <a:schemeClr val="tx1"/>
                </a:solidFill>
                <a:latin typeface="+mn-lt"/>
                <a:ea typeface="+mn-ea"/>
                <a:cs typeface="+mn-cs"/>
              </a:rPr>
              <a:t> :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Le beau est irréductible à toute explication rationnelle.</a:t>
            </a:r>
            <a:r>
              <a:rPr lang="fr-FR" sz="1200" b="1" kern="1200" dirty="0">
                <a:solidFill>
                  <a:schemeClr val="tx1"/>
                </a:solidFill>
                <a:latin typeface="+mn-lt"/>
                <a:ea typeface="+mn-ea"/>
                <a:cs typeface="+mn-cs"/>
              </a:rPr>
              <a:t> Le jugement esthétique ne dispose pas de critères objectifs qui permettraient de le justifier rationnellement ou de l’expliquer car il se fonde sur la sensibilité (particulière d’un individu) et non sur la raison.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C’est pour cela qu’on considère habituellement</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que la beauté est purement relative à celui qui la contemple.</a:t>
            </a:r>
          </a:p>
          <a:p>
            <a:endParaRPr lang="fr-FR" sz="1200" b="1" i="1"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17</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r>
              <a:rPr lang="fr-FR" sz="1200" b="1" u="sng" kern="1200" dirty="0">
                <a:solidFill>
                  <a:schemeClr val="tx1"/>
                </a:solidFill>
                <a:latin typeface="+mn-lt"/>
                <a:ea typeface="+mn-ea"/>
                <a:cs typeface="+mn-cs"/>
              </a:rPr>
              <a:t>La définition du génie chez Kant (</a:t>
            </a:r>
            <a:r>
              <a:rPr lang="fr-FR" sz="1200" b="1" i="1" u="sng" kern="1200" dirty="0">
                <a:solidFill>
                  <a:schemeClr val="tx1"/>
                </a:solidFill>
                <a:latin typeface="+mn-lt"/>
                <a:ea typeface="+mn-ea"/>
                <a:cs typeface="+mn-cs"/>
              </a:rPr>
              <a:t>Critique de la faculté de juger</a:t>
            </a:r>
            <a:r>
              <a:rPr lang="fr-FR" sz="1200" b="1" u="sng" kern="1200" dirty="0">
                <a:solidFill>
                  <a:schemeClr val="tx1"/>
                </a:solidFill>
                <a:latin typeface="+mn-lt"/>
                <a:ea typeface="+mn-ea"/>
                <a:cs typeface="+mn-cs"/>
              </a:rPr>
              <a:t>) :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 Le génie est le </a:t>
            </a:r>
            <a:r>
              <a:rPr lang="fr-FR" sz="1200" i="1" kern="1200" dirty="0">
                <a:solidFill>
                  <a:schemeClr val="tx1"/>
                </a:solidFill>
                <a:latin typeface="+mn-lt"/>
                <a:ea typeface="+mn-ea"/>
                <a:cs typeface="+mn-cs"/>
              </a:rPr>
              <a:t>talent de produire ce dont on ne peut donner de règle déterminée</a:t>
            </a:r>
            <a:r>
              <a:rPr lang="fr-FR" sz="1200" kern="1200" dirty="0">
                <a:solidFill>
                  <a:schemeClr val="tx1"/>
                </a:solidFill>
                <a:latin typeface="+mn-lt"/>
                <a:ea typeface="+mn-ea"/>
                <a:cs typeface="+mn-cs"/>
              </a:rPr>
              <a:t>, et non pas l’habileté que l’on peut montrer en faisant ce que l’on peut apprendre suivant une règle »</a:t>
            </a:r>
          </a:p>
          <a:p>
            <a:r>
              <a:rPr lang="fr-FR" sz="1200" kern="1200" dirty="0">
                <a:solidFill>
                  <a:schemeClr val="tx1"/>
                </a:solidFill>
                <a:latin typeface="+mn-lt"/>
                <a:ea typeface="+mn-ea"/>
                <a:cs typeface="+mn-cs"/>
              </a:rPr>
              <a:t>4 critères qui définissent le génie : </a:t>
            </a:r>
          </a:p>
          <a:p>
            <a:r>
              <a:rPr lang="fr-FR" sz="1200" b="1" kern="1200" dirty="0">
                <a:solidFill>
                  <a:schemeClr val="tx1"/>
                </a:solidFill>
                <a:latin typeface="+mn-lt"/>
                <a:ea typeface="+mn-ea"/>
                <a:cs typeface="+mn-cs"/>
              </a:rPr>
              <a:t>1/ l’</a:t>
            </a:r>
            <a:r>
              <a:rPr lang="fr-FR" sz="1200" b="1" i="1" kern="1200" dirty="0">
                <a:solidFill>
                  <a:schemeClr val="tx1"/>
                </a:solidFill>
                <a:latin typeface="+mn-lt"/>
                <a:ea typeface="+mn-ea"/>
                <a:cs typeface="+mn-cs"/>
              </a:rPr>
              <a:t>originalité</a:t>
            </a:r>
            <a:r>
              <a:rPr lang="fr-FR" sz="1200" kern="1200" dirty="0">
                <a:solidFill>
                  <a:schemeClr val="tx1"/>
                </a:solidFill>
                <a:latin typeface="+mn-lt"/>
                <a:ea typeface="+mn-ea"/>
                <a:cs typeface="+mn-cs"/>
              </a:rPr>
              <a:t> : il ne suit pas les règles existantes ou les règles déjà en vigueur (ce qui se résume à l’habileté selon Kant) mais </a:t>
            </a:r>
            <a:r>
              <a:rPr lang="fr-FR" sz="1200" b="1" u="sng" kern="1200" dirty="0">
                <a:solidFill>
                  <a:schemeClr val="tx1"/>
                </a:solidFill>
                <a:latin typeface="+mn-lt"/>
                <a:ea typeface="+mn-ea"/>
                <a:cs typeface="+mn-cs"/>
              </a:rPr>
              <a:t>il invente ses propres règles</a:t>
            </a:r>
            <a:r>
              <a:rPr lang="fr-FR" sz="1200" kern="1200" dirty="0">
                <a:solidFill>
                  <a:schemeClr val="tx1"/>
                </a:solidFill>
                <a:latin typeface="+mn-lt"/>
                <a:ea typeface="+mn-ea"/>
                <a:cs typeface="+mn-cs"/>
              </a:rPr>
              <a:t> (l’œuvre géniale ne ressemble à rien de déjà connu). </a:t>
            </a:r>
            <a:r>
              <a:rPr lang="fr-FR" sz="1200" b="1" kern="1200" dirty="0">
                <a:solidFill>
                  <a:schemeClr val="tx1"/>
                </a:solidFill>
                <a:latin typeface="+mn-lt"/>
                <a:ea typeface="+mn-ea"/>
                <a:cs typeface="+mn-cs"/>
              </a:rPr>
              <a:t>Le véritable génie renouvelle les règles de l’art</a:t>
            </a:r>
            <a:r>
              <a:rPr lang="fr-FR" sz="1200" kern="1200" dirty="0">
                <a:solidFill>
                  <a:schemeClr val="tx1"/>
                </a:solidFill>
                <a:latin typeface="+mn-lt"/>
                <a:ea typeface="+mn-ea"/>
                <a:cs typeface="+mn-cs"/>
              </a:rPr>
              <a:t> : c’est-à-dire à la fois les règles de création et les normes d’appréciation esthétiques (incite les spectateurs à percevoir ou à sentir les choses autrement : un musicien génial, c’est un musicien qui nous apprend à écouter la musique autrement ; de même qu’un peintre génial, c’est un peintre qui nous fait voir les réalités qu’il a représentées autrement…)</a:t>
            </a:r>
          </a:p>
          <a:p>
            <a:r>
              <a:rPr lang="fr-FR" sz="1200" b="1" kern="1200" dirty="0">
                <a:solidFill>
                  <a:schemeClr val="tx1"/>
                </a:solidFill>
                <a:latin typeface="+mn-lt"/>
                <a:ea typeface="+mn-ea"/>
                <a:cs typeface="+mn-cs"/>
              </a:rPr>
              <a:t>2/ son </a:t>
            </a:r>
            <a:r>
              <a:rPr lang="fr-FR" sz="1200" b="1" i="1" kern="1200" dirty="0">
                <a:solidFill>
                  <a:schemeClr val="tx1"/>
                </a:solidFill>
                <a:latin typeface="+mn-lt"/>
                <a:ea typeface="+mn-ea"/>
                <a:cs typeface="+mn-cs"/>
              </a:rPr>
              <a:t>exemplarité</a:t>
            </a:r>
            <a:r>
              <a:rPr lang="fr-FR" sz="1200" b="1" kern="1200" dirty="0">
                <a:solidFill>
                  <a:schemeClr val="tx1"/>
                </a:solidFill>
                <a:latin typeface="+mn-lt"/>
                <a:ea typeface="+mn-ea"/>
                <a:cs typeface="+mn-cs"/>
              </a:rPr>
              <a:t> </a:t>
            </a:r>
            <a:r>
              <a:rPr lang="fr-FR" sz="1200" kern="1200" dirty="0">
                <a:solidFill>
                  <a:schemeClr val="tx1"/>
                </a:solidFill>
                <a:latin typeface="+mn-lt"/>
                <a:ea typeface="+mn-ea"/>
                <a:cs typeface="+mn-cs"/>
              </a:rPr>
              <a:t>: les productions géniales </a:t>
            </a:r>
            <a:r>
              <a:rPr lang="fr-FR" sz="1200" b="1" u="sng" kern="1200" dirty="0">
                <a:solidFill>
                  <a:schemeClr val="tx1"/>
                </a:solidFill>
                <a:latin typeface="+mn-lt"/>
                <a:ea typeface="+mn-ea"/>
                <a:cs typeface="+mn-cs"/>
              </a:rPr>
              <a:t>doivent servir de modèles</a:t>
            </a:r>
            <a:r>
              <a:rPr lang="fr-FR" sz="1200" kern="1200" dirty="0">
                <a:solidFill>
                  <a:schemeClr val="tx1"/>
                </a:solidFill>
                <a:latin typeface="+mn-lt"/>
                <a:ea typeface="+mn-ea"/>
                <a:cs typeface="+mn-cs"/>
              </a:rPr>
              <a:t> à d’autres créations artistiques. </a:t>
            </a:r>
          </a:p>
          <a:p>
            <a:r>
              <a:rPr lang="fr-FR" sz="1200" kern="1200" dirty="0">
                <a:solidFill>
                  <a:schemeClr val="tx1"/>
                </a:solidFill>
                <a:latin typeface="+mn-lt"/>
                <a:ea typeface="+mn-ea"/>
                <a:cs typeface="+mn-cs"/>
              </a:rPr>
              <a:t>Ce qui peut s’entendre en deux sens : </a:t>
            </a:r>
          </a:p>
          <a:p>
            <a:pPr lvl="0"/>
            <a:r>
              <a:rPr lang="fr-FR" sz="1200" kern="1200" dirty="0">
                <a:solidFill>
                  <a:schemeClr val="tx1"/>
                </a:solidFill>
                <a:latin typeface="+mn-lt"/>
                <a:ea typeface="+mn-ea"/>
                <a:cs typeface="+mn-cs"/>
              </a:rPr>
              <a:t>Elles peuvent servir </a:t>
            </a:r>
            <a:r>
              <a:rPr lang="fr-FR" sz="1200" b="1" kern="1200" dirty="0">
                <a:solidFill>
                  <a:schemeClr val="tx1"/>
                </a:solidFill>
                <a:latin typeface="+mn-lt"/>
                <a:ea typeface="+mn-ea"/>
                <a:cs typeface="+mn-cs"/>
              </a:rPr>
              <a:t>de modèle</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pour l’imitation simplement scolaire</a:t>
            </a:r>
            <a:r>
              <a:rPr lang="fr-FR" sz="1200" kern="1200" dirty="0">
                <a:solidFill>
                  <a:schemeClr val="tx1"/>
                </a:solidFill>
                <a:latin typeface="+mn-lt"/>
                <a:ea typeface="+mn-ea"/>
                <a:cs typeface="+mn-cs"/>
              </a:rPr>
              <a:t> pour d’autres artistes sans génie (développer certaines techniques de composition, etc.)</a:t>
            </a:r>
          </a:p>
          <a:p>
            <a:pPr lvl="0"/>
            <a:r>
              <a:rPr lang="fr-FR" sz="1200" kern="1200" dirty="0">
                <a:solidFill>
                  <a:schemeClr val="tx1"/>
                </a:solidFill>
                <a:latin typeface="+mn-lt"/>
                <a:ea typeface="+mn-ea"/>
                <a:cs typeface="+mn-cs"/>
              </a:rPr>
              <a:t> ou </a:t>
            </a:r>
            <a:r>
              <a:rPr lang="fr-FR" sz="1200" b="1" kern="1200" dirty="0">
                <a:solidFill>
                  <a:schemeClr val="tx1"/>
                </a:solidFill>
                <a:latin typeface="+mn-lt"/>
                <a:ea typeface="+mn-ea"/>
                <a:cs typeface="+mn-cs"/>
              </a:rPr>
              <a:t>d’inspiration pour d’autres artistes de génie</a:t>
            </a:r>
            <a:r>
              <a:rPr lang="fr-FR" sz="1200" kern="1200" dirty="0">
                <a:solidFill>
                  <a:schemeClr val="tx1"/>
                </a:solidFill>
                <a:latin typeface="+mn-lt"/>
                <a:ea typeface="+mn-ea"/>
                <a:cs typeface="+mn-cs"/>
              </a:rPr>
              <a:t> (faire naître en eux de nouvelles intentions artistiques, leur montrer la voie à suivre pour innover)</a:t>
            </a: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3/ son </a:t>
            </a:r>
            <a:r>
              <a:rPr lang="fr-FR" sz="1200" b="1" i="1" kern="1200" dirty="0">
                <a:solidFill>
                  <a:schemeClr val="tx1"/>
                </a:solidFill>
                <a:latin typeface="+mn-lt"/>
                <a:ea typeface="+mn-ea"/>
                <a:cs typeface="+mn-cs"/>
              </a:rPr>
              <a:t>exclusivité esthétique</a:t>
            </a:r>
            <a:r>
              <a:rPr lang="fr-FR" sz="1200" kern="1200" dirty="0">
                <a:solidFill>
                  <a:schemeClr val="tx1"/>
                </a:solidFill>
                <a:latin typeface="+mn-lt"/>
                <a:ea typeface="+mn-ea"/>
                <a:cs typeface="+mn-cs"/>
              </a:rPr>
              <a:t> : il </a:t>
            </a:r>
            <a:r>
              <a:rPr lang="fr-FR" sz="1200" b="1" kern="1200" dirty="0">
                <a:solidFill>
                  <a:schemeClr val="tx1"/>
                </a:solidFill>
                <a:latin typeface="+mn-lt"/>
                <a:ea typeface="+mn-ea"/>
                <a:cs typeface="+mn-cs"/>
              </a:rPr>
              <a:t>n’y a de génie à proprement parler </a:t>
            </a:r>
            <a:r>
              <a:rPr lang="fr-FR" sz="1200" b="1" u="sng" kern="1200" dirty="0">
                <a:solidFill>
                  <a:schemeClr val="tx1"/>
                </a:solidFill>
                <a:latin typeface="+mn-lt"/>
                <a:ea typeface="+mn-ea"/>
                <a:cs typeface="+mn-cs"/>
              </a:rPr>
              <a:t>que dans les beaux-arts</a:t>
            </a:r>
            <a:r>
              <a:rPr lang="fr-FR" sz="1200" kern="1200" dirty="0">
                <a:solidFill>
                  <a:schemeClr val="tx1"/>
                </a:solidFill>
                <a:latin typeface="+mn-lt"/>
                <a:ea typeface="+mn-ea"/>
                <a:cs typeface="+mn-cs"/>
              </a:rPr>
              <a:t>. En science on pourra parler de grands cerveaux mais non de génies, car il n’y a aucune découverte scientifique vraiment </a:t>
            </a:r>
            <a:r>
              <a:rPr lang="fr-FR" sz="1200" b="1" kern="1200" dirty="0">
                <a:solidFill>
                  <a:schemeClr val="tx1"/>
                </a:solidFill>
                <a:latin typeface="+mn-lt"/>
                <a:ea typeface="+mn-ea"/>
                <a:cs typeface="+mn-cs"/>
              </a:rPr>
              <a:t>originale</a:t>
            </a:r>
            <a:r>
              <a:rPr lang="fr-FR" sz="1200" kern="1200" dirty="0">
                <a:solidFill>
                  <a:schemeClr val="tx1"/>
                </a:solidFill>
                <a:latin typeface="+mn-lt"/>
                <a:ea typeface="+mn-ea"/>
                <a:cs typeface="+mn-cs"/>
              </a:rPr>
              <a:t> : en principe, elle aurait pu être faite par un autre savant.</a:t>
            </a: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4/ son </a:t>
            </a:r>
            <a:r>
              <a:rPr lang="fr-FR" sz="1200" b="1" i="1" kern="1200" dirty="0">
                <a:solidFill>
                  <a:schemeClr val="tx1"/>
                </a:solidFill>
                <a:latin typeface="+mn-lt"/>
                <a:ea typeface="+mn-ea"/>
                <a:cs typeface="+mn-cs"/>
              </a:rPr>
              <a:t>caractère inexplicable</a:t>
            </a:r>
            <a:r>
              <a:rPr lang="fr-FR" sz="1200" kern="1200" dirty="0">
                <a:solidFill>
                  <a:schemeClr val="tx1"/>
                </a:solidFill>
                <a:latin typeface="+mn-lt"/>
                <a:ea typeface="+mn-ea"/>
                <a:cs typeface="+mn-cs"/>
              </a:rPr>
              <a:t> : le génie </a:t>
            </a:r>
            <a:r>
              <a:rPr lang="fr-FR" sz="1200" b="1" u="sng" kern="1200" dirty="0">
                <a:solidFill>
                  <a:schemeClr val="tx1"/>
                </a:solidFill>
                <a:latin typeface="+mn-lt"/>
                <a:ea typeface="+mn-ea"/>
                <a:cs typeface="+mn-cs"/>
              </a:rPr>
              <a:t>ne peut expliquer comment il s’y prend</a:t>
            </a:r>
            <a:r>
              <a:rPr lang="fr-FR" sz="1200" kern="1200" dirty="0">
                <a:solidFill>
                  <a:schemeClr val="tx1"/>
                </a:solidFill>
                <a:latin typeface="+mn-lt"/>
                <a:ea typeface="+mn-ea"/>
                <a:cs typeface="+mn-cs"/>
              </a:rPr>
              <a:t> pour réaliser son œuvre (il fait ça spontanément, avec facilité, « naturellement », comme si c’était normal), </a:t>
            </a:r>
            <a:r>
              <a:rPr lang="fr-FR" sz="1200" b="1" u="sng" kern="1200" dirty="0">
                <a:solidFill>
                  <a:schemeClr val="tx1"/>
                </a:solidFill>
                <a:latin typeface="+mn-lt"/>
                <a:ea typeface="+mn-ea"/>
                <a:cs typeface="+mn-cs"/>
              </a:rPr>
              <a:t>il ne peut rendre compte de ce qui fait la génialité de ses œuvres.</a:t>
            </a:r>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Pourquoi ? Parce qu’« il donne la règle par une inspiration de la nature », il ne peut pas en rendre compte parce qu’il « ne sait pas lui-même comment les idées s’en trouvent en lui ». </a:t>
            </a:r>
          </a:p>
          <a:p>
            <a:r>
              <a:rPr lang="fr-FR" sz="1200" b="1" kern="1200" dirty="0">
                <a:solidFill>
                  <a:schemeClr val="tx1"/>
                </a:solidFill>
                <a:latin typeface="+mn-lt"/>
                <a:ea typeface="+mn-ea"/>
                <a:cs typeface="+mn-cs"/>
              </a:rPr>
              <a:t>Ne sachant pas d’où son génie lui vient, il ne peut enseigner la démarche à suivre pour être génial.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Pour Kant, le génie crée sous l’effet d’une </a:t>
            </a:r>
            <a:r>
              <a:rPr lang="fr-FR" sz="1200" b="1" i="1" kern="1200" dirty="0">
                <a:solidFill>
                  <a:schemeClr val="tx1"/>
                </a:solidFill>
                <a:latin typeface="+mn-lt"/>
                <a:ea typeface="+mn-ea"/>
                <a:cs typeface="+mn-cs"/>
              </a:rPr>
              <a:t>impulsion</a:t>
            </a:r>
            <a:r>
              <a:rPr lang="fr-FR" sz="1200" kern="1200" dirty="0">
                <a:solidFill>
                  <a:schemeClr val="tx1"/>
                </a:solidFill>
                <a:latin typeface="+mn-lt"/>
                <a:ea typeface="+mn-ea"/>
                <a:cs typeface="+mn-cs"/>
              </a:rPr>
              <a:t> </a:t>
            </a:r>
            <a:r>
              <a:rPr lang="fr-FR" sz="1200" b="1" i="1" kern="1200" dirty="0">
                <a:solidFill>
                  <a:schemeClr val="tx1"/>
                </a:solidFill>
                <a:latin typeface="+mn-lt"/>
                <a:ea typeface="+mn-ea"/>
                <a:cs typeface="+mn-cs"/>
              </a:rPr>
              <a:t>naturelle</a:t>
            </a:r>
            <a:r>
              <a:rPr lang="fr-FR" sz="1200" kern="1200" dirty="0">
                <a:solidFill>
                  <a:schemeClr val="tx1"/>
                </a:solidFill>
                <a:latin typeface="+mn-lt"/>
                <a:ea typeface="+mn-ea"/>
                <a:cs typeface="+mn-cs"/>
              </a:rPr>
              <a:t>, d’une </a:t>
            </a:r>
            <a:r>
              <a:rPr lang="fr-FR" sz="1200" b="1" i="1" kern="1200" dirty="0">
                <a:solidFill>
                  <a:schemeClr val="tx1"/>
                </a:solidFill>
                <a:latin typeface="+mn-lt"/>
                <a:ea typeface="+mn-ea"/>
                <a:cs typeface="+mn-cs"/>
              </a:rPr>
              <a:t>disposition innée</a:t>
            </a:r>
            <a:r>
              <a:rPr lang="fr-FR" sz="1200" kern="1200" dirty="0">
                <a:solidFill>
                  <a:schemeClr val="tx1"/>
                </a:solidFill>
                <a:latin typeface="+mn-lt"/>
                <a:ea typeface="+mn-ea"/>
                <a:cs typeface="+mn-cs"/>
              </a:rPr>
              <a:t> qui fait de lui un être « hors du commun ». </a:t>
            </a:r>
          </a:p>
          <a:p>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19</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Nouvelle</a:t>
            </a:r>
            <a:r>
              <a:rPr lang="fr-FR" baseline="0" dirty="0"/>
              <a:t> forme de servitude qui dépossède le travailleur de la possibilité de « se réaliser » dans son travail !</a:t>
            </a:r>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21</a:t>
            </a:fld>
            <a:endParaRPr lang="fr-FR"/>
          </a:p>
        </p:txBody>
      </p:sp>
    </p:spTree>
    <p:extLst>
      <p:ext uri="{BB962C8B-B14F-4D97-AF65-F5344CB8AC3E}">
        <p14:creationId xmlns:p14="http://schemas.microsoft.com/office/powerpoint/2010/main" val="1862688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10000"/>
          </a:bodyPr>
          <a:lstStyle/>
          <a:p>
            <a:r>
              <a:rPr lang="fr-FR" sz="1200" b="1" kern="1200" dirty="0">
                <a:solidFill>
                  <a:schemeClr val="tx1"/>
                </a:solidFill>
                <a:effectLst/>
                <a:latin typeface="+mn-lt"/>
                <a:ea typeface="+mn-ea"/>
                <a:cs typeface="+mn-cs"/>
              </a:rPr>
              <a:t>Définition du « travail manuel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Travail dans lequel les mains jouent un rôle essentiel (travail fait </a:t>
            </a:r>
            <a:r>
              <a:rPr lang="fr-FR" sz="1200" i="1" kern="1200" dirty="0">
                <a:solidFill>
                  <a:schemeClr val="tx1"/>
                </a:solidFill>
                <a:effectLst/>
                <a:latin typeface="+mn-lt"/>
                <a:ea typeface="+mn-ea"/>
                <a:cs typeface="+mn-cs"/>
              </a:rPr>
              <a:t>à la main</a:t>
            </a:r>
            <a:r>
              <a:rPr lang="fr-FR" sz="1200" kern="1200" dirty="0">
                <a:solidFill>
                  <a:schemeClr val="tx1"/>
                </a:solidFill>
                <a:effectLst/>
                <a:latin typeface="+mn-lt"/>
                <a:ea typeface="+mn-ea"/>
                <a:cs typeface="+mn-cs"/>
              </a:rPr>
              <a:t>, fait </a:t>
            </a:r>
            <a:r>
              <a:rPr lang="fr-FR" sz="1200" i="1" kern="1200" dirty="0">
                <a:solidFill>
                  <a:schemeClr val="tx1"/>
                </a:solidFill>
                <a:effectLst/>
                <a:latin typeface="+mn-lt"/>
                <a:ea typeface="+mn-ea"/>
                <a:cs typeface="+mn-cs"/>
              </a:rPr>
              <a:t>par la main</a:t>
            </a:r>
            <a:r>
              <a:rPr lang="fr-FR" sz="1200" kern="1200" dirty="0">
                <a:solidFill>
                  <a:schemeClr val="tx1"/>
                </a:solidFill>
                <a:effectLst/>
                <a:latin typeface="+mn-lt"/>
                <a:ea typeface="+mn-ea"/>
                <a:cs typeface="+mn-cs"/>
              </a:rPr>
              <a:t>…). Le travailleur manuel est celui qui </a:t>
            </a:r>
            <a:r>
              <a:rPr lang="fr-FR" sz="1200" i="1" kern="1200" dirty="0">
                <a:solidFill>
                  <a:schemeClr val="tx1"/>
                </a:solidFill>
                <a:effectLst/>
                <a:latin typeface="+mn-lt"/>
                <a:ea typeface="+mn-ea"/>
                <a:cs typeface="+mn-cs"/>
              </a:rPr>
              <a:t>travaille « de ses mains »</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Type de travail qui correspond à celui qu’on trouve dans une </a:t>
            </a:r>
            <a:r>
              <a:rPr lang="fr-FR" sz="1200" b="1" kern="1200" dirty="0">
                <a:solidFill>
                  <a:schemeClr val="tx1"/>
                </a:solidFill>
                <a:effectLst/>
                <a:latin typeface="+mn-lt"/>
                <a:ea typeface="+mn-ea"/>
                <a:cs typeface="+mn-cs"/>
              </a:rPr>
              <a:t>manufacture</a:t>
            </a:r>
            <a:r>
              <a:rPr lang="fr-FR" sz="1200" kern="1200" dirty="0">
                <a:solidFill>
                  <a:schemeClr val="tx1"/>
                </a:solidFill>
                <a:effectLst/>
                <a:latin typeface="+mn-lt"/>
                <a:ea typeface="+mn-ea"/>
                <a:cs typeface="+mn-cs"/>
              </a:rPr>
              <a:t> </a:t>
            </a:r>
            <a:r>
              <a:rPr lang="fr-FR" sz="1200" u="none" kern="1200" dirty="0">
                <a:solidFill>
                  <a:schemeClr val="tx1"/>
                </a:solidFill>
                <a:effectLst/>
                <a:latin typeface="+mn-lt"/>
                <a:ea typeface="+mn-ea"/>
                <a:cs typeface="+mn-cs"/>
              </a:rPr>
              <a:t>(du latin</a:t>
            </a:r>
            <a:r>
              <a:rPr lang="fr-FR" sz="1200" u="none" kern="1200" baseline="0" dirty="0">
                <a:solidFill>
                  <a:schemeClr val="tx1"/>
                </a:solidFill>
                <a:effectLst/>
                <a:latin typeface="+mn-lt"/>
                <a:ea typeface="+mn-ea"/>
                <a:cs typeface="+mn-cs"/>
              </a:rPr>
              <a:t> </a:t>
            </a:r>
            <a:r>
              <a:rPr lang="fr-FR" sz="1200" i="1" u="none" kern="1200" dirty="0">
                <a:solidFill>
                  <a:schemeClr val="tx1"/>
                </a:solidFill>
                <a:effectLst/>
                <a:latin typeface="+mn-lt"/>
                <a:ea typeface="+mn-ea"/>
                <a:cs typeface="+mn-cs"/>
              </a:rPr>
              <a:t>manufactura</a:t>
            </a:r>
            <a:r>
              <a:rPr lang="fr-FR" sz="1200" u="none" kern="1200" dirty="0">
                <a:solidFill>
                  <a:schemeClr val="tx1"/>
                </a:solidFill>
                <a:effectLst/>
                <a:latin typeface="+mn-lt"/>
                <a:ea typeface="+mn-ea"/>
                <a:cs typeface="+mn-cs"/>
              </a:rPr>
              <a:t>, « fait à la main ») qui est un lieu de fabrication dans lequel des produits sont fabriqués à la main par des ouvriers.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Manufacture = fabrique artisanale</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Mais attention, ça ne veut pas dire que c’est un travail qui se fait sans outils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Caractéristiques</a:t>
            </a:r>
            <a:r>
              <a:rPr lang="fr-FR" sz="1200" kern="1200" dirty="0">
                <a:solidFill>
                  <a:schemeClr val="tx1"/>
                </a:solidFill>
                <a:effectLst/>
                <a:latin typeface="+mn-lt"/>
                <a:ea typeface="+mn-ea"/>
                <a:cs typeface="+mn-cs"/>
              </a:rPr>
              <a:t> de ce type particulier de travail :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L’efficacité et la qualité du travail</a:t>
            </a:r>
            <a:r>
              <a:rPr lang="fr-FR" sz="1200" b="1" kern="1200" dirty="0">
                <a:solidFill>
                  <a:schemeClr val="tx1"/>
                </a:solidFill>
                <a:effectLst/>
                <a:latin typeface="+mn-lt"/>
                <a:ea typeface="+mn-ea"/>
                <a:cs typeface="+mn-cs"/>
              </a:rPr>
              <a:t> </a:t>
            </a:r>
            <a:r>
              <a:rPr lang="fr-FR" sz="1200" b="1" u="sng" kern="1200" dirty="0">
                <a:solidFill>
                  <a:schemeClr val="tx1"/>
                </a:solidFill>
                <a:effectLst/>
                <a:latin typeface="+mn-lt"/>
                <a:ea typeface="+mn-ea"/>
                <a:cs typeface="+mn-cs"/>
              </a:rPr>
              <a:t>dépend de l’habileté du travailleur</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(savoir-faire, maîtrise de certains outils, de certaines compétences techniques…) </a:t>
            </a:r>
          </a:p>
          <a:p>
            <a:r>
              <a:rPr lang="fr-FR" sz="1200" kern="1200" dirty="0">
                <a:solidFill>
                  <a:schemeClr val="tx1"/>
                </a:solidFill>
                <a:effectLst/>
                <a:latin typeface="+mn-lt"/>
                <a:ea typeface="+mn-ea"/>
                <a:cs typeface="+mn-cs"/>
              </a:rPr>
              <a:t>CSQ : le travailleur a la satisfaction de pouvoir imputer sa productivité à son savoir-faire</a:t>
            </a:r>
          </a:p>
          <a:p>
            <a:pPr lvl="0"/>
            <a:r>
              <a:rPr lang="fr-FR" sz="1200" kern="1200" dirty="0">
                <a:solidFill>
                  <a:schemeClr val="tx1"/>
                </a:solidFill>
                <a:effectLst/>
                <a:latin typeface="+mn-lt"/>
                <a:ea typeface="+mn-ea"/>
                <a:cs typeface="+mn-cs"/>
              </a:rPr>
              <a:t>Le travailleur est</a:t>
            </a:r>
            <a:r>
              <a:rPr lang="fr-FR" sz="1200" b="1" kern="1200" dirty="0">
                <a:solidFill>
                  <a:schemeClr val="tx1"/>
                </a:solidFill>
                <a:effectLst/>
                <a:latin typeface="+mn-lt"/>
                <a:ea typeface="+mn-ea"/>
                <a:cs typeface="+mn-cs"/>
              </a:rPr>
              <a:t> </a:t>
            </a:r>
            <a:r>
              <a:rPr lang="fr-FR" sz="1200" b="1" u="sng" kern="1200" dirty="0">
                <a:solidFill>
                  <a:schemeClr val="tx1"/>
                </a:solidFill>
                <a:effectLst/>
                <a:latin typeface="+mn-lt"/>
                <a:ea typeface="+mn-ea"/>
                <a:cs typeface="+mn-cs"/>
              </a:rPr>
              <a:t>en contact direct avec la matière</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(le matériau) qu’il transforme et qu’il modifie</a:t>
            </a:r>
          </a:p>
          <a:p>
            <a:pPr lvl="0"/>
            <a:r>
              <a:rPr lang="fr-FR" sz="1200" kern="1200" dirty="0">
                <a:solidFill>
                  <a:schemeClr val="tx1"/>
                </a:solidFill>
                <a:effectLst/>
                <a:latin typeface="+mn-lt"/>
                <a:ea typeface="+mn-ea"/>
                <a:cs typeface="+mn-cs"/>
              </a:rPr>
              <a:t>Il est</a:t>
            </a:r>
            <a:r>
              <a:rPr lang="fr-FR" sz="1200" b="1" kern="1200" dirty="0">
                <a:solidFill>
                  <a:schemeClr val="tx1"/>
                </a:solidFill>
                <a:effectLst/>
                <a:latin typeface="+mn-lt"/>
                <a:ea typeface="+mn-ea"/>
                <a:cs typeface="+mn-cs"/>
              </a:rPr>
              <a:t> </a:t>
            </a:r>
            <a:r>
              <a:rPr lang="fr-FR" sz="1200" b="1" u="sng" kern="1200" dirty="0">
                <a:solidFill>
                  <a:schemeClr val="tx1"/>
                </a:solidFill>
                <a:effectLst/>
                <a:latin typeface="+mn-lt"/>
                <a:ea typeface="+mn-ea"/>
                <a:cs typeface="+mn-cs"/>
              </a:rPr>
              <a:t>présent à toutes les étapes de la création de son œuvre</a:t>
            </a:r>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CSQ : il a donc le sentiment de pouvoir se réaliser dans son travail.</a:t>
            </a: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Mais principal inconvénient : dépense physique importante, le travailleur travaille de ses propres forces (d’où fatigue, usure physique…).</a:t>
            </a:r>
          </a:p>
          <a:p>
            <a:endParaRPr lang="fr-FR" sz="1200" b="1"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Le travail industriel ou mécanisé : l’homme face à la machine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L’apparition de la machine produit des changements importants dans l’organisation et la réalisation du travail.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Quels changements ? </a:t>
            </a:r>
          </a:p>
          <a:p>
            <a:r>
              <a:rPr lang="fr-FR" sz="1200" kern="1200" dirty="0">
                <a:solidFill>
                  <a:schemeClr val="tx1"/>
                </a:solidFill>
                <a:effectLst/>
                <a:latin typeface="+mn-lt"/>
                <a:ea typeface="+mn-ea"/>
                <a:cs typeface="+mn-cs"/>
              </a:rPr>
              <a:t> </a:t>
            </a:r>
          </a:p>
          <a:p>
            <a:pPr lvl="0"/>
            <a:r>
              <a:rPr lang="fr-FR" sz="1200" b="1" kern="1200" dirty="0">
                <a:solidFill>
                  <a:schemeClr val="tx1"/>
                </a:solidFill>
                <a:effectLst/>
                <a:latin typeface="+mn-lt"/>
                <a:ea typeface="+mn-ea"/>
                <a:cs typeface="+mn-cs"/>
              </a:rPr>
              <a:t>La machine s’interpose entre l’homme et la matière</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CSQ 1 : </a:t>
            </a:r>
            <a:r>
              <a:rPr lang="fr-FR" sz="1200" b="1" kern="1200" dirty="0">
                <a:solidFill>
                  <a:schemeClr val="tx1"/>
                </a:solidFill>
                <a:effectLst/>
                <a:latin typeface="+mn-lt"/>
                <a:ea typeface="+mn-ea"/>
                <a:cs typeface="+mn-cs"/>
              </a:rPr>
              <a:t>le travailleur n’est plus en contact direct avec la matière ; ce n’est plus lui qui produit directement, mais la machine !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CSQ 2 : </a:t>
            </a:r>
            <a:r>
              <a:rPr lang="fr-FR" sz="1200" b="1" kern="1200" dirty="0">
                <a:solidFill>
                  <a:schemeClr val="tx1"/>
                </a:solidFill>
                <a:effectLst/>
                <a:latin typeface="+mn-lt"/>
                <a:ea typeface="+mn-ea"/>
                <a:cs typeface="+mn-cs"/>
              </a:rPr>
              <a:t>l’homme ne se sent plus complètement responsable de ce qu’il produit (ce n’est pas </a:t>
            </a:r>
            <a:r>
              <a:rPr lang="fr-FR" sz="1200" b="1" i="1" kern="1200" dirty="0">
                <a:solidFill>
                  <a:schemeClr val="tx1"/>
                </a:solidFill>
                <a:effectLst/>
                <a:latin typeface="+mn-lt"/>
                <a:ea typeface="+mn-ea"/>
                <a:cs typeface="+mn-cs"/>
              </a:rPr>
              <a:t>son</a:t>
            </a:r>
            <a:r>
              <a:rPr lang="fr-FR" sz="1200" b="1" kern="1200" dirty="0">
                <a:solidFill>
                  <a:schemeClr val="tx1"/>
                </a:solidFill>
                <a:effectLst/>
                <a:latin typeface="+mn-lt"/>
                <a:ea typeface="+mn-ea"/>
                <a:cs typeface="+mn-cs"/>
              </a:rPr>
              <a:t> œuvre propre, mais celle d’une machine !).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Le travail ne se conçoit plus comme la manipulation de certains outils ou l’expression d’un savoir-faire : </a:t>
            </a:r>
            <a:r>
              <a:rPr lang="fr-FR" sz="1200" b="1" kern="1200" dirty="0">
                <a:solidFill>
                  <a:schemeClr val="tx1"/>
                </a:solidFill>
                <a:effectLst/>
                <a:latin typeface="+mn-lt"/>
                <a:ea typeface="+mn-ea"/>
                <a:cs typeface="+mn-cs"/>
              </a:rPr>
              <a:t>le travailleur se contente de manier la machine, de la contrôler et d’en assurer le bon fonctionnement</a:t>
            </a:r>
            <a:r>
              <a:rPr lang="fr-FR" sz="1200" kern="1200" dirty="0">
                <a:solidFill>
                  <a:schemeClr val="tx1"/>
                </a:solidFill>
                <a:effectLst/>
                <a:latin typeface="+mn-lt"/>
                <a:ea typeface="+mn-ea"/>
                <a:cs typeface="+mn-cs"/>
              </a:rPr>
              <a:t> (maintenance). </a:t>
            </a:r>
          </a:p>
          <a:p>
            <a:r>
              <a:rPr lang="fr-FR" sz="1200" kern="1200" dirty="0">
                <a:solidFill>
                  <a:schemeClr val="tx1"/>
                </a:solidFill>
                <a:effectLst/>
                <a:latin typeface="+mn-lt"/>
                <a:ea typeface="+mn-ea"/>
                <a:cs typeface="+mn-cs"/>
              </a:rPr>
              <a:t>D’où l’expression d’« ouvrier qualifié » qui apparaît dans le cadre du travail industriel et qui désigne un ouvrier possédant une grande maîtrise d’un type particulier de machine (il possède certaines connaissances techniques concernant telle ou telle machine et est donc en mesure de l’utiliser correctement, voire de la réparer si elle tombe en panne…).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b="1" u="sng" kern="1200" dirty="0" err="1">
                <a:solidFill>
                  <a:schemeClr val="tx1"/>
                </a:solidFill>
                <a:effectLst/>
                <a:latin typeface="+mn-lt"/>
                <a:ea typeface="+mn-ea"/>
                <a:cs typeface="+mn-cs"/>
              </a:rPr>
              <a:t>Rqs</a:t>
            </a:r>
            <a:r>
              <a:rPr lang="fr-FR" sz="1200" b="1" u="sng" kern="1200" dirty="0">
                <a:solidFill>
                  <a:schemeClr val="tx1"/>
                </a:solidFill>
                <a:effectLst/>
                <a:latin typeface="+mn-lt"/>
                <a:ea typeface="+mn-ea"/>
                <a:cs typeface="+mn-cs"/>
              </a:rPr>
              <a:t> :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Si la valeur d’habileté humaine subsiste, c’est l’habileté du travailleur dans la maîtrise d’une machine (≠ habileté dans la transformation ou l’élaboration manuelle d’un matériau). C’est le sens de la notion de </a:t>
            </a:r>
            <a:r>
              <a:rPr lang="fr-FR" sz="1200" i="1" kern="1200" dirty="0">
                <a:solidFill>
                  <a:schemeClr val="tx1"/>
                </a:solidFill>
                <a:effectLst/>
                <a:latin typeface="+mn-lt"/>
                <a:ea typeface="+mn-ea"/>
                <a:cs typeface="+mn-cs"/>
              </a:rPr>
              <a:t>qualification</a:t>
            </a:r>
            <a:r>
              <a:rPr lang="fr-FR" sz="1200" kern="1200" dirty="0">
                <a:solidFill>
                  <a:schemeClr val="tx1"/>
                </a:solidFill>
                <a:effectLst/>
                <a:latin typeface="+mn-lt"/>
                <a:ea typeface="+mn-ea"/>
                <a:cs typeface="+mn-cs"/>
              </a:rPr>
              <a:t>  qui sert à désigner l’ouvrier qui possède une grande expérience dans la manipulation de certaines machines…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Si la machine travaille pour l’homme, ça ne veut pas dire pour autant que l’homme est complètement libéré du travail : </a:t>
            </a:r>
            <a:r>
              <a:rPr lang="fr-FR" sz="1200" b="1" kern="1200" dirty="0">
                <a:solidFill>
                  <a:schemeClr val="tx1"/>
                </a:solidFill>
                <a:effectLst/>
                <a:latin typeface="+mn-lt"/>
                <a:ea typeface="+mn-ea"/>
                <a:cs typeface="+mn-cs"/>
              </a:rPr>
              <a:t>il travaille sur la machine pour la faire fonctionner</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donc fatigue physique qui demeure importante</a:t>
            </a:r>
            <a:r>
              <a:rPr lang="fr-FR" sz="1200" kern="1200" dirty="0">
                <a:solidFill>
                  <a:schemeClr val="tx1"/>
                </a:solidFill>
                <a:effectLst/>
                <a:latin typeface="+mn-lt"/>
                <a:ea typeface="+mn-ea"/>
                <a:cs typeface="+mn-cs"/>
              </a:rPr>
              <a:t>, conditions de travail difficiles…).</a:t>
            </a:r>
          </a:p>
          <a:p>
            <a:r>
              <a:rPr lang="fr-FR" sz="1200" kern="1200" dirty="0">
                <a:solidFill>
                  <a:schemeClr val="tx1"/>
                </a:solidFill>
                <a:effectLst/>
                <a:latin typeface="+mn-lt"/>
                <a:ea typeface="+mn-ea"/>
                <a:cs typeface="+mn-cs"/>
              </a:rPr>
              <a:t> </a:t>
            </a:r>
          </a:p>
          <a:p>
            <a:r>
              <a:rPr lang="fr-FR" sz="1200" i="1" kern="1200" dirty="0">
                <a:solidFill>
                  <a:schemeClr val="tx1"/>
                </a:solidFill>
                <a:effectLst/>
                <a:latin typeface="+mn-lt"/>
                <a:ea typeface="+mn-ea"/>
                <a:cs typeface="+mn-cs"/>
              </a:rPr>
              <a:t>La distance entre le travailleur et l’objet produit s’accroît encore avec la </a:t>
            </a:r>
            <a:r>
              <a:rPr lang="fr-FR" sz="1200" b="1" i="1" kern="1200" dirty="0">
                <a:solidFill>
                  <a:schemeClr val="tx1"/>
                </a:solidFill>
                <a:effectLst/>
                <a:latin typeface="+mn-lt"/>
                <a:ea typeface="+mn-ea"/>
                <a:cs typeface="+mn-cs"/>
              </a:rPr>
              <a:t>rationalisation du travail</a:t>
            </a:r>
            <a:r>
              <a:rPr lang="fr-FR" sz="1200" i="1"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02B00A6-816C-431D-956F-9E1C0295B24C}" type="slidenum">
              <a:rPr lang="fr-FR" smtClean="0"/>
              <a:t>22</a:t>
            </a:fld>
            <a:endParaRPr lang="fr-FR"/>
          </a:p>
        </p:txBody>
      </p:sp>
    </p:spTree>
    <p:extLst>
      <p:ext uri="{BB962C8B-B14F-4D97-AF65-F5344CB8AC3E}">
        <p14:creationId xmlns:p14="http://schemas.microsoft.com/office/powerpoint/2010/main" val="2619013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40000" lnSpcReduction="20000"/>
          </a:bodyPr>
          <a:lstStyle/>
          <a:p>
            <a:pPr lvl="0"/>
            <a:r>
              <a:rPr lang="fr-FR" sz="1200" b="1" kern="1200" dirty="0">
                <a:solidFill>
                  <a:schemeClr val="tx1"/>
                </a:solidFill>
                <a:effectLst/>
                <a:latin typeface="+mn-lt"/>
                <a:ea typeface="+mn-ea"/>
                <a:cs typeface="+mn-cs"/>
              </a:rPr>
              <a:t>Le travail rationalisé : taylorisme et fordisme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Rationalisation du travail:</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Tentative pour organiser la production d’une manière </a:t>
            </a:r>
            <a:r>
              <a:rPr lang="fr-FR" sz="1200" b="1" kern="1200" dirty="0">
                <a:solidFill>
                  <a:schemeClr val="tx1"/>
                </a:solidFill>
                <a:effectLst/>
                <a:latin typeface="+mn-lt"/>
                <a:ea typeface="+mn-ea"/>
                <a:cs typeface="+mn-cs"/>
              </a:rPr>
              <a:t>plus efficace</a:t>
            </a:r>
            <a:r>
              <a:rPr lang="fr-FR" sz="1200" kern="1200" dirty="0">
                <a:solidFill>
                  <a:schemeClr val="tx1"/>
                </a:solidFill>
                <a:effectLst/>
                <a:latin typeface="+mn-lt"/>
                <a:ea typeface="+mn-ea"/>
                <a:cs typeface="+mn-cs"/>
              </a:rPr>
              <a:t> = augmenter la productivité du travailleur (qu’il produise plus, plus vite, plus efficacement…)</a:t>
            </a:r>
          </a:p>
          <a:p>
            <a:r>
              <a:rPr lang="fr-FR" sz="1200" u="sng" kern="1200" dirty="0">
                <a:solidFill>
                  <a:schemeClr val="tx1"/>
                </a:solidFill>
                <a:effectLst/>
                <a:latin typeface="+mn-lt"/>
                <a:ea typeface="+mn-ea"/>
                <a:cs typeface="+mn-cs"/>
              </a:rPr>
              <a:t>Chaque geste est chronométré, mesuré, étudié afin d’être rendu le plus efficace possible</a:t>
            </a:r>
            <a:r>
              <a:rPr lang="fr-FR" sz="1200" kern="1200" dirty="0">
                <a:solidFill>
                  <a:schemeClr val="tx1"/>
                </a:solidFill>
                <a:effectLst/>
                <a:latin typeface="+mn-lt"/>
                <a:ea typeface="+mn-ea"/>
                <a:cs typeface="+mn-cs"/>
              </a:rPr>
              <a:t> ; suppression des gestes inutiles.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Rationalisation = car on s’appuie sur des données mathématiques (chiffres = mesurer le temps de travail).</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Cette rationalisation du travail s’illustre principalement dans deux grands courants : le taylorisme et le fordisme</a:t>
            </a: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Rappel :</a:t>
            </a:r>
            <a:r>
              <a:rPr lang="fr-FR" sz="1200" kern="1200" dirty="0">
                <a:solidFill>
                  <a:schemeClr val="tx1"/>
                </a:solidFill>
                <a:effectLst/>
                <a:latin typeface="+mn-lt"/>
                <a:ea typeface="+mn-ea"/>
                <a:cs typeface="+mn-cs"/>
              </a:rPr>
              <a:t> définition du taylorisme et du fordisme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Taylorisme est historiquement antérieur au fordisme.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Du nom de celui qui l’a théorisé Frederick Winslow Taylor (1856-1915), ingénieur américain. Taylor a montré la grande efficacité de sa méthode et l’a formalisée dans son livre intitulé </a:t>
            </a:r>
            <a:r>
              <a:rPr lang="fr-FR" sz="1200" i="1" kern="1200" dirty="0">
                <a:solidFill>
                  <a:schemeClr val="tx1"/>
                </a:solidFill>
                <a:effectLst/>
                <a:latin typeface="+mn-lt"/>
                <a:ea typeface="+mn-ea"/>
                <a:cs typeface="+mn-cs"/>
              </a:rPr>
              <a:t>The </a:t>
            </a:r>
            <a:r>
              <a:rPr lang="fr-FR" sz="1200" i="1" kern="1200" dirty="0" err="1">
                <a:solidFill>
                  <a:schemeClr val="tx1"/>
                </a:solidFill>
                <a:effectLst/>
                <a:latin typeface="+mn-lt"/>
                <a:ea typeface="+mn-ea"/>
                <a:cs typeface="+mn-cs"/>
              </a:rPr>
              <a:t>Principles</a:t>
            </a:r>
            <a:r>
              <a:rPr lang="fr-FR" sz="1200" i="1" kern="1200" dirty="0">
                <a:solidFill>
                  <a:schemeClr val="tx1"/>
                </a:solidFill>
                <a:effectLst/>
                <a:latin typeface="+mn-lt"/>
                <a:ea typeface="+mn-ea"/>
                <a:cs typeface="+mn-cs"/>
              </a:rPr>
              <a:t> of Scientific Management</a:t>
            </a:r>
            <a:r>
              <a:rPr lang="fr-FR" sz="1200" kern="1200" dirty="0">
                <a:solidFill>
                  <a:schemeClr val="tx1"/>
                </a:solidFill>
                <a:effectLst/>
                <a:latin typeface="+mn-lt"/>
                <a:ea typeface="+mn-ea"/>
                <a:cs typeface="+mn-cs"/>
              </a:rPr>
              <a:t> (1911).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Le taylorisme est avant tout une méthode de travail. Elle consiste en une organisation rationnelle du travail, aussi appelée Organisation scientifique du travail (OST) qui se caractérise par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une division technique du travail, c’est-à-dire…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La décomposition d’une tâche de production en une série d’activités élémentaires, simples et répétitives. </a:t>
            </a: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Cette division du travail prend notamment la forme du travail à la chaîne : chaîne de montage qui transporte une pièce d’un poste à l’autre pour qu’elle puisse subir une modification après l’autre (une pièce est vissée, puis assemblée à une autre pièce, puis peinte, etc.).</a:t>
            </a: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Ce qui conduit à une conséquence importante…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L’ouvrier </a:t>
            </a:r>
            <a:r>
              <a:rPr lang="fr-FR" sz="1200" b="1" i="1" kern="1200" dirty="0">
                <a:solidFill>
                  <a:schemeClr val="tx1"/>
                </a:solidFill>
                <a:effectLst/>
                <a:latin typeface="+mn-lt"/>
                <a:ea typeface="+mn-ea"/>
                <a:cs typeface="+mn-cs"/>
              </a:rPr>
              <a:t>qualifié</a:t>
            </a:r>
            <a:r>
              <a:rPr lang="fr-FR" sz="1200" b="1" kern="1200" dirty="0">
                <a:solidFill>
                  <a:schemeClr val="tx1"/>
                </a:solidFill>
                <a:effectLst/>
                <a:latin typeface="+mn-lt"/>
                <a:ea typeface="+mn-ea"/>
                <a:cs typeface="+mn-cs"/>
              </a:rPr>
              <a:t> est remplacé par l’ouvrier </a:t>
            </a:r>
            <a:r>
              <a:rPr lang="fr-FR" sz="1200" b="1" i="1" kern="1200" dirty="0">
                <a:solidFill>
                  <a:schemeClr val="tx1"/>
                </a:solidFill>
                <a:effectLst/>
                <a:latin typeface="+mn-lt"/>
                <a:ea typeface="+mn-ea"/>
                <a:cs typeface="+mn-cs"/>
              </a:rPr>
              <a:t>spécialisé</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travail complètement différent de celui de l’ouvrier qualifié </a:t>
            </a:r>
          </a:p>
          <a:p>
            <a:r>
              <a:rPr lang="fr-FR" sz="1200" b="1" kern="1200" dirty="0">
                <a:solidFill>
                  <a:schemeClr val="tx1"/>
                </a:solidFill>
                <a:effectLst/>
                <a:latin typeface="+mn-lt"/>
                <a:ea typeface="+mn-ea"/>
                <a:cs typeface="+mn-cs"/>
              </a:rPr>
              <a:t>L’ouvrier spécialisé ne possède aucune compétence particulière, aucune qualification ; il est formé très rapidement (parfois en quelques minutes…).</a:t>
            </a:r>
            <a:r>
              <a:rPr lang="fr-FR" sz="1200" kern="1200" dirty="0">
                <a:solidFill>
                  <a:schemeClr val="tx1"/>
                </a:solidFill>
                <a:effectLst/>
                <a:latin typeface="+mn-lt"/>
                <a:ea typeface="+mn-ea"/>
                <a:cs typeface="+mn-cs"/>
              </a:rPr>
              <a:t> Il réalise une tâche restreinte et répétitive (serrer un boulon comme dans l’extrait des </a:t>
            </a:r>
            <a:r>
              <a:rPr lang="fr-FR" sz="1200" i="1" kern="1200" dirty="0">
                <a:solidFill>
                  <a:schemeClr val="tx1"/>
                </a:solidFill>
                <a:effectLst/>
                <a:latin typeface="+mn-lt"/>
                <a:ea typeface="+mn-ea"/>
                <a:cs typeface="+mn-cs"/>
              </a:rPr>
              <a:t>Temps Modernes</a:t>
            </a:r>
            <a:r>
              <a:rPr lang="fr-FR" sz="1200" kern="1200" dirty="0">
                <a:solidFill>
                  <a:schemeClr val="tx1"/>
                </a:solidFill>
                <a:effectLst/>
                <a:latin typeface="+mn-lt"/>
                <a:ea typeface="+mn-ea"/>
                <a:cs typeface="+mn-cs"/>
              </a:rPr>
              <a:t>, etc.). </a:t>
            </a: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fordisme désigne le mode d’organisation du travail mis en place par l’industriel américain Henry Ford (1863-1947) dans ses usines d’automobiles de Détroit, notamment pour la production de la Ford T, noire, à partir de 1907.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Le fordisme s’inspire de l’Organisation scientifique du travail (OST) de Taylor. Le fordisme est basé sur :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 la standardisation des produits et des pièces permettant la production en grandes séries</a:t>
            </a:r>
          </a:p>
          <a:p>
            <a:pPr lvl="0"/>
            <a:r>
              <a:rPr lang="fr-FR" sz="1200" kern="1200" dirty="0">
                <a:solidFill>
                  <a:schemeClr val="tx1"/>
                </a:solidFill>
                <a:effectLst/>
                <a:latin typeface="+mn-lt"/>
                <a:ea typeface="+mn-ea"/>
                <a:cs typeface="+mn-cs"/>
              </a:rPr>
              <a:t>- le travail sur des chaînes de montage (dit travail à la chaîne) qui conduit, comme dans le taylorisme, à une fragmentation et à une parcellisation du travail de l’ouvrier</a:t>
            </a:r>
          </a:p>
          <a:p>
            <a:pPr lvl="0"/>
            <a:r>
              <a:rPr lang="fr-FR" sz="1200" kern="1200" dirty="0">
                <a:solidFill>
                  <a:schemeClr val="tx1"/>
                </a:solidFill>
                <a:effectLst/>
                <a:latin typeface="+mn-lt"/>
                <a:ea typeface="+mn-ea"/>
                <a:cs typeface="+mn-cs"/>
              </a:rPr>
              <a:t>- l’augmentation du pouvoir d’achat des ouvriers, nécessaire pour compenser la perte d’intérêt des ouvriers face à un travail répétitif et peu stimulant mais aussi augmentation rendu possible par les gains de productivité qui accompagnent l’adoption de cette nouvelle organisation du travail</a:t>
            </a:r>
          </a:p>
          <a:p>
            <a:r>
              <a:rPr lang="fr-FR" sz="1200" kern="1200" dirty="0">
                <a:solidFill>
                  <a:schemeClr val="tx1"/>
                </a:solidFill>
                <a:effectLst/>
                <a:latin typeface="+mn-lt"/>
                <a:ea typeface="+mn-ea"/>
                <a:cs typeface="+mn-cs"/>
              </a:rPr>
              <a:t> </a:t>
            </a:r>
          </a:p>
          <a:p>
            <a:r>
              <a:rPr lang="fr-FR" sz="1200" b="1" u="sng" kern="1200" dirty="0">
                <a:solidFill>
                  <a:schemeClr val="tx1"/>
                </a:solidFill>
                <a:effectLst/>
                <a:latin typeface="+mn-lt"/>
                <a:ea typeface="+mn-ea"/>
                <a:cs typeface="+mn-cs"/>
              </a:rPr>
              <a:t>Bilan sur le travail rationalisé :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 </a:t>
            </a:r>
            <a:r>
              <a:rPr lang="fr-FR" sz="1200" b="1" kern="1200" dirty="0">
                <a:solidFill>
                  <a:schemeClr val="tx1"/>
                </a:solidFill>
                <a:effectLst/>
                <a:latin typeface="+mn-lt"/>
                <a:ea typeface="+mn-ea"/>
                <a:cs typeface="+mn-cs"/>
              </a:rPr>
              <a:t>dévalorisation du travail car le travail se limite à la réalisation d’une tâche simpliste, mécanique et monotone</a:t>
            </a:r>
            <a:r>
              <a:rPr lang="fr-FR" sz="1200" kern="1200" dirty="0">
                <a:solidFill>
                  <a:schemeClr val="tx1"/>
                </a:solidFill>
                <a:effectLst/>
                <a:latin typeface="+mn-lt"/>
                <a:ea typeface="+mn-ea"/>
                <a:cs typeface="+mn-cs"/>
              </a:rPr>
              <a:t> qui </a:t>
            </a:r>
            <a:r>
              <a:rPr lang="fr-FR" sz="1200" b="1" kern="1200" dirty="0">
                <a:solidFill>
                  <a:schemeClr val="tx1"/>
                </a:solidFill>
                <a:effectLst/>
                <a:latin typeface="+mn-lt"/>
                <a:ea typeface="+mn-ea"/>
                <a:cs typeface="+mn-cs"/>
              </a:rPr>
              <a:t>ne nécessite plus aucune forme de réflexion ni même de l’habileté</a:t>
            </a:r>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La fatigue est non seulement physique mais aussi nerveuse, morale – démotivation, désintérêt… – due à la répétition de la même tâche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abrutissement, folie de Charlot dans </a:t>
            </a:r>
            <a:r>
              <a:rPr lang="fr-FR" sz="1200" i="1" kern="1200" dirty="0">
                <a:solidFill>
                  <a:schemeClr val="tx1"/>
                </a:solidFill>
                <a:effectLst/>
                <a:latin typeface="+mn-lt"/>
                <a:ea typeface="+mn-ea"/>
                <a:cs typeface="+mn-cs"/>
              </a:rPr>
              <a:t>Les Temps Modernes</a:t>
            </a:r>
            <a:r>
              <a:rPr lang="fr-FR" sz="1200" kern="1200" dirty="0">
                <a:solidFill>
                  <a:schemeClr val="tx1"/>
                </a:solidFill>
                <a:effectLst/>
                <a:latin typeface="+mn-lt"/>
                <a:ea typeface="+mn-ea"/>
                <a:cs typeface="+mn-cs"/>
              </a:rPr>
              <a:t> qui finit, suite à l’habitude, par se comporter comme une machine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 dépersonnalisation du travailleur  </a:t>
            </a:r>
            <a:r>
              <a:rPr lang="fr-FR" sz="1200" b="1" kern="1200" dirty="0">
                <a:solidFill>
                  <a:schemeClr val="tx1"/>
                </a:solidFill>
                <a:effectLst/>
                <a:latin typeface="+mn-lt"/>
                <a:ea typeface="+mn-ea"/>
                <a:cs typeface="+mn-cs"/>
              </a:rPr>
              <a:t>puisque son travail ne nécessite aucun savoir-faire, aucune qualification précise, il est complètement interchangeable</a:t>
            </a:r>
            <a:r>
              <a:rPr lang="fr-FR" sz="1200" kern="1200" dirty="0">
                <a:solidFill>
                  <a:schemeClr val="tx1"/>
                </a:solidFill>
                <a:effectLst/>
                <a:latin typeface="+mn-lt"/>
                <a:ea typeface="+mn-ea"/>
                <a:cs typeface="+mn-cs"/>
              </a:rPr>
              <a:t>. L’ouvrier ne doit pas sa place à la maîtrise de certaines techniques ou à son expérience ; son travail peut être fait par un autre.</a:t>
            </a:r>
          </a:p>
          <a:p>
            <a:r>
              <a:rPr lang="fr-FR" sz="1200" kern="1200" dirty="0">
                <a:solidFill>
                  <a:schemeClr val="tx1"/>
                </a:solidFill>
                <a:effectLst/>
                <a:latin typeface="+mn-lt"/>
                <a:ea typeface="+mn-ea"/>
                <a:cs typeface="+mn-cs"/>
              </a:rPr>
              <a:t>	▪ interdit toute possibilité d’une reconnaissance dans l’objet fini. En effet, du fait de la division technique du travail qui prédomine dans ces deux modèles (fragmentation de la production en plusieurs activités spécialisées), l’ouvrier ne peut pas se reconnaître dans l’objet produit. </a:t>
            </a:r>
          </a:p>
          <a:p>
            <a:r>
              <a:rPr lang="fr-FR" sz="1200" b="1" kern="1200" dirty="0">
                <a:solidFill>
                  <a:schemeClr val="tx1"/>
                </a:solidFill>
                <a:effectLst/>
                <a:latin typeface="+mn-lt"/>
                <a:ea typeface="+mn-ea"/>
                <a:cs typeface="+mn-cs"/>
              </a:rPr>
              <a:t>D’autant qu’ici l’ouvrier ne prend plus aucune initiative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ce n’est pas lui qui a décidé de l’objet à produire,</a:t>
            </a:r>
          </a:p>
          <a:p>
            <a:pPr lvl="0"/>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il ne choisit pas les outils à employer, </a:t>
            </a:r>
          </a:p>
          <a:p>
            <a:pPr lvl="0"/>
            <a:r>
              <a:rPr lang="fr-FR" sz="1200" kern="1200" dirty="0">
                <a:solidFill>
                  <a:schemeClr val="tx1"/>
                </a:solidFill>
                <a:effectLst/>
                <a:latin typeface="+mn-lt"/>
                <a:ea typeface="+mn-ea"/>
                <a:cs typeface="+mn-cs"/>
              </a:rPr>
              <a:t>- il ne choisit même pas son propre rythme de travail mais doit s’adapter à la cadence de travail que lui impose la machine ou le contremaître… </a:t>
            </a: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602B00A6-816C-431D-956F-9E1C0295B24C}" type="slidenum">
              <a:rPr lang="fr-FR" smtClean="0"/>
              <a:t>23</a:t>
            </a:fld>
            <a:endParaRPr lang="fr-FR"/>
          </a:p>
        </p:txBody>
      </p:sp>
    </p:spTree>
    <p:extLst>
      <p:ext uri="{BB962C8B-B14F-4D97-AF65-F5344CB8AC3E}">
        <p14:creationId xmlns:p14="http://schemas.microsoft.com/office/powerpoint/2010/main" val="343358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0000" lnSpcReduction="20000"/>
          </a:bodyPr>
          <a:lstStyle/>
          <a:p>
            <a:pPr lvl="0"/>
            <a:r>
              <a:rPr lang="fr-FR" sz="1200" b="1" kern="1200" dirty="0">
                <a:solidFill>
                  <a:schemeClr val="tx1"/>
                </a:solidFill>
                <a:latin typeface="+mn-lt"/>
                <a:ea typeface="+mn-ea"/>
                <a:cs typeface="+mn-cs"/>
              </a:rPr>
              <a:t>- Sous une certaine forme (qui correspond à celle du travail industrialisé), le travail </a:t>
            </a:r>
            <a:r>
              <a:rPr lang="fr-FR" sz="1200" b="1" i="1" kern="1200" dirty="0">
                <a:solidFill>
                  <a:schemeClr val="tx1"/>
                </a:solidFill>
                <a:latin typeface="+mn-lt"/>
                <a:ea typeface="+mn-ea"/>
                <a:cs typeface="+mn-cs"/>
              </a:rPr>
              <a:t>prive</a:t>
            </a:r>
            <a:r>
              <a:rPr lang="fr-FR" sz="1200" b="1" kern="1200" dirty="0">
                <a:solidFill>
                  <a:schemeClr val="tx1"/>
                </a:solidFill>
                <a:latin typeface="+mn-lt"/>
                <a:ea typeface="+mn-ea"/>
                <a:cs typeface="+mn-cs"/>
              </a:rPr>
              <a:t> </a:t>
            </a:r>
            <a:r>
              <a:rPr lang="fr-FR" sz="1200" b="1" i="1" kern="1200" dirty="0">
                <a:solidFill>
                  <a:schemeClr val="tx1"/>
                </a:solidFill>
                <a:latin typeface="+mn-lt"/>
                <a:ea typeface="+mn-ea"/>
                <a:cs typeface="+mn-cs"/>
              </a:rPr>
              <a:t>l’homme de son essence</a:t>
            </a:r>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0" u="sng" kern="1200" dirty="0">
                <a:solidFill>
                  <a:schemeClr val="tx1"/>
                </a:solidFill>
                <a:latin typeface="+mn-lt"/>
                <a:ea typeface="+mn-ea"/>
                <a:cs typeface="+mn-cs"/>
              </a:rPr>
              <a:t>Explication : </a:t>
            </a: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Le travail ne permet pas à l’homme de réaliser son essence d’homme, il ne lui permet pas de « s’affirmer » mais au contraire le déshumanise.</a:t>
            </a:r>
          </a:p>
          <a:p>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Dans le cas du travail à la chaîne, l’homme est complètement soumis au rythme de la machine et </a:t>
            </a:r>
            <a:r>
              <a:rPr lang="fr-FR" sz="1200" i="1" kern="1200" dirty="0">
                <a:solidFill>
                  <a:schemeClr val="tx1"/>
                </a:solidFill>
                <a:latin typeface="+mn-lt"/>
                <a:ea typeface="+mn-ea"/>
                <a:cs typeface="+mn-cs"/>
              </a:rPr>
              <a:t>devient lui-même une machine</a:t>
            </a:r>
            <a:r>
              <a:rPr lang="fr-FR" sz="1200" i="0" kern="1200" baseline="0" dirty="0">
                <a:solidFill>
                  <a:schemeClr val="tx1"/>
                </a:solidFill>
                <a:latin typeface="+mn-lt"/>
                <a:ea typeface="+mn-ea"/>
                <a:cs typeface="+mn-cs"/>
              </a:rPr>
              <a:t> (cf. l’extrait des </a:t>
            </a:r>
            <a:r>
              <a:rPr lang="fr-FR" sz="1200" i="1" kern="1200" baseline="0" dirty="0">
                <a:solidFill>
                  <a:schemeClr val="tx1"/>
                </a:solidFill>
                <a:latin typeface="+mn-lt"/>
                <a:ea typeface="+mn-ea"/>
                <a:cs typeface="+mn-cs"/>
              </a:rPr>
              <a:t>Temps Modernes </a:t>
            </a:r>
            <a:r>
              <a:rPr lang="fr-FR" sz="1200" i="0" kern="1200" baseline="0" dirty="0">
                <a:solidFill>
                  <a:schemeClr val="tx1"/>
                </a:solidFill>
                <a:latin typeface="+mn-lt"/>
                <a:ea typeface="+mn-ea"/>
                <a:cs typeface="+mn-cs"/>
              </a:rPr>
              <a:t>disponible sur le site).</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kern="1200" dirty="0">
                <a:solidFill>
                  <a:schemeClr val="tx1"/>
                </a:solidFill>
                <a:latin typeface="+mn-lt"/>
                <a:ea typeface="+mn-ea"/>
                <a:cs typeface="+mn-cs"/>
              </a:rPr>
              <a:t>DONC, le travail aliéné est un travail proprement inhumain : il « nie » tout ce qui constitue l’essence de l’homme (sa pensée</a:t>
            </a:r>
            <a:r>
              <a:rPr lang="fr-FR" sz="1200" b="1" kern="1200" baseline="0" dirty="0">
                <a:solidFill>
                  <a:schemeClr val="tx1"/>
                </a:solidFill>
                <a:latin typeface="+mn-lt"/>
                <a:ea typeface="+mn-ea"/>
                <a:cs typeface="+mn-cs"/>
              </a:rPr>
              <a:t> – « ruine son esprit »- car il astreint l’homme à la répétition d’une tâche simpliste et abrutissante…)</a:t>
            </a:r>
          </a:p>
          <a:p>
            <a:endParaRPr lang="fr-FR" sz="1200" b="1" kern="1200" baseline="0" dirty="0">
              <a:solidFill>
                <a:schemeClr val="tx1"/>
              </a:solidFill>
              <a:latin typeface="+mn-lt"/>
              <a:ea typeface="+mn-ea"/>
              <a:cs typeface="+mn-cs"/>
            </a:endParaRPr>
          </a:p>
          <a:p>
            <a:r>
              <a:rPr lang="fr-FR" sz="1200" b="1" kern="1200" baseline="0" dirty="0">
                <a:solidFill>
                  <a:schemeClr val="tx1"/>
                </a:solidFill>
                <a:latin typeface="+mn-lt"/>
                <a:ea typeface="+mn-ea"/>
                <a:cs typeface="+mn-cs"/>
              </a:rPr>
              <a:t>- </a:t>
            </a:r>
            <a:r>
              <a:rPr lang="fr-FR" sz="1200" b="1" kern="1200" dirty="0">
                <a:solidFill>
                  <a:schemeClr val="tx1"/>
                </a:solidFill>
                <a:latin typeface="+mn-lt"/>
                <a:ea typeface="+mn-ea"/>
                <a:cs typeface="+mn-cs"/>
              </a:rPr>
              <a:t>Le travail aliéné est bien une </a:t>
            </a:r>
            <a:r>
              <a:rPr lang="fr-FR" sz="1200" b="1" i="1" kern="1200" dirty="0">
                <a:solidFill>
                  <a:schemeClr val="tx1"/>
                </a:solidFill>
                <a:latin typeface="+mn-lt"/>
                <a:ea typeface="+mn-ea"/>
                <a:cs typeface="+mn-cs"/>
              </a:rPr>
              <a:t>privation</a:t>
            </a:r>
            <a:r>
              <a:rPr lang="fr-FR" sz="1200" b="1" kern="1200" dirty="0">
                <a:solidFill>
                  <a:schemeClr val="tx1"/>
                </a:solidFill>
                <a:latin typeface="+mn-lt"/>
                <a:ea typeface="+mn-ea"/>
                <a:cs typeface="+mn-cs"/>
              </a:rPr>
              <a:t> dans la mesure où il prive l’homme de sa liberté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Ce que dit Marx en qualifiant ce travail de travail non-volontaire, « contraint » ou « forcé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Dans le travail aliéné, l’ouvrier « n’est pas son bien propre, mais celui d’un autre, qu’il ne lui appartient pas, que dans le travail l’ouvrier ne s’appartient pas lui-même, mais appartient à un autre »</a:t>
            </a:r>
          </a:p>
          <a:p>
            <a:r>
              <a:rPr lang="fr-FR" sz="1200" kern="1200" dirty="0">
                <a:solidFill>
                  <a:schemeClr val="tx1"/>
                </a:solidFill>
                <a:latin typeface="+mn-lt"/>
                <a:ea typeface="+mn-ea"/>
                <a:cs typeface="+mn-cs"/>
              </a:rPr>
              <a:t> </a:t>
            </a:r>
          </a:p>
          <a:p>
            <a:r>
              <a:rPr lang="fr-FR" sz="1200" b="0" u="sng" kern="1200" dirty="0">
                <a:solidFill>
                  <a:schemeClr val="tx1"/>
                </a:solidFill>
                <a:latin typeface="+mn-lt"/>
                <a:ea typeface="+mn-ea"/>
                <a:cs typeface="+mn-cs"/>
              </a:rPr>
              <a:t>Explication : </a:t>
            </a:r>
            <a:endParaRPr lang="fr-FR" sz="1200" b="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S’il y a bien « contrainte », c’est parce </a:t>
            </a:r>
            <a:r>
              <a:rPr lang="fr-FR" sz="1200" b="1" kern="1200" dirty="0">
                <a:solidFill>
                  <a:schemeClr val="tx1"/>
                </a:solidFill>
                <a:latin typeface="+mn-lt"/>
                <a:ea typeface="+mn-ea"/>
                <a:cs typeface="+mn-cs"/>
              </a:rPr>
              <a:t>qu’on ne travaille pas pour soi mais pour un autre</a:t>
            </a:r>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a:t>
            </a:r>
          </a:p>
          <a:p>
            <a:pPr lvl="0"/>
            <a:r>
              <a:rPr lang="fr-FR" sz="1200" b="1" kern="1200" dirty="0">
                <a:solidFill>
                  <a:schemeClr val="tx1"/>
                </a:solidFill>
                <a:latin typeface="+mn-lt"/>
                <a:ea typeface="+mn-ea"/>
                <a:cs typeface="+mn-cs"/>
              </a:rPr>
              <a:t>- Si le travail aliéné constitue bien une </a:t>
            </a:r>
            <a:r>
              <a:rPr lang="fr-FR" sz="1200" b="1" i="1" kern="1200" dirty="0">
                <a:solidFill>
                  <a:schemeClr val="tx1"/>
                </a:solidFill>
                <a:latin typeface="+mn-lt"/>
                <a:ea typeface="+mn-ea"/>
                <a:cs typeface="+mn-cs"/>
              </a:rPr>
              <a:t>privation</a:t>
            </a:r>
            <a:r>
              <a:rPr lang="fr-FR" sz="1200" b="1" kern="1200" dirty="0">
                <a:solidFill>
                  <a:schemeClr val="tx1"/>
                </a:solidFill>
                <a:latin typeface="+mn-lt"/>
                <a:ea typeface="+mn-ea"/>
                <a:cs typeface="+mn-cs"/>
              </a:rPr>
              <a:t>, c’est parce que le travailleur est séparé et dépossédé de l’objet de son travail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b="1" u="sng" kern="1200" dirty="0">
                <a:solidFill>
                  <a:schemeClr val="tx1"/>
                </a:solidFill>
                <a:latin typeface="+mn-lt"/>
                <a:ea typeface="+mn-ea"/>
                <a:cs typeface="+mn-cs"/>
              </a:rPr>
              <a:t>Explication :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Ce que le travailleur produit est possédé par un autre (le patron, le chef d’entreprise, le propriétaire…).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C’est le principe même de ce que Marx appelle </a:t>
            </a:r>
            <a:r>
              <a:rPr lang="fr-FR" sz="1200" b="1" kern="1200" dirty="0">
                <a:solidFill>
                  <a:schemeClr val="tx1"/>
                </a:solidFill>
                <a:latin typeface="+mn-lt"/>
                <a:ea typeface="+mn-ea"/>
                <a:cs typeface="+mn-cs"/>
              </a:rPr>
              <a:t>« l’exploitation du travail »</a:t>
            </a:r>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Ce que le travailleur produit, ce n’est pas le travailleur lui-même qui va en tirer les bénéfices, mais c’est celui qui l’exploite à savoir</a:t>
            </a:r>
            <a:r>
              <a:rPr lang="fr-FR" sz="1200" kern="1200" baseline="0" dirty="0">
                <a:solidFill>
                  <a:schemeClr val="tx1"/>
                </a:solidFill>
                <a:latin typeface="+mn-lt"/>
                <a:ea typeface="+mn-ea"/>
                <a:cs typeface="+mn-cs"/>
              </a:rPr>
              <a:t> un membre</a:t>
            </a:r>
            <a:r>
              <a:rPr lang="fr-FR" sz="1200" kern="1200" dirty="0">
                <a:solidFill>
                  <a:schemeClr val="tx1"/>
                </a:solidFill>
                <a:latin typeface="+mn-lt"/>
                <a:ea typeface="+mn-ea"/>
                <a:cs typeface="+mn-cs"/>
              </a:rPr>
              <a:t> la </a:t>
            </a:r>
            <a:r>
              <a:rPr lang="fr-FR" sz="1200" b="1" kern="1200" dirty="0">
                <a:solidFill>
                  <a:schemeClr val="tx1"/>
                </a:solidFill>
                <a:latin typeface="+mn-lt"/>
                <a:ea typeface="+mn-ea"/>
                <a:cs typeface="+mn-cs"/>
              </a:rPr>
              <a:t>classe dominante</a:t>
            </a:r>
            <a:r>
              <a:rPr lang="fr-FR" sz="1200" kern="1200" dirty="0">
                <a:solidFill>
                  <a:schemeClr val="tx1"/>
                </a:solidFill>
                <a:latin typeface="+mn-lt"/>
                <a:ea typeface="+mn-ea"/>
                <a:cs typeface="+mn-cs"/>
              </a:rPr>
              <a:t> qui possède les moyens de production (possède les machines, l’usine, les outils nécessaires aux travailleurs pour travailler…).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Le travailleur lui ne possède que sa </a:t>
            </a:r>
            <a:r>
              <a:rPr lang="fr-FR" sz="1200" b="1" kern="1200" dirty="0">
                <a:solidFill>
                  <a:schemeClr val="tx1"/>
                </a:solidFill>
                <a:latin typeface="+mn-lt"/>
                <a:ea typeface="+mn-ea"/>
                <a:cs typeface="+mn-cs"/>
              </a:rPr>
              <a:t>force de travail </a:t>
            </a:r>
            <a:r>
              <a:rPr lang="fr-FR" sz="1200" kern="1200" dirty="0">
                <a:solidFill>
                  <a:schemeClr val="tx1"/>
                </a:solidFill>
                <a:latin typeface="+mn-lt"/>
                <a:ea typeface="+mn-ea"/>
                <a:cs typeface="+mn-cs"/>
              </a:rPr>
              <a:t>qu’il est contraint de vendre à la classe dominante en échange d’un salaire qui lui permette de se procurer certains biens pour survivre.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Autrement dit, il se vend lui-même afin d’acheter des marchandises. Mais dans la mesure où il se vend lui-même, le travailleur lui-même est une marchandise (il est quelque chose que l’on achète).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Pour Marx, l’organisation capitaliste du travail est l’organisation qui contraint les hommes à se rabaisser eux-mêmes au rang de marchandises.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Il y a une </a:t>
            </a:r>
            <a:r>
              <a:rPr lang="fr-FR" sz="1200" b="1" kern="1200" dirty="0">
                <a:solidFill>
                  <a:schemeClr val="tx1"/>
                </a:solidFill>
                <a:latin typeface="+mn-lt"/>
                <a:ea typeface="+mn-ea"/>
                <a:cs typeface="+mn-cs"/>
              </a:rPr>
              <a:t>dernière raison</a:t>
            </a:r>
            <a:r>
              <a:rPr lang="fr-FR" sz="1200" kern="1200" dirty="0">
                <a:solidFill>
                  <a:schemeClr val="tx1"/>
                </a:solidFill>
                <a:latin typeface="+mn-lt"/>
                <a:ea typeface="+mn-ea"/>
                <a:cs typeface="+mn-cs"/>
              </a:rPr>
              <a:t> à avancer pour expliquer le travail aliéné sépare l’ouvrier de l’objet de son travail :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C’est que la division du travail </a:t>
            </a:r>
            <a:r>
              <a:rPr lang="fr-FR" sz="1200" b="1" kern="1200" dirty="0">
                <a:solidFill>
                  <a:schemeClr val="tx1"/>
                </a:solidFill>
                <a:latin typeface="+mn-lt"/>
                <a:ea typeface="+mn-ea"/>
                <a:cs typeface="+mn-cs"/>
              </a:rPr>
              <a:t>empêche l’homme de se reconnaître dans ce qu’il a fait, de se retrouver dans le produit de son travail</a:t>
            </a:r>
            <a:r>
              <a:rPr lang="fr-FR" sz="1200" kern="1200" dirty="0">
                <a:solidFill>
                  <a:schemeClr val="tx1"/>
                </a:solidFill>
                <a:latin typeface="+mn-lt"/>
                <a:ea typeface="+mn-ea"/>
                <a:cs typeface="+mn-cs"/>
              </a:rPr>
              <a:t>.</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Dans le fordisme et le taylorisme, la fragmentation de la production, la spécialisation des tâches ne permet pas à l’individu de se retrouver dans le produit fini dont il n’a contribué à produire qu’une infime partie. </a:t>
            </a: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b="1" u="sng" kern="1200" dirty="0">
                <a:solidFill>
                  <a:schemeClr val="tx1"/>
                </a:solidFill>
                <a:latin typeface="+mn-lt"/>
                <a:ea typeface="+mn-ea"/>
                <a:cs typeface="+mn-cs"/>
              </a:rPr>
              <a:t>Bilan sur le travail aliéné </a:t>
            </a:r>
            <a:r>
              <a:rPr lang="fr-FR" sz="1200" b="1" kern="1200" dirty="0">
                <a:solidFill>
                  <a:schemeClr val="tx1"/>
                </a:solidFill>
                <a:latin typeface="+mn-lt"/>
                <a:ea typeface="+mn-ea"/>
                <a:cs typeface="+mn-cs"/>
              </a:rPr>
              <a:t>: aliéné renvoie bien à une altérité, à quelque chose d’extérieur ou d’étranger car…</a:t>
            </a:r>
            <a:r>
              <a:rPr lang="fr-FR" sz="1200" b="1" u="sng" kern="1200" dirty="0">
                <a:solidFill>
                  <a:schemeClr val="tx1"/>
                </a:solidFill>
                <a:latin typeface="+mn-lt"/>
                <a:ea typeface="+mn-ea"/>
                <a:cs typeface="+mn-cs"/>
              </a:rPr>
              <a:t> </a:t>
            </a:r>
            <a:endParaRPr lang="fr-FR" dirty="0"/>
          </a:p>
          <a:p>
            <a:r>
              <a:rPr lang="fr-FR" sz="1200" kern="1200" dirty="0">
                <a:solidFill>
                  <a:schemeClr val="tx1"/>
                </a:solidFill>
                <a:latin typeface="+mn-lt"/>
                <a:ea typeface="+mn-ea"/>
                <a:cs typeface="+mn-cs"/>
              </a:rPr>
              <a:t> </a:t>
            </a:r>
            <a:endParaRPr lang="fr-FR" dirty="0"/>
          </a:p>
          <a:p>
            <a:r>
              <a:rPr lang="fr-FR" sz="1200" kern="1200" dirty="0">
                <a:solidFill>
                  <a:schemeClr val="tx1"/>
                </a:solidFill>
                <a:latin typeface="+mn-lt"/>
                <a:ea typeface="+mn-ea"/>
                <a:cs typeface="+mn-cs"/>
              </a:rPr>
              <a:t>Dans le travail aliéné, </a:t>
            </a:r>
            <a:endParaRPr lang="fr-FR" dirty="0"/>
          </a:p>
          <a:p>
            <a:r>
              <a:rPr lang="fr-FR" sz="1200" kern="1200" dirty="0">
                <a:solidFill>
                  <a:schemeClr val="tx1"/>
                </a:solidFill>
                <a:latin typeface="+mn-lt"/>
                <a:ea typeface="+mn-ea"/>
                <a:cs typeface="+mn-cs"/>
              </a:rPr>
              <a:t> </a:t>
            </a:r>
            <a:endParaRPr lang="fr-FR" dirty="0"/>
          </a:p>
          <a:p>
            <a:pPr lvl="0"/>
            <a:r>
              <a:rPr lang="fr-FR" sz="1200" kern="1200" dirty="0">
                <a:solidFill>
                  <a:schemeClr val="tx1"/>
                </a:solidFill>
                <a:latin typeface="+mn-lt"/>
                <a:ea typeface="+mn-ea"/>
                <a:cs typeface="+mn-cs"/>
              </a:rPr>
              <a:t>- on travaille pour un autre (aliéné ≠ libre, on ne travaille pas pour soi, on ne s’appartient pas, on n’est pas libre de ce que l’on fait)</a:t>
            </a:r>
          </a:p>
          <a:p>
            <a:pPr lvl="0"/>
            <a:r>
              <a:rPr lang="fr-FR" sz="1200" kern="1200" dirty="0">
                <a:solidFill>
                  <a:schemeClr val="tx1"/>
                </a:solidFill>
                <a:latin typeface="+mn-lt"/>
                <a:ea typeface="+mn-ea"/>
                <a:cs typeface="+mn-cs"/>
              </a:rPr>
              <a:t>- on n’est pas soi-même (on est un autre, au double-sens de dépersonnalisé et de déshumanisé)</a:t>
            </a:r>
          </a:p>
          <a:p>
            <a:pPr lvl="0"/>
            <a:r>
              <a:rPr lang="fr-FR" sz="1200" kern="1200" dirty="0">
                <a:solidFill>
                  <a:schemeClr val="tx1"/>
                </a:solidFill>
                <a:latin typeface="+mn-lt"/>
                <a:ea typeface="+mn-ea"/>
                <a:cs typeface="+mn-cs"/>
              </a:rPr>
              <a:t>- ce que l’on produit n’est pas à nous mais est possédé par un autre (le propriétaire des moyens de production) et nous semble complètement étranger (le travail à la chaîne et la division du travail font qu’on ne peut pas se reconnaître dans l’objet produit)</a:t>
            </a: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Mais </a:t>
            </a:r>
            <a:r>
              <a:rPr lang="fr-FR" sz="1200" b="1" kern="1200" dirty="0">
                <a:solidFill>
                  <a:schemeClr val="tx1"/>
                </a:solidFill>
                <a:latin typeface="+mn-lt"/>
                <a:ea typeface="+mn-ea"/>
                <a:cs typeface="+mn-cs"/>
              </a:rPr>
              <a:t>attention</a:t>
            </a:r>
            <a:r>
              <a:rPr lang="fr-FR" sz="1200" kern="1200" dirty="0">
                <a:solidFill>
                  <a:schemeClr val="tx1"/>
                </a:solidFill>
                <a:latin typeface="+mn-lt"/>
                <a:ea typeface="+mn-ea"/>
                <a:cs typeface="+mn-cs"/>
              </a:rPr>
              <a:t> : cette description du travail ne vaut pas pour le travail </a:t>
            </a:r>
            <a:r>
              <a:rPr lang="fr-FR" sz="1200" i="1" kern="1200" dirty="0">
                <a:solidFill>
                  <a:schemeClr val="tx1"/>
                </a:solidFill>
                <a:latin typeface="+mn-lt"/>
                <a:ea typeface="+mn-ea"/>
                <a:cs typeface="+mn-cs"/>
              </a:rPr>
              <a:t>en général</a:t>
            </a:r>
            <a:r>
              <a:rPr lang="fr-FR" sz="1200" kern="1200" dirty="0">
                <a:solidFill>
                  <a:schemeClr val="tx1"/>
                </a:solidFill>
                <a:latin typeface="+mn-lt"/>
                <a:ea typeface="+mn-ea"/>
                <a:cs typeface="+mn-cs"/>
              </a:rPr>
              <a:t> mais </a:t>
            </a:r>
            <a:r>
              <a:rPr lang="fr-FR" sz="1200" i="1" kern="1200" dirty="0">
                <a:solidFill>
                  <a:schemeClr val="tx1"/>
                </a:solidFill>
                <a:latin typeface="+mn-lt"/>
                <a:ea typeface="+mn-ea"/>
                <a:cs typeface="+mn-cs"/>
              </a:rPr>
              <a:t>uniquement</a:t>
            </a:r>
            <a:r>
              <a:rPr lang="fr-FR" sz="1200" kern="1200" dirty="0">
                <a:solidFill>
                  <a:schemeClr val="tx1"/>
                </a:solidFill>
                <a:latin typeface="+mn-lt"/>
                <a:ea typeface="+mn-ea"/>
                <a:cs typeface="+mn-cs"/>
              </a:rPr>
              <a:t> pour une organisation spécifique du travail, à savoir le travail industrialisé.</a:t>
            </a:r>
          </a:p>
          <a:p>
            <a:r>
              <a:rPr lang="fr-FR" sz="1200" kern="1200" dirty="0">
                <a:solidFill>
                  <a:schemeClr val="tx1"/>
                </a:solidFill>
                <a:latin typeface="+mn-lt"/>
                <a:ea typeface="+mn-ea"/>
                <a:cs typeface="+mn-cs"/>
              </a:rPr>
              <a:t> </a:t>
            </a:r>
          </a:p>
          <a:p>
            <a:r>
              <a:rPr lang="fr-FR" sz="1200" b="1" kern="1200" dirty="0">
                <a:solidFill>
                  <a:schemeClr val="tx1"/>
                </a:solidFill>
                <a:latin typeface="+mn-lt"/>
                <a:ea typeface="+mn-ea"/>
                <a:cs typeface="+mn-cs"/>
              </a:rPr>
              <a:t>Dès lors</a:t>
            </a:r>
            <a:r>
              <a:rPr lang="fr-FR" sz="1200" kern="1200" dirty="0">
                <a:solidFill>
                  <a:schemeClr val="tx1"/>
                </a:solidFill>
                <a:latin typeface="+mn-lt"/>
                <a:ea typeface="+mn-ea"/>
                <a:cs typeface="+mn-cs"/>
              </a:rPr>
              <a:t>, ce n’est pas le travail </a:t>
            </a:r>
            <a:r>
              <a:rPr lang="fr-FR" sz="1200" i="1" kern="1200" dirty="0">
                <a:solidFill>
                  <a:schemeClr val="tx1"/>
                </a:solidFill>
                <a:latin typeface="+mn-lt"/>
                <a:ea typeface="+mn-ea"/>
                <a:cs typeface="+mn-cs"/>
              </a:rPr>
              <a:t>en lui-même</a:t>
            </a:r>
            <a:r>
              <a:rPr lang="fr-FR" sz="1200" kern="1200" dirty="0">
                <a:solidFill>
                  <a:schemeClr val="tx1"/>
                </a:solidFill>
                <a:latin typeface="+mn-lt"/>
                <a:ea typeface="+mn-ea"/>
                <a:cs typeface="+mn-cs"/>
              </a:rPr>
              <a:t> ou </a:t>
            </a:r>
            <a:r>
              <a:rPr lang="fr-FR" sz="1200" i="1" kern="1200" dirty="0">
                <a:solidFill>
                  <a:schemeClr val="tx1"/>
                </a:solidFill>
                <a:latin typeface="+mn-lt"/>
                <a:ea typeface="+mn-ea"/>
                <a:cs typeface="+mn-cs"/>
              </a:rPr>
              <a:t>par nature</a:t>
            </a:r>
            <a:r>
              <a:rPr lang="fr-FR" sz="1200" kern="1200" dirty="0">
                <a:solidFill>
                  <a:schemeClr val="tx1"/>
                </a:solidFill>
                <a:latin typeface="+mn-lt"/>
                <a:ea typeface="+mn-ea"/>
                <a:cs typeface="+mn-cs"/>
              </a:rPr>
              <a:t> qui est aliénant (synonyme de souffrance, de contrainte, de pénibilité, d’efforts…) mais une certaine organisation du travail.</a:t>
            </a:r>
          </a:p>
          <a:p>
            <a:r>
              <a:rPr lang="fr-FR" sz="1200" b="1" kern="120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À</a:t>
            </a:r>
            <a:r>
              <a:rPr lang="fr-FR" sz="1200" b="1" kern="1200" dirty="0">
                <a:solidFill>
                  <a:schemeClr val="tx1"/>
                </a:solidFill>
                <a:latin typeface="+mn-lt"/>
                <a:ea typeface="+mn-ea"/>
                <a:cs typeface="+mn-cs"/>
              </a:rPr>
              <a:t> </a:t>
            </a:r>
            <a:r>
              <a:rPr lang="fr-FR" sz="1200" kern="1200" dirty="0">
                <a:solidFill>
                  <a:schemeClr val="tx1"/>
                </a:solidFill>
                <a:latin typeface="+mn-lt"/>
                <a:ea typeface="+mn-ea"/>
                <a:cs typeface="+mn-cs"/>
              </a:rPr>
              <a:t>la base, pour Marx, le travail est bien </a:t>
            </a:r>
            <a:r>
              <a:rPr lang="fr-FR" sz="1200" b="1" u="none" kern="1200" dirty="0">
                <a:solidFill>
                  <a:schemeClr val="tx1"/>
                </a:solidFill>
                <a:latin typeface="+mn-lt"/>
                <a:ea typeface="+mn-ea"/>
                <a:cs typeface="+mn-cs"/>
              </a:rPr>
              <a:t>la source de toute valeur et de toute richesse</a:t>
            </a:r>
            <a:r>
              <a:rPr lang="fr-FR" sz="1200" kern="1200" dirty="0">
                <a:solidFill>
                  <a:schemeClr val="tx1"/>
                </a:solidFill>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27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2B00A6-816C-431D-956F-9E1C0295B24C}" type="slidenum">
              <a:rPr lang="fr-FR" smtClean="0"/>
              <a:t>31</a:t>
            </a:fld>
            <a:endParaRPr lang="fr-FR"/>
          </a:p>
        </p:txBody>
      </p:sp>
    </p:spTree>
    <p:extLst>
      <p:ext uri="{BB962C8B-B14F-4D97-AF65-F5344CB8AC3E}">
        <p14:creationId xmlns:p14="http://schemas.microsoft.com/office/powerpoint/2010/main" val="336913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2B00A6-816C-431D-956F-9E1C0295B24C}" type="slidenum">
              <a:rPr lang="fr-FR" smtClean="0"/>
              <a:t>5</a:t>
            </a:fld>
            <a:endParaRPr lang="fr-FR"/>
          </a:p>
        </p:txBody>
      </p:sp>
    </p:spTree>
    <p:extLst>
      <p:ext uri="{BB962C8B-B14F-4D97-AF65-F5344CB8AC3E}">
        <p14:creationId xmlns:p14="http://schemas.microsoft.com/office/powerpoint/2010/main" val="16861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Donc, en ce sens-là, on peut enrichir notre définition du travail : le travail ne répond pas simplement à une activité économique ou matérielle (travailler pour vivre),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Le</a:t>
            </a:r>
            <a:r>
              <a:rPr lang="fr-FR" sz="1200" kern="1200" baseline="0" dirty="0">
                <a:solidFill>
                  <a:schemeClr val="tx1"/>
                </a:solidFill>
                <a:effectLst/>
                <a:latin typeface="+mn-lt"/>
                <a:ea typeface="+mn-ea"/>
                <a:cs typeface="+mn-cs"/>
              </a:rPr>
              <a:t> travail </a:t>
            </a:r>
            <a:r>
              <a:rPr lang="fr-FR" sz="1200" kern="1200" dirty="0">
                <a:solidFill>
                  <a:schemeClr val="tx1"/>
                </a:solidFill>
                <a:effectLst/>
                <a:latin typeface="+mn-lt"/>
                <a:ea typeface="+mn-ea"/>
                <a:cs typeface="+mn-cs"/>
              </a:rPr>
              <a:t>répond, d’après Hegel, à un </a:t>
            </a:r>
            <a:r>
              <a:rPr lang="fr-FR" sz="1200" b="1" i="1" kern="1200" dirty="0">
                <a:solidFill>
                  <a:schemeClr val="tx1"/>
                </a:solidFill>
                <a:effectLst/>
                <a:latin typeface="+mn-lt"/>
                <a:ea typeface="+mn-ea"/>
                <a:cs typeface="+mn-cs"/>
              </a:rPr>
              <a:t>besoin spirituel</a:t>
            </a:r>
            <a:r>
              <a:rPr lang="fr-FR" sz="1200" kern="1200" dirty="0">
                <a:solidFill>
                  <a:schemeClr val="tx1"/>
                </a:solidFill>
                <a:effectLst/>
                <a:latin typeface="+mn-lt"/>
                <a:ea typeface="+mn-ea"/>
                <a:cs typeface="+mn-cs"/>
              </a:rPr>
              <a:t> ou </a:t>
            </a:r>
            <a:r>
              <a:rPr lang="fr-FR" sz="1200" b="1" i="1" kern="1200" dirty="0">
                <a:solidFill>
                  <a:schemeClr val="tx1"/>
                </a:solidFill>
                <a:effectLst/>
                <a:latin typeface="+mn-lt"/>
                <a:ea typeface="+mn-ea"/>
                <a:cs typeface="+mn-cs"/>
              </a:rPr>
              <a:t>besoin de la conscience</a:t>
            </a:r>
            <a:r>
              <a:rPr lang="fr-FR" sz="1200" kern="1200" dirty="0">
                <a:solidFill>
                  <a:schemeClr val="tx1"/>
                </a:solidFill>
                <a:effectLst/>
                <a:latin typeface="+mn-lt"/>
                <a:ea typeface="+mn-ea"/>
                <a:cs typeface="+mn-cs"/>
              </a:rPr>
              <a:t> : désir de reconnaissance, désir de se reconnaître soi-même dans la réalité qu’on a modifiée ou produite.</a:t>
            </a:r>
          </a:p>
          <a:p>
            <a:endParaRPr lang="fr-FR" dirty="0"/>
          </a:p>
        </p:txBody>
      </p:sp>
      <p:sp>
        <p:nvSpPr>
          <p:cNvPr id="4" name="Espace réservé du numéro de diapositive 3"/>
          <p:cNvSpPr>
            <a:spLocks noGrp="1"/>
          </p:cNvSpPr>
          <p:nvPr>
            <p:ph type="sldNum" sz="quarter" idx="10"/>
          </p:nvPr>
        </p:nvSpPr>
        <p:spPr/>
        <p:txBody>
          <a:bodyPr/>
          <a:lstStyle/>
          <a:p>
            <a:fld id="{602B00A6-816C-431D-956F-9E1C0295B24C}" type="slidenum">
              <a:rPr lang="fr-FR" smtClean="0"/>
              <a:t>6</a:t>
            </a:fld>
            <a:endParaRPr lang="fr-FR"/>
          </a:p>
        </p:txBody>
      </p:sp>
    </p:spTree>
    <p:extLst>
      <p:ext uri="{BB962C8B-B14F-4D97-AF65-F5344CB8AC3E}">
        <p14:creationId xmlns:p14="http://schemas.microsoft.com/office/powerpoint/2010/main" val="178046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sz="1200" kern="1200" dirty="0" err="1">
                <a:solidFill>
                  <a:schemeClr val="tx1"/>
                </a:solidFill>
                <a:latin typeface="+mn-lt"/>
                <a:ea typeface="+mn-ea"/>
                <a:cs typeface="+mn-cs"/>
              </a:rPr>
              <a:t>Selfie</a:t>
            </a:r>
            <a:r>
              <a:rPr lang="fr-FR" sz="1200" kern="1200" baseline="0" dirty="0">
                <a:solidFill>
                  <a:schemeClr val="tx1"/>
                </a:solidFill>
                <a:latin typeface="+mn-lt"/>
                <a:ea typeface="+mn-ea"/>
                <a:cs typeface="+mn-cs"/>
              </a:rPr>
              <a:t> = o</a:t>
            </a:r>
            <a:r>
              <a:rPr lang="fr-FR" sz="1200" kern="1200" dirty="0">
                <a:solidFill>
                  <a:schemeClr val="tx1"/>
                </a:solidFill>
                <a:latin typeface="+mn-lt"/>
                <a:ea typeface="+mn-ea"/>
                <a:cs typeface="+mn-cs"/>
              </a:rPr>
              <a:t>pération par laquelle je cherche </a:t>
            </a:r>
            <a:r>
              <a:rPr lang="fr-FR" sz="1200" i="1" kern="1200" dirty="0">
                <a:solidFill>
                  <a:schemeClr val="tx1"/>
                </a:solidFill>
                <a:latin typeface="+mn-lt"/>
                <a:ea typeface="+mn-ea"/>
                <a:cs typeface="+mn-cs"/>
              </a:rPr>
              <a:t>moi-même</a:t>
            </a:r>
            <a:r>
              <a:rPr lang="fr-FR" sz="1200" kern="1200" dirty="0">
                <a:solidFill>
                  <a:schemeClr val="tx1"/>
                </a:solidFill>
                <a:latin typeface="+mn-lt"/>
                <a:ea typeface="+mn-ea"/>
                <a:cs typeface="+mn-cs"/>
              </a:rPr>
              <a:t> (</a:t>
            </a:r>
            <a:r>
              <a:rPr lang="fr-FR" sz="1200" kern="1200" dirty="0" err="1">
                <a:solidFill>
                  <a:schemeClr val="tx1"/>
                </a:solidFill>
                <a:latin typeface="+mn-lt"/>
                <a:ea typeface="+mn-ea"/>
                <a:cs typeface="+mn-cs"/>
              </a:rPr>
              <a:t>myself</a:t>
            </a:r>
            <a:r>
              <a:rPr lang="fr-FR" sz="1200" kern="1200" dirty="0">
                <a:solidFill>
                  <a:schemeClr val="tx1"/>
                </a:solidFill>
                <a:latin typeface="+mn-lt"/>
                <a:ea typeface="+mn-ea"/>
                <a:cs typeface="+mn-cs"/>
              </a:rPr>
              <a:t>) à produire une représentation de moi-même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Sans doute peut-on identifier différents buts lorsqu’on fait un </a:t>
            </a:r>
            <a:r>
              <a:rPr lang="fr-FR" sz="1200" kern="1200" dirty="0" err="1">
                <a:solidFill>
                  <a:schemeClr val="tx1"/>
                </a:solidFill>
                <a:latin typeface="+mn-lt"/>
                <a:ea typeface="+mn-ea"/>
                <a:cs typeface="+mn-cs"/>
              </a:rPr>
              <a:t>selfie</a:t>
            </a:r>
            <a:r>
              <a:rPr lang="fr-FR" sz="1200" kern="1200" baseline="0" dirty="0">
                <a:solidFill>
                  <a:schemeClr val="tx1"/>
                </a:solidFill>
                <a:latin typeface="+mn-lt"/>
                <a:ea typeface="+mn-ea"/>
                <a:cs typeface="+mn-cs"/>
              </a:rPr>
              <a:t> :</a:t>
            </a:r>
            <a:endParaRPr lang="fr-FR" sz="1200" kern="1200" dirty="0">
              <a:solidFill>
                <a:schemeClr val="tx1"/>
              </a:solidFill>
              <a:latin typeface="+mn-lt"/>
              <a:ea typeface="+mn-ea"/>
              <a:cs typeface="+mn-cs"/>
            </a:endParaRPr>
          </a:p>
          <a:p>
            <a:r>
              <a:rPr lang="fr-FR" sz="1200" kern="1200" dirty="0">
                <a:solidFill>
                  <a:schemeClr val="tx1"/>
                </a:solidFill>
                <a:latin typeface="+mn-lt"/>
                <a:ea typeface="+mn-ea"/>
                <a:cs typeface="+mn-cs"/>
              </a:rPr>
              <a:t> </a:t>
            </a:r>
          </a:p>
          <a:p>
            <a:pPr lvl="0"/>
            <a:r>
              <a:rPr lang="fr-FR" sz="1200" b="1" kern="1200" dirty="0">
                <a:solidFill>
                  <a:schemeClr val="tx1"/>
                </a:solidFill>
                <a:latin typeface="+mn-lt"/>
                <a:ea typeface="+mn-ea"/>
                <a:cs typeface="+mn-cs"/>
              </a:rPr>
              <a:t>- </a:t>
            </a:r>
            <a:r>
              <a:rPr lang="fr-FR" sz="1200" b="0" kern="1200" dirty="0">
                <a:solidFill>
                  <a:schemeClr val="tx1"/>
                </a:solidFill>
                <a:latin typeface="+mn-lt"/>
                <a:ea typeface="+mn-ea"/>
                <a:cs typeface="+mn-cs"/>
              </a:rPr>
              <a:t>Chercher à me représenter ce que je suis </a:t>
            </a:r>
            <a:r>
              <a:rPr lang="fr-FR" sz="1200" b="0" i="1" kern="1200" dirty="0">
                <a:solidFill>
                  <a:schemeClr val="tx1"/>
                </a:solidFill>
                <a:latin typeface="+mn-lt"/>
                <a:ea typeface="+mn-ea"/>
                <a:cs typeface="+mn-cs"/>
              </a:rPr>
              <a:t>de façon idéale, se contempler soi-même</a:t>
            </a:r>
            <a:r>
              <a:rPr lang="fr-FR" sz="1200" b="0" kern="1200" dirty="0">
                <a:solidFill>
                  <a:schemeClr val="tx1"/>
                </a:solidFill>
                <a:latin typeface="+mn-lt"/>
                <a:ea typeface="+mn-ea"/>
                <a:cs typeface="+mn-cs"/>
              </a:rPr>
              <a:t> (se saisir sous son meilleur angle // narcissisme ?) </a:t>
            </a:r>
          </a:p>
          <a:p>
            <a:r>
              <a:rPr lang="fr-FR" sz="1200" b="0" kern="1200" dirty="0">
                <a:solidFill>
                  <a:schemeClr val="tx1"/>
                </a:solidFill>
                <a:latin typeface="+mn-lt"/>
                <a:ea typeface="+mn-ea"/>
                <a:cs typeface="+mn-cs"/>
              </a:rPr>
              <a:t> </a:t>
            </a:r>
          </a:p>
          <a:p>
            <a:pPr lvl="0"/>
            <a:r>
              <a:rPr lang="fr-FR" sz="1200" b="0" kern="1200" dirty="0">
                <a:solidFill>
                  <a:schemeClr val="tx1"/>
                </a:solidFill>
                <a:latin typeface="+mn-lt"/>
                <a:ea typeface="+mn-ea"/>
                <a:cs typeface="+mn-cs"/>
              </a:rPr>
              <a:t>- Ou désir de se saisir soi-même </a:t>
            </a:r>
            <a:r>
              <a:rPr lang="fr-FR" sz="1200" b="0" i="1" kern="1200" dirty="0">
                <a:solidFill>
                  <a:schemeClr val="tx1"/>
                </a:solidFill>
                <a:latin typeface="+mn-lt"/>
                <a:ea typeface="+mn-ea"/>
                <a:cs typeface="+mn-cs"/>
              </a:rPr>
              <a:t>sur le moment</a:t>
            </a:r>
            <a:r>
              <a:rPr lang="fr-FR" sz="1200" b="0" kern="1200" dirty="0">
                <a:solidFill>
                  <a:schemeClr val="tx1"/>
                </a:solidFill>
                <a:latin typeface="+mn-lt"/>
                <a:ea typeface="+mn-ea"/>
                <a:cs typeface="+mn-cs"/>
              </a:rPr>
              <a:t> (photo-souvenir…)</a:t>
            </a:r>
          </a:p>
          <a:p>
            <a:r>
              <a:rPr lang="fr-FR" sz="1200" b="0" kern="1200" dirty="0">
                <a:solidFill>
                  <a:schemeClr val="tx1"/>
                </a:solidFill>
                <a:latin typeface="+mn-lt"/>
                <a:ea typeface="+mn-ea"/>
                <a:cs typeface="+mn-cs"/>
              </a:rPr>
              <a:t> </a:t>
            </a:r>
          </a:p>
          <a:p>
            <a:pPr lvl="0"/>
            <a:r>
              <a:rPr lang="fr-FR" sz="1200" b="0" kern="1200" dirty="0">
                <a:solidFill>
                  <a:schemeClr val="tx1"/>
                </a:solidFill>
                <a:latin typeface="+mn-lt"/>
                <a:ea typeface="+mn-ea"/>
                <a:cs typeface="+mn-cs"/>
              </a:rPr>
              <a:t>- Ou encore le cas des </a:t>
            </a:r>
            <a:r>
              <a:rPr lang="fr-FR" sz="1200" b="0" kern="1200" dirty="0" err="1">
                <a:solidFill>
                  <a:schemeClr val="tx1"/>
                </a:solidFill>
                <a:latin typeface="+mn-lt"/>
                <a:ea typeface="+mn-ea"/>
                <a:cs typeface="+mn-cs"/>
              </a:rPr>
              <a:t>selfies</a:t>
            </a:r>
            <a:r>
              <a:rPr lang="fr-FR" sz="1200" b="0" kern="1200" dirty="0">
                <a:solidFill>
                  <a:schemeClr val="tx1"/>
                </a:solidFill>
                <a:latin typeface="+mn-lt"/>
                <a:ea typeface="+mn-ea"/>
                <a:cs typeface="+mn-cs"/>
              </a:rPr>
              <a:t> de groupe : désir de </a:t>
            </a:r>
            <a:r>
              <a:rPr lang="fr-FR" sz="1200" b="0" i="1" kern="1200" dirty="0">
                <a:solidFill>
                  <a:schemeClr val="tx1"/>
                </a:solidFill>
                <a:latin typeface="+mn-lt"/>
                <a:ea typeface="+mn-ea"/>
                <a:cs typeface="+mn-cs"/>
              </a:rPr>
              <a:t>se saisir soi-même comme</a:t>
            </a:r>
            <a:r>
              <a:rPr lang="fr-FR" sz="1200" b="0" kern="1200" dirty="0">
                <a:solidFill>
                  <a:schemeClr val="tx1"/>
                </a:solidFill>
                <a:latin typeface="+mn-lt"/>
                <a:ea typeface="+mn-ea"/>
                <a:cs typeface="+mn-cs"/>
              </a:rPr>
              <a:t> </a:t>
            </a:r>
            <a:r>
              <a:rPr lang="fr-FR" sz="1200" b="0" i="1" kern="1200" dirty="0">
                <a:solidFill>
                  <a:schemeClr val="tx1"/>
                </a:solidFill>
                <a:latin typeface="+mn-lt"/>
                <a:ea typeface="+mn-ea"/>
                <a:cs typeface="+mn-cs"/>
              </a:rPr>
              <a:t>élément d’un groupe qui est important pour moi et sans lequel je ne peux pas me définir</a:t>
            </a:r>
            <a:r>
              <a:rPr lang="fr-FR" sz="1200" b="0" kern="1200" dirty="0">
                <a:solidFill>
                  <a:schemeClr val="tx1"/>
                </a:solidFill>
                <a:latin typeface="+mn-lt"/>
                <a:ea typeface="+mn-ea"/>
                <a:cs typeface="+mn-cs"/>
              </a:rPr>
              <a:t> (groupe d’amis, famille…)</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Mais</a:t>
            </a:r>
            <a:r>
              <a:rPr lang="fr-FR" sz="1200" kern="1200" baseline="0" dirty="0">
                <a:solidFill>
                  <a:schemeClr val="tx1"/>
                </a:solidFill>
                <a:latin typeface="+mn-lt"/>
                <a:ea typeface="+mn-ea"/>
                <a:cs typeface="+mn-cs"/>
              </a:rPr>
              <a:t> d</a:t>
            </a:r>
            <a:r>
              <a:rPr lang="fr-FR" sz="1200" kern="1200" dirty="0">
                <a:solidFill>
                  <a:schemeClr val="tx1"/>
                </a:solidFill>
                <a:latin typeface="+mn-lt"/>
                <a:ea typeface="+mn-ea"/>
                <a:cs typeface="+mn-cs"/>
              </a:rPr>
              <a:t>ans tous les cas, désir de se voir soi-même, se représenter soi-même tel qu’on est. </a:t>
            </a:r>
          </a:p>
          <a:p>
            <a:r>
              <a:rPr lang="fr-FR" sz="1200" kern="1200" dirty="0">
                <a:solidFill>
                  <a:schemeClr val="tx1"/>
                </a:solidFill>
                <a:latin typeface="+mn-lt"/>
                <a:ea typeface="+mn-ea"/>
                <a:cs typeface="+mn-cs"/>
              </a:rPr>
              <a:t> </a:t>
            </a:r>
          </a:p>
          <a:p>
            <a:r>
              <a:rPr lang="fr-FR" sz="1200" kern="1200" dirty="0">
                <a:solidFill>
                  <a:schemeClr val="tx1"/>
                </a:solidFill>
                <a:latin typeface="+mn-lt"/>
                <a:ea typeface="+mn-ea"/>
                <a:cs typeface="+mn-cs"/>
              </a:rPr>
              <a:t>On peut toutefois se questionner sur la vérité ou sur l’objectivité de cette image de soi : est-ce </a:t>
            </a:r>
            <a:r>
              <a:rPr lang="fr-FR" sz="1200" i="1" kern="1200" dirty="0">
                <a:solidFill>
                  <a:schemeClr val="tx1"/>
                </a:solidFill>
                <a:latin typeface="+mn-lt"/>
                <a:ea typeface="+mn-ea"/>
                <a:cs typeface="+mn-cs"/>
              </a:rPr>
              <a:t>vraiment</a:t>
            </a:r>
            <a:r>
              <a:rPr lang="fr-FR" sz="1200" kern="1200" dirty="0">
                <a:solidFill>
                  <a:schemeClr val="tx1"/>
                </a:solidFill>
                <a:latin typeface="+mn-lt"/>
                <a:ea typeface="+mn-ea"/>
                <a:cs typeface="+mn-cs"/>
              </a:rPr>
              <a:t> </a:t>
            </a:r>
            <a:r>
              <a:rPr lang="fr-FR" sz="1200" i="1" kern="1200" dirty="0">
                <a:solidFill>
                  <a:schemeClr val="tx1"/>
                </a:solidFill>
                <a:latin typeface="+mn-lt"/>
                <a:ea typeface="+mn-ea"/>
                <a:cs typeface="+mn-cs"/>
              </a:rPr>
              <a:t>moi-même</a:t>
            </a:r>
            <a:r>
              <a:rPr lang="fr-FR" sz="1200" kern="1200" dirty="0">
                <a:solidFill>
                  <a:schemeClr val="tx1"/>
                </a:solidFill>
                <a:latin typeface="+mn-lt"/>
                <a:ea typeface="+mn-ea"/>
                <a:cs typeface="+mn-cs"/>
              </a:rPr>
              <a:t> que je capte à travers le </a:t>
            </a:r>
            <a:r>
              <a:rPr lang="fr-FR" sz="1200" kern="1200" dirty="0" err="1">
                <a:solidFill>
                  <a:schemeClr val="tx1"/>
                </a:solidFill>
                <a:latin typeface="+mn-lt"/>
                <a:ea typeface="+mn-ea"/>
                <a:cs typeface="+mn-cs"/>
              </a:rPr>
              <a:t>selfie</a:t>
            </a:r>
            <a:r>
              <a:rPr lang="fr-FR" sz="1200" kern="1200" dirty="0">
                <a:solidFill>
                  <a:schemeClr val="tx1"/>
                </a:solidFill>
                <a:latin typeface="+mn-lt"/>
                <a:ea typeface="+mn-ea"/>
                <a:cs typeface="+mn-cs"/>
              </a:rPr>
              <a:t> ? Ou est-ce une simple </a:t>
            </a:r>
            <a:r>
              <a:rPr lang="fr-FR" sz="1200" i="1" kern="1200" dirty="0">
                <a:solidFill>
                  <a:schemeClr val="tx1"/>
                </a:solidFill>
                <a:latin typeface="+mn-lt"/>
                <a:ea typeface="+mn-ea"/>
                <a:cs typeface="+mn-cs"/>
              </a:rPr>
              <a:t>mise en scène de mon moi</a:t>
            </a:r>
            <a:r>
              <a:rPr lang="fr-FR" sz="1200" kern="1200" dirty="0">
                <a:solidFill>
                  <a:schemeClr val="tx1"/>
                </a:solidFill>
                <a:latin typeface="+mn-lt"/>
                <a:ea typeface="+mn-ea"/>
                <a:cs typeface="+mn-cs"/>
              </a:rPr>
              <a:t> ? </a:t>
            </a:r>
          </a:p>
          <a:p>
            <a:r>
              <a:rPr lang="fr-FR" sz="1200" kern="1200" dirty="0">
                <a:solidFill>
                  <a:schemeClr val="tx1"/>
                </a:solidFill>
                <a:latin typeface="+mn-lt"/>
                <a:ea typeface="+mn-ea"/>
                <a:cs typeface="+mn-cs"/>
              </a:rPr>
              <a:t>Ce n’est pas parce que c’est moi qui produit cette image de moi qu’elle est le reflet authentique de ce que je suis !</a:t>
            </a:r>
          </a:p>
          <a:p>
            <a:r>
              <a:rPr lang="fr-FR" sz="1200" kern="1200" dirty="0">
                <a:solidFill>
                  <a:schemeClr val="tx1"/>
                </a:solidFill>
                <a:latin typeface="+mn-lt"/>
                <a:ea typeface="+mn-ea"/>
                <a:cs typeface="+mn-cs"/>
              </a:rPr>
              <a:t>En effet, si dans le </a:t>
            </a:r>
            <a:r>
              <a:rPr lang="fr-FR" sz="1200" kern="1200" dirty="0" err="1">
                <a:solidFill>
                  <a:schemeClr val="tx1"/>
                </a:solidFill>
                <a:latin typeface="+mn-lt"/>
                <a:ea typeface="+mn-ea"/>
                <a:cs typeface="+mn-cs"/>
              </a:rPr>
              <a:t>selfie</a:t>
            </a:r>
            <a:r>
              <a:rPr lang="fr-FR" sz="1200" kern="1200" dirty="0">
                <a:solidFill>
                  <a:schemeClr val="tx1"/>
                </a:solidFill>
                <a:latin typeface="+mn-lt"/>
                <a:ea typeface="+mn-ea"/>
                <a:cs typeface="+mn-cs"/>
              </a:rPr>
              <a:t> je cherche bien à me représenter ce que je suis, cette </a:t>
            </a:r>
            <a:r>
              <a:rPr lang="fr-FR" sz="1200" i="1" kern="1200" dirty="0">
                <a:solidFill>
                  <a:schemeClr val="tx1"/>
                </a:solidFill>
                <a:latin typeface="+mn-lt"/>
                <a:ea typeface="+mn-ea"/>
                <a:cs typeface="+mn-cs"/>
              </a:rPr>
              <a:t>représentation de moi-même par moi-même</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est destinée à d’autres personnes</a:t>
            </a:r>
            <a:r>
              <a:rPr lang="fr-FR" sz="1200" kern="1200" dirty="0">
                <a:solidFill>
                  <a:schemeClr val="tx1"/>
                </a:solidFill>
                <a:latin typeface="+mn-lt"/>
                <a:ea typeface="+mn-ea"/>
                <a:cs typeface="+mn-cs"/>
              </a:rPr>
              <a:t> (je ne suis pas le seul spectateur de moi-même). </a:t>
            </a:r>
          </a:p>
          <a:p>
            <a:r>
              <a:rPr lang="fr-FR" sz="1200" kern="1200" dirty="0">
                <a:solidFill>
                  <a:schemeClr val="tx1"/>
                </a:solidFill>
                <a:latin typeface="+mn-lt"/>
                <a:ea typeface="+mn-ea"/>
                <a:cs typeface="+mn-cs"/>
              </a:rPr>
              <a:t>Donc forcément, image paradoxale : cette image de soi-même par soi-même, n’est pas l’expression authentique de ce que l’on est. En tant qu’image sociale,</a:t>
            </a:r>
            <a:r>
              <a:rPr lang="fr-FR" sz="1200" kern="1200" baseline="0" dirty="0">
                <a:solidFill>
                  <a:schemeClr val="tx1"/>
                </a:solidFill>
                <a:latin typeface="+mn-lt"/>
                <a:ea typeface="+mn-ea"/>
                <a:cs typeface="+mn-cs"/>
              </a:rPr>
              <a:t> elle</a:t>
            </a:r>
            <a:r>
              <a:rPr lang="fr-FR" sz="1200" kern="1200" dirty="0">
                <a:solidFill>
                  <a:schemeClr val="tx1"/>
                </a:solidFill>
                <a:latin typeface="+mn-lt"/>
                <a:ea typeface="+mn-ea"/>
                <a:cs typeface="+mn-cs"/>
              </a:rPr>
              <a:t> ne donne à voir de soi que ce que l’on veut que les autres voient de nous !</a:t>
            </a:r>
          </a:p>
          <a:p>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pPr algn="just"/>
            <a:r>
              <a:rPr lang="fr-FR" sz="1200" kern="1200" dirty="0">
                <a:solidFill>
                  <a:schemeClr val="tx1"/>
                </a:solidFill>
                <a:latin typeface="+mn-lt"/>
                <a:ea typeface="+mn-ea"/>
                <a:cs typeface="+mn-cs"/>
              </a:rPr>
              <a:t>C’est flagrant en peinture avec les autoportraits.</a:t>
            </a:r>
          </a:p>
          <a:p>
            <a:pPr algn="just"/>
            <a:r>
              <a:rPr lang="fr-FR" sz="1200" kern="1200" dirty="0">
                <a:solidFill>
                  <a:schemeClr val="tx1"/>
                </a:solidFill>
                <a:latin typeface="+mn-lt"/>
                <a:ea typeface="+mn-ea"/>
                <a:cs typeface="+mn-cs"/>
              </a:rPr>
              <a:t> </a:t>
            </a:r>
          </a:p>
          <a:p>
            <a:pPr algn="just"/>
            <a:r>
              <a:rPr lang="fr-FR" sz="1200" b="1" kern="1200" dirty="0" err="1">
                <a:solidFill>
                  <a:schemeClr val="tx1"/>
                </a:solidFill>
                <a:latin typeface="+mn-lt"/>
                <a:ea typeface="+mn-ea"/>
                <a:cs typeface="+mn-cs"/>
              </a:rPr>
              <a:t>Déf</a:t>
            </a:r>
            <a:r>
              <a:rPr lang="fr-FR" sz="1200" b="1" kern="1200" dirty="0">
                <a:solidFill>
                  <a:schemeClr val="tx1"/>
                </a:solidFill>
                <a:latin typeface="+mn-lt"/>
                <a:ea typeface="+mn-ea"/>
                <a:cs typeface="+mn-cs"/>
              </a:rPr>
              <a:t>.</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autoportrait </a:t>
            </a:r>
            <a:r>
              <a:rPr lang="fr-FR" sz="1200" kern="1200" dirty="0">
                <a:solidFill>
                  <a:schemeClr val="tx1"/>
                </a:solidFill>
                <a:latin typeface="+mn-lt"/>
                <a:ea typeface="+mn-ea"/>
                <a:cs typeface="+mn-cs"/>
              </a:rPr>
              <a:t>: genre pictural dans lequel l’artiste se représente lui-même (équivalent littéraire: l’</a:t>
            </a:r>
            <a:r>
              <a:rPr lang="fr-FR" sz="1200" b="1" kern="1200" dirty="0">
                <a:solidFill>
                  <a:schemeClr val="tx1"/>
                </a:solidFill>
                <a:latin typeface="+mn-lt"/>
                <a:ea typeface="+mn-ea"/>
                <a:cs typeface="+mn-cs"/>
              </a:rPr>
              <a:t>autobiographie</a:t>
            </a:r>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 </a:t>
            </a:r>
          </a:p>
          <a:p>
            <a:pPr algn="just"/>
            <a:r>
              <a:rPr lang="fr-FR" sz="1200" b="1" kern="1200" dirty="0">
                <a:solidFill>
                  <a:schemeClr val="tx1"/>
                </a:solidFill>
                <a:latin typeface="+mn-lt"/>
                <a:ea typeface="+mn-ea"/>
                <a:cs typeface="+mn-cs"/>
              </a:rPr>
              <a:t>Exemple : les autoportraits de Rembrandt</a:t>
            </a:r>
            <a:endParaRPr lang="fr-FR" sz="1200" kern="1200" dirty="0">
              <a:solidFill>
                <a:schemeClr val="tx1"/>
              </a:solidFill>
              <a:latin typeface="+mn-lt"/>
              <a:ea typeface="+mn-ea"/>
              <a:cs typeface="+mn-cs"/>
            </a:endParaRPr>
          </a:p>
          <a:p>
            <a:pPr algn="just"/>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Rembrandt a peint une centaine d’autoportraits tout au long de sa vie =&gt; volonté acharnée, obsession à vouloir se représenter lui-même de manière la plus réaliste possible (changements corporels, stigmates liés au vieillissement…)</a:t>
            </a:r>
          </a:p>
          <a:p>
            <a:pPr algn="just"/>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Dans l’</a:t>
            </a:r>
            <a:r>
              <a:rPr lang="fr-FR" sz="1200" i="1" kern="1200" dirty="0">
                <a:solidFill>
                  <a:schemeClr val="tx1"/>
                </a:solidFill>
                <a:latin typeface="+mn-lt"/>
                <a:ea typeface="+mn-ea"/>
                <a:cs typeface="+mn-cs"/>
              </a:rPr>
              <a:t>Autoportrait aux yeux hagards</a:t>
            </a:r>
            <a:r>
              <a:rPr lang="fr-FR" sz="1200" i="0" kern="1200" dirty="0">
                <a:solidFill>
                  <a:schemeClr val="tx1"/>
                </a:solidFill>
                <a:latin typeface="+mn-lt"/>
                <a:ea typeface="+mn-ea"/>
                <a:cs typeface="+mn-cs"/>
              </a:rPr>
              <a:t>,</a:t>
            </a:r>
            <a:r>
              <a:rPr lang="fr-FR" sz="1200" i="0" kern="1200" baseline="0" dirty="0">
                <a:solidFill>
                  <a:schemeClr val="tx1"/>
                </a:solidFill>
                <a:latin typeface="+mn-lt"/>
                <a:ea typeface="+mn-ea"/>
                <a:cs typeface="+mn-cs"/>
              </a:rPr>
              <a:t> l’</a:t>
            </a:r>
            <a:r>
              <a:rPr lang="fr-FR" sz="1200" kern="1200" dirty="0">
                <a:solidFill>
                  <a:schemeClr val="tx1"/>
                </a:solidFill>
                <a:latin typeface="+mn-lt"/>
                <a:ea typeface="+mn-ea"/>
                <a:cs typeface="+mn-cs"/>
              </a:rPr>
              <a:t>étonnement, le regard interrogateur témoigne d’une inquiétude subjective</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 qui suis-je ? </a:t>
            </a:r>
          </a:p>
          <a:p>
            <a:pPr algn="just"/>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L’étonnement est un</a:t>
            </a:r>
            <a:r>
              <a:rPr lang="fr-FR" sz="1200" kern="1200" baseline="0" dirty="0">
                <a:solidFill>
                  <a:schemeClr val="tx1"/>
                </a:solidFill>
                <a:latin typeface="+mn-lt"/>
                <a:ea typeface="+mn-ea"/>
                <a:cs typeface="+mn-cs"/>
              </a:rPr>
              <a:t> motif récurrent </a:t>
            </a:r>
            <a:r>
              <a:rPr lang="fr-FR" sz="1200" kern="1200" dirty="0">
                <a:solidFill>
                  <a:schemeClr val="tx1"/>
                </a:solidFill>
                <a:latin typeface="+mn-lt"/>
                <a:ea typeface="+mn-ea"/>
                <a:cs typeface="+mn-cs"/>
              </a:rPr>
              <a:t>des autoportraits de Rembrandt. </a:t>
            </a:r>
          </a:p>
          <a:p>
            <a:pPr algn="just"/>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Dans les </a:t>
            </a:r>
            <a:r>
              <a:rPr lang="fr-FR" sz="1200" i="1" kern="1200" dirty="0">
                <a:solidFill>
                  <a:schemeClr val="tx1"/>
                </a:solidFill>
                <a:latin typeface="+mn-lt"/>
                <a:ea typeface="+mn-ea"/>
                <a:cs typeface="+mn-cs"/>
              </a:rPr>
              <a:t>Autoportraits</a:t>
            </a:r>
            <a:r>
              <a:rPr lang="fr-FR" sz="1200" kern="1200" dirty="0">
                <a:solidFill>
                  <a:schemeClr val="tx1"/>
                </a:solidFill>
                <a:latin typeface="+mn-lt"/>
                <a:ea typeface="+mn-ea"/>
                <a:cs typeface="+mn-cs"/>
              </a:rPr>
              <a:t> de 1629 (Rembrandt a 23 ans) : on retrouve ce même étonnement (bouche entrouverte, visage tourné vers le spectateur, surprise dans le regard…)</a:t>
            </a:r>
          </a:p>
          <a:p>
            <a:pPr algn="just"/>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Mais pourquoi Rembrandt se représente-t-il toujours étonné ou hagard ? </a:t>
            </a:r>
          </a:p>
          <a:p>
            <a:pPr algn="just"/>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 Peut-être pour montrer que le « moi » est un objet d’étonnement : Rembrandt s’étonne d’être ce qu’il est. Il ne se reconnaît pas lui-même</a:t>
            </a:r>
            <a:r>
              <a:rPr lang="fr-FR" sz="1200" kern="1200" baseline="0" dirty="0">
                <a:solidFill>
                  <a:schemeClr val="tx1"/>
                </a:solidFill>
                <a:latin typeface="+mn-lt"/>
                <a:ea typeface="+mn-ea"/>
                <a:cs typeface="+mn-cs"/>
              </a:rPr>
              <a:t> car </a:t>
            </a:r>
            <a:r>
              <a:rPr lang="fr-FR" sz="1200" kern="1200" dirty="0">
                <a:solidFill>
                  <a:schemeClr val="tx1"/>
                </a:solidFill>
                <a:latin typeface="+mn-lt"/>
                <a:ea typeface="+mn-ea"/>
                <a:cs typeface="+mn-cs"/>
              </a:rPr>
              <a:t>n’a plus la même apparence que sur les autoportraits précédents.</a:t>
            </a:r>
            <a:r>
              <a:rPr lang="fr-FR" sz="1200" kern="1200" baseline="0" dirty="0">
                <a:solidFill>
                  <a:schemeClr val="tx1"/>
                </a:solidFill>
                <a:latin typeface="+mn-lt"/>
                <a:ea typeface="+mn-ea"/>
                <a:cs typeface="+mn-cs"/>
              </a:rPr>
              <a:t> L’é</a:t>
            </a:r>
            <a:r>
              <a:rPr lang="fr-FR" sz="1200" kern="1200" dirty="0">
                <a:solidFill>
                  <a:schemeClr val="tx1"/>
                </a:solidFill>
                <a:latin typeface="+mn-lt"/>
                <a:ea typeface="+mn-ea"/>
                <a:cs typeface="+mn-cs"/>
              </a:rPr>
              <a:t>tonnement</a:t>
            </a:r>
            <a:r>
              <a:rPr lang="fr-FR" sz="1200" kern="1200" baseline="0" dirty="0">
                <a:solidFill>
                  <a:schemeClr val="tx1"/>
                </a:solidFill>
                <a:latin typeface="+mn-lt"/>
                <a:ea typeface="+mn-ea"/>
                <a:cs typeface="+mn-cs"/>
              </a:rPr>
              <a:t> consiste à</a:t>
            </a:r>
            <a:r>
              <a:rPr lang="fr-FR" sz="1200" kern="1200" dirty="0">
                <a:solidFill>
                  <a:schemeClr val="tx1"/>
                </a:solidFill>
                <a:latin typeface="+mn-lt"/>
                <a:ea typeface="+mn-ea"/>
                <a:cs typeface="+mn-cs"/>
              </a:rPr>
              <a:t> constater qu’il est un étranger pour lui-même [c’est ce qu’exprime la formule de Rimbaud : « Je est un autre » (</a:t>
            </a:r>
            <a:r>
              <a:rPr lang="fr-FR" sz="1200" i="1" kern="1200" dirty="0">
                <a:solidFill>
                  <a:schemeClr val="tx1"/>
                </a:solidFill>
                <a:latin typeface="+mn-lt"/>
                <a:ea typeface="+mn-ea"/>
                <a:cs typeface="+mn-cs"/>
              </a:rPr>
              <a:t>Lettre à Paul </a:t>
            </a:r>
            <a:r>
              <a:rPr lang="fr-FR" sz="1200" i="1" kern="1200" dirty="0" err="1">
                <a:solidFill>
                  <a:schemeClr val="tx1"/>
                </a:solidFill>
                <a:latin typeface="+mn-lt"/>
                <a:ea typeface="+mn-ea"/>
                <a:cs typeface="+mn-cs"/>
              </a:rPr>
              <a:t>Demeny</a:t>
            </a:r>
            <a:r>
              <a:rPr lang="fr-FR" sz="1200" kern="1200" dirty="0">
                <a:solidFill>
                  <a:schemeClr val="tx1"/>
                </a:solidFill>
                <a:latin typeface="+mn-lt"/>
                <a:ea typeface="+mn-ea"/>
                <a:cs typeface="+mn-cs"/>
              </a:rPr>
              <a:t>)]</a:t>
            </a:r>
          </a:p>
          <a:p>
            <a:pPr algn="just"/>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Autre exemple : </a:t>
            </a:r>
            <a:r>
              <a:rPr lang="fr-FR" sz="1200" i="1" kern="1200" dirty="0">
                <a:solidFill>
                  <a:schemeClr val="tx1"/>
                </a:solidFill>
                <a:latin typeface="+mn-lt"/>
                <a:ea typeface="+mn-ea"/>
                <a:cs typeface="+mn-cs"/>
              </a:rPr>
              <a:t>l’Autoportrait de 1657</a:t>
            </a:r>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Moment où Rembrandt connaît difficultés et amertumes dans son existence personnelle : faillite financière (il perd ses clients, il est endetté), période de deuil (il a perdu sa femme </a:t>
            </a:r>
            <a:r>
              <a:rPr lang="fr-FR" sz="1200" kern="1200" dirty="0" err="1">
                <a:solidFill>
                  <a:schemeClr val="tx1"/>
                </a:solidFill>
                <a:latin typeface="+mn-lt"/>
                <a:ea typeface="+mn-ea"/>
                <a:cs typeface="+mn-cs"/>
              </a:rPr>
              <a:t>Suskia</a:t>
            </a:r>
            <a:r>
              <a:rPr lang="fr-FR" sz="1200" kern="1200" dirty="0">
                <a:solidFill>
                  <a:schemeClr val="tx1"/>
                </a:solidFill>
                <a:latin typeface="+mn-lt"/>
                <a:ea typeface="+mn-ea"/>
                <a:cs typeface="+mn-cs"/>
              </a:rPr>
              <a:t>), il n’est plus dans l’apparence victorieuse des premiers autoportraits… Tentative pour Rembrandt de se représenter lui-même en train de décliner (aussi bien physiquement que socialement). </a:t>
            </a:r>
          </a:p>
          <a:p>
            <a:pPr algn="just"/>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Ici, l’étonnement n’est plus aussi visible que dans les premiers autoportraits.</a:t>
            </a:r>
            <a:r>
              <a:rPr lang="fr-FR" sz="1200" kern="1200" baseline="0" dirty="0">
                <a:solidFill>
                  <a:schemeClr val="tx1"/>
                </a:solidFill>
                <a:latin typeface="+mn-lt"/>
                <a:ea typeface="+mn-ea"/>
                <a:cs typeface="+mn-cs"/>
              </a:rPr>
              <a:t> Le visage exprime </a:t>
            </a:r>
            <a:r>
              <a:rPr lang="fr-FR" sz="1200" kern="1200" dirty="0">
                <a:solidFill>
                  <a:schemeClr val="tx1"/>
                </a:solidFill>
                <a:latin typeface="+mn-lt"/>
                <a:ea typeface="+mn-ea"/>
                <a:cs typeface="+mn-cs"/>
              </a:rPr>
              <a:t>une inquiétude plus sourde, moins manifeste (sourcil gauche surélevé qui donne au visage un air interrogateur, la profondeur du regard, la bouche pincée).</a:t>
            </a:r>
          </a:p>
          <a:p>
            <a:pPr algn="just"/>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 </a:t>
            </a:r>
          </a:p>
          <a:p>
            <a:pPr algn="just"/>
            <a:r>
              <a:rPr lang="fr-FR" sz="1200" b="1" kern="1200" dirty="0">
                <a:solidFill>
                  <a:schemeClr val="tx1"/>
                </a:solidFill>
                <a:latin typeface="+mn-lt"/>
                <a:ea typeface="+mn-ea"/>
                <a:cs typeface="+mn-cs"/>
              </a:rPr>
              <a:t>Ce qui rend ces autoportraits intéressants (en plus de la maîtrise artistique et de leur beauté) ,</a:t>
            </a:r>
            <a:r>
              <a:rPr lang="fr-FR" sz="1200" b="1" kern="1200" baseline="0" dirty="0">
                <a:solidFill>
                  <a:schemeClr val="tx1"/>
                </a:solidFill>
                <a:latin typeface="+mn-lt"/>
                <a:ea typeface="+mn-ea"/>
                <a:cs typeface="+mn-cs"/>
              </a:rPr>
              <a:t> c’est qu’ils résultent d’une </a:t>
            </a:r>
            <a:r>
              <a:rPr lang="fr-FR" sz="1200" b="1" kern="1200" dirty="0">
                <a:solidFill>
                  <a:schemeClr val="tx1"/>
                </a:solidFill>
                <a:latin typeface="+mn-lt"/>
                <a:ea typeface="+mn-ea"/>
                <a:cs typeface="+mn-cs"/>
              </a:rPr>
              <a:t>tentative paradoxale. </a:t>
            </a:r>
            <a:r>
              <a:rPr lang="fr-FR" sz="1200" b="0" kern="1200" dirty="0">
                <a:solidFill>
                  <a:schemeClr val="tx1"/>
                </a:solidFill>
                <a:latin typeface="+mn-lt"/>
                <a:ea typeface="+mn-ea"/>
                <a:cs typeface="+mn-cs"/>
              </a:rPr>
              <a:t>E</a:t>
            </a:r>
            <a:r>
              <a:rPr lang="fr-FR" sz="1200" kern="1200" dirty="0">
                <a:solidFill>
                  <a:schemeClr val="tx1"/>
                </a:solidFill>
                <a:latin typeface="+mn-lt"/>
                <a:ea typeface="+mn-ea"/>
                <a:cs typeface="+mn-cs"/>
              </a:rPr>
              <a:t>n un</a:t>
            </a:r>
            <a:r>
              <a:rPr lang="fr-FR" sz="1200" kern="1200" baseline="0" dirty="0">
                <a:solidFill>
                  <a:schemeClr val="tx1"/>
                </a:solidFill>
                <a:latin typeface="+mn-lt"/>
                <a:ea typeface="+mn-ea"/>
                <a:cs typeface="+mn-cs"/>
              </a:rPr>
              <a:t> sens</a:t>
            </a:r>
            <a:r>
              <a:rPr lang="fr-FR" sz="1200" kern="1200" dirty="0">
                <a:solidFill>
                  <a:schemeClr val="tx1"/>
                </a:solidFill>
                <a:latin typeface="+mn-lt"/>
                <a:ea typeface="+mn-ea"/>
                <a:cs typeface="+mn-cs"/>
              </a:rPr>
              <a:t>, </a:t>
            </a:r>
            <a:r>
              <a:rPr lang="fr-FR" sz="1200" b="1" kern="1200" dirty="0">
                <a:solidFill>
                  <a:schemeClr val="tx1"/>
                </a:solidFill>
                <a:latin typeface="+mn-lt"/>
                <a:ea typeface="+mn-ea"/>
                <a:cs typeface="+mn-cs"/>
              </a:rPr>
              <a:t>Rembrandt se peint pour montrer qu’il ne peut pas </a:t>
            </a:r>
            <a:r>
              <a:rPr lang="fr-FR" sz="1200" b="1" i="1" kern="1200" dirty="0">
                <a:solidFill>
                  <a:schemeClr val="tx1"/>
                </a:solidFill>
                <a:latin typeface="+mn-lt"/>
                <a:ea typeface="+mn-ea"/>
                <a:cs typeface="+mn-cs"/>
              </a:rPr>
              <a:t>se</a:t>
            </a:r>
            <a:r>
              <a:rPr lang="fr-FR" sz="1200" b="1" kern="1200" dirty="0">
                <a:solidFill>
                  <a:schemeClr val="tx1"/>
                </a:solidFill>
                <a:latin typeface="+mn-lt"/>
                <a:ea typeface="+mn-ea"/>
                <a:cs typeface="+mn-cs"/>
              </a:rPr>
              <a:t> peindre,</a:t>
            </a:r>
            <a:r>
              <a:rPr lang="fr-FR" sz="1200" b="1" kern="1200" baseline="0" dirty="0">
                <a:solidFill>
                  <a:schemeClr val="tx1"/>
                </a:solidFill>
                <a:latin typeface="+mn-lt"/>
                <a:ea typeface="+mn-ea"/>
                <a:cs typeface="+mn-cs"/>
              </a:rPr>
              <a:t> c’est-à-dire se figer dans une image définitive.</a:t>
            </a:r>
            <a:r>
              <a:rPr lang="fr-FR" sz="1200" b="0" kern="1200" baseline="0" dirty="0">
                <a:solidFill>
                  <a:schemeClr val="tx1"/>
                </a:solidFill>
                <a:latin typeface="+mn-lt"/>
                <a:ea typeface="+mn-ea"/>
                <a:cs typeface="+mn-cs"/>
              </a:rPr>
              <a:t> </a:t>
            </a:r>
            <a:r>
              <a:rPr lang="fr-FR" sz="1200" kern="1200" dirty="0">
                <a:solidFill>
                  <a:schemeClr val="tx1"/>
                </a:solidFill>
                <a:latin typeface="+mn-lt"/>
                <a:ea typeface="+mn-ea"/>
                <a:cs typeface="+mn-cs"/>
              </a:rPr>
              <a:t>Son « moi » ne cesse de changer au fil du temps, c’est pourquoi il apparaît toujours étonné de voir ce qu’il est devenu…</a:t>
            </a:r>
          </a:p>
          <a:p>
            <a:pPr algn="just"/>
            <a:endParaRPr lang="fr-FR" sz="1200" kern="1200" dirty="0">
              <a:solidFill>
                <a:schemeClr val="tx1"/>
              </a:solidFill>
              <a:latin typeface="+mn-lt"/>
              <a:ea typeface="+mn-ea"/>
              <a:cs typeface="+mn-cs"/>
            </a:endParaRPr>
          </a:p>
          <a:p>
            <a:pPr algn="just"/>
            <a:r>
              <a:rPr lang="fr-FR" sz="1200" kern="1200" dirty="0">
                <a:solidFill>
                  <a:schemeClr val="tx1"/>
                </a:solidFill>
                <a:latin typeface="+mn-lt"/>
                <a:ea typeface="+mn-ea"/>
                <a:cs typeface="+mn-cs"/>
              </a:rPr>
              <a:t>Questions qu’il semble se poser et qu’il nous invite à nous poser nous-mêmes : </a:t>
            </a:r>
          </a:p>
          <a:p>
            <a:pPr algn="just"/>
            <a:r>
              <a:rPr lang="fr-FR" sz="1200" kern="1200" dirty="0">
                <a:solidFill>
                  <a:schemeClr val="tx1"/>
                </a:solidFill>
                <a:latin typeface="+mn-lt"/>
                <a:ea typeface="+mn-ea"/>
                <a:cs typeface="+mn-cs"/>
              </a:rPr>
              <a:t>-</a:t>
            </a:r>
            <a:r>
              <a:rPr lang="fr-FR" sz="1200" kern="1200" baseline="0" dirty="0">
                <a:solidFill>
                  <a:schemeClr val="tx1"/>
                </a:solidFill>
                <a:latin typeface="+mn-lt"/>
                <a:ea typeface="+mn-ea"/>
                <a:cs typeface="+mn-cs"/>
              </a:rPr>
              <a:t> </a:t>
            </a:r>
            <a:r>
              <a:rPr lang="fr-FR" sz="1200" kern="1200" dirty="0">
                <a:solidFill>
                  <a:schemeClr val="tx1"/>
                </a:solidFill>
                <a:latin typeface="+mn-lt"/>
                <a:ea typeface="+mn-ea"/>
                <a:cs typeface="+mn-cs"/>
              </a:rPr>
              <a:t>Si j’ai tant changé (physiquement, affectivement, intellectuellement…), en quoi puis-je dire que je suis bien la </a:t>
            </a:r>
            <a:r>
              <a:rPr lang="fr-FR" sz="1200" i="1" kern="1200" dirty="0">
                <a:solidFill>
                  <a:schemeClr val="tx1"/>
                </a:solidFill>
                <a:latin typeface="+mn-lt"/>
                <a:ea typeface="+mn-ea"/>
                <a:cs typeface="+mn-cs"/>
              </a:rPr>
              <a:t>même</a:t>
            </a:r>
            <a:r>
              <a:rPr lang="fr-FR" sz="1200" kern="1200" dirty="0">
                <a:solidFill>
                  <a:schemeClr val="tx1"/>
                </a:solidFill>
                <a:latin typeface="+mn-lt"/>
                <a:ea typeface="+mn-ea"/>
                <a:cs typeface="+mn-cs"/>
              </a:rPr>
              <a:t> personne ? </a:t>
            </a:r>
          </a:p>
          <a:p>
            <a:pPr algn="just"/>
            <a:r>
              <a:rPr lang="fr-FR" sz="1200" kern="1200" dirty="0">
                <a:solidFill>
                  <a:schemeClr val="tx1"/>
                </a:solidFill>
                <a:latin typeface="+mn-lt"/>
                <a:ea typeface="+mn-ea"/>
                <a:cs typeface="+mn-cs"/>
              </a:rPr>
              <a:t>- Qu’y a-t-il de commun entre ce que j’étais à 5 ans et ce que je suis à 18 ans, puis à 30 ans ?</a:t>
            </a:r>
          </a:p>
          <a:p>
            <a:pPr algn="just"/>
            <a:r>
              <a:rPr lang="fr-FR" sz="1200" kern="1200" dirty="0">
                <a:solidFill>
                  <a:schemeClr val="tx1"/>
                </a:solidFill>
                <a:latin typeface="+mn-lt"/>
                <a:ea typeface="+mn-ea"/>
                <a:cs typeface="+mn-cs"/>
              </a:rPr>
              <a:t>- Y a-t-il un moi commun à tous ces changements, un moi qui servirait de socle immuable à tous ces changements ? Et si oui, en quoi consiste-t-il ? Qu’est-ce que le moi ? La mémoire (la somme de mes souvenirs) ? La conscience (le fait de pouvoir se saisir soi-même comme étant une personne) ?  </a:t>
            </a:r>
          </a:p>
          <a:p>
            <a:pPr algn="just"/>
            <a:r>
              <a:rPr lang="fr-FR" sz="1200" kern="1200" dirty="0">
                <a:solidFill>
                  <a:schemeClr val="tx1"/>
                </a:solidFill>
                <a:latin typeface="+mn-lt"/>
                <a:ea typeface="+mn-ea"/>
                <a:cs typeface="+mn-cs"/>
              </a:rPr>
              <a:t> </a:t>
            </a:r>
          </a:p>
          <a:p>
            <a:pPr algn="just"/>
            <a:r>
              <a:rPr lang="fr-FR" sz="1200" kern="1200" dirty="0">
                <a:solidFill>
                  <a:schemeClr val="tx1"/>
                </a:solidFill>
                <a:latin typeface="+mn-lt"/>
                <a:ea typeface="+mn-ea"/>
                <a:cs typeface="+mn-cs"/>
              </a:rPr>
              <a:t>// la notion « le sujet » et notamment le problème : peut-on se connaître soi-même ? </a:t>
            </a:r>
          </a:p>
          <a:p>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Sa manière personnelle et singulière de faire des sushis – utilisation de techniques singulières, création de nouveaux goûts…</a:t>
            </a:r>
          </a:p>
          <a:p>
            <a:r>
              <a:rPr lang="fr-FR" u="sng" dirty="0">
                <a:latin typeface="Arial Rounded MT Bold" pitchFamily="34" charset="0"/>
              </a:rPr>
              <a:t>Exemple</a:t>
            </a:r>
            <a:r>
              <a:rPr lang="fr-FR" baseline="0" dirty="0">
                <a:latin typeface="Arial Rounded MT Bold" pitchFamily="34" charset="0"/>
              </a:rPr>
              <a:t> : </a:t>
            </a:r>
            <a:r>
              <a:rPr lang="fr-FR" dirty="0">
                <a:latin typeface="Arial Rounded MT Bold" pitchFamily="34" charset="0"/>
              </a:rPr>
              <a:t>le </a:t>
            </a:r>
            <a:r>
              <a:rPr lang="fr-FR" i="1" dirty="0">
                <a:latin typeface="Arial Rounded MT Bold" pitchFamily="34" charset="0"/>
              </a:rPr>
              <a:t>sushi </a:t>
            </a:r>
            <a:r>
              <a:rPr lang="fr-FR" i="1" dirty="0" err="1">
                <a:latin typeface="Arial Rounded MT Bold" pitchFamily="34" charset="0"/>
              </a:rPr>
              <a:t>tako</a:t>
            </a:r>
            <a:r>
              <a:rPr lang="fr-FR" i="1" dirty="0">
                <a:latin typeface="Arial Rounded MT Bold" pitchFamily="34" charset="0"/>
              </a:rPr>
              <a:t> </a:t>
            </a:r>
            <a:r>
              <a:rPr lang="fr-FR" i="0" dirty="0">
                <a:latin typeface="Arial Rounded MT Bold" pitchFamily="34" charset="0"/>
              </a:rPr>
              <a:t>(sushi de poulpe),</a:t>
            </a:r>
            <a:r>
              <a:rPr lang="fr-FR" i="0" baseline="0" dirty="0">
                <a:latin typeface="Arial Rounded MT Bold" pitchFamily="34" charset="0"/>
              </a:rPr>
              <a:t> généralement peu apprécié par les clients, et</a:t>
            </a:r>
            <a:r>
              <a:rPr lang="fr-FR" i="1" baseline="0" dirty="0">
                <a:latin typeface="Arial Rounded MT Bold" pitchFamily="34" charset="0"/>
              </a:rPr>
              <a:t> </a:t>
            </a:r>
            <a:r>
              <a:rPr lang="fr-FR" dirty="0">
                <a:latin typeface="Arial Rounded MT Bold" pitchFamily="34" charset="0"/>
              </a:rPr>
              <a:t>dont </a:t>
            </a:r>
            <a:r>
              <a:rPr lang="fr-FR" dirty="0" err="1">
                <a:latin typeface="Arial Rounded MT Bold" pitchFamily="34" charset="0"/>
              </a:rPr>
              <a:t>Jiro</a:t>
            </a:r>
            <a:r>
              <a:rPr lang="fr-FR" dirty="0">
                <a:latin typeface="Arial Rounded MT Bold" pitchFamily="34" charset="0"/>
              </a:rPr>
              <a:t> a réinventé le goût. Preuve,</a:t>
            </a:r>
            <a:r>
              <a:rPr lang="fr-FR" baseline="0" dirty="0">
                <a:latin typeface="Arial Rounded MT Bold" pitchFamily="34" charset="0"/>
              </a:rPr>
              <a:t> </a:t>
            </a:r>
            <a:r>
              <a:rPr lang="fr-FR" dirty="0">
                <a:latin typeface="Arial Rounded MT Bold" pitchFamily="34" charset="0"/>
              </a:rPr>
              <a:t>d’après lui, qu’il est un véritable </a:t>
            </a:r>
            <a:r>
              <a:rPr lang="fr-FR" i="1" dirty="0">
                <a:latin typeface="Arial Rounded MT Bold" pitchFamily="34" charset="0"/>
              </a:rPr>
              <a:t>créateur</a:t>
            </a:r>
            <a:r>
              <a:rPr lang="fr-FR" dirty="0">
                <a:latin typeface="Arial Rounded MT Bold" pitchFamily="34" charset="0"/>
              </a:rPr>
              <a:t>.</a:t>
            </a:r>
          </a:p>
          <a:p>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Plus ce</a:t>
            </a:r>
            <a:r>
              <a:rPr lang="fr-FR" baseline="0" dirty="0"/>
              <a:t> travail est exigeant, plus la satisfaction qu’on en tire sera importante.</a:t>
            </a:r>
            <a:endParaRPr lang="fr-FR" dirty="0"/>
          </a:p>
        </p:txBody>
      </p:sp>
      <p:sp>
        <p:nvSpPr>
          <p:cNvPr id="4" name="Espace réservé du numéro de diapositive 3"/>
          <p:cNvSpPr>
            <a:spLocks noGrp="1"/>
          </p:cNvSpPr>
          <p:nvPr>
            <p:ph type="sldNum" sz="quarter" idx="10"/>
          </p:nvPr>
        </p:nvSpPr>
        <p:spPr/>
        <p:txBody>
          <a:bodyPr/>
          <a:lstStyle/>
          <a:p>
            <a:fld id="{19490227-ECB6-4140-AE5F-3764046D999D}"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E0C44E5-5830-4C44-A8D9-E40AD7BEC917}" type="datetimeFigureOut">
              <a:rPr lang="fr-FR" smtClean="0"/>
              <a:t>26/11/2016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04531F-5F08-4C71-B586-CCD26706A7C1}"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E0C44E5-5830-4C44-A8D9-E40AD7BEC917}" type="datetimeFigureOut">
              <a:rPr lang="fr-FR" smtClean="0"/>
              <a:t>26/11/2016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04531F-5F08-4C71-B586-CCD26706A7C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E0C44E5-5830-4C44-A8D9-E40AD7BEC917}" type="datetimeFigureOut">
              <a:rPr lang="fr-FR" smtClean="0"/>
              <a:t>26/11/2016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04531F-5F08-4C71-B586-CCD26706A7C1}"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E0C44E5-5830-4C44-A8D9-E40AD7BEC917}" type="datetimeFigureOut">
              <a:rPr lang="fr-FR" smtClean="0"/>
              <a:t>26/11/2016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04531F-5F08-4C71-B586-CCD26706A7C1}"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E0C44E5-5830-4C44-A8D9-E40AD7BEC917}" type="datetimeFigureOut">
              <a:rPr lang="fr-FR" smtClean="0"/>
              <a:t>26/11/2016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04531F-5F08-4C71-B586-CCD26706A7C1}"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E0C44E5-5830-4C44-A8D9-E40AD7BEC917}" type="datetimeFigureOut">
              <a:rPr lang="fr-FR" smtClean="0"/>
              <a:t>26/11/2016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04531F-5F08-4C71-B586-CCD26706A7C1}"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E0C44E5-5830-4C44-A8D9-E40AD7BEC917}" type="datetimeFigureOut">
              <a:rPr lang="fr-FR" smtClean="0"/>
              <a:t>26/11/2016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104531F-5F08-4C71-B586-CCD26706A7C1}"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E0C44E5-5830-4C44-A8D9-E40AD7BEC917}" type="datetimeFigureOut">
              <a:rPr lang="fr-FR" smtClean="0"/>
              <a:t>26/11/2016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104531F-5F08-4C71-B586-CCD26706A7C1}"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0C44E5-5830-4C44-A8D9-E40AD7BEC917}" type="datetimeFigureOut">
              <a:rPr lang="fr-FR" smtClean="0"/>
              <a:t>26/11/2016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104531F-5F08-4C71-B586-CCD26706A7C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E0C44E5-5830-4C44-A8D9-E40AD7BEC917}" type="datetimeFigureOut">
              <a:rPr lang="fr-FR" smtClean="0"/>
              <a:t>26/11/2016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04531F-5F08-4C71-B586-CCD26706A7C1}"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E0C44E5-5830-4C44-A8D9-E40AD7BEC917}" type="datetimeFigureOut">
              <a:rPr lang="fr-FR" smtClean="0"/>
              <a:t>26/11/2016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04531F-5F08-4C71-B586-CCD26706A7C1}"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C44E5-5830-4C44-A8D9-E40AD7BEC917}" type="datetimeFigureOut">
              <a:rPr lang="fr-FR" smtClean="0"/>
              <a:t>26/11/2016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4531F-5F08-4C71-B586-CCD26706A7C1}"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23151"/>
            <a:ext cx="8208912" cy="892552"/>
          </a:xfrm>
          <a:prstGeom prst="rect">
            <a:avLst/>
          </a:prstGeom>
        </p:spPr>
        <p:txBody>
          <a:bodyPr wrap="square">
            <a:spAutoFit/>
          </a:bodyPr>
          <a:lstStyle/>
          <a:p>
            <a:pPr algn="just">
              <a:buFont typeface="Wingdings" pitchFamily="2" charset="2"/>
              <a:buNone/>
            </a:pPr>
            <a:r>
              <a:rPr lang="fr-FR" sz="2600" dirty="0">
                <a:latin typeface="Franklin Gothic Medium" pitchFamily="34" charset="0"/>
              </a:rPr>
              <a:t>3) Le travail comme moyen de se réaliser à travers l’œuvre ou l’objet réalisé</a:t>
            </a:r>
            <a:endParaRPr lang="fr-FR" sz="2600" b="1" i="1" dirty="0">
              <a:latin typeface="Franklin Gothic Medium" pitchFamily="34" charset="0"/>
            </a:endParaRPr>
          </a:p>
        </p:txBody>
      </p:sp>
      <p:sp>
        <p:nvSpPr>
          <p:cNvPr id="8" name="ZoneTexte 7"/>
          <p:cNvSpPr txBox="1"/>
          <p:nvPr/>
        </p:nvSpPr>
        <p:spPr>
          <a:xfrm rot="21113132">
            <a:off x="2234747" y="615812"/>
            <a:ext cx="8208912" cy="1015663"/>
          </a:xfrm>
          <a:prstGeom prst="rect">
            <a:avLst/>
          </a:prstGeom>
          <a:noFill/>
        </p:spPr>
        <p:txBody>
          <a:bodyPr wrap="square" rtlCol="0">
            <a:spAutoFit/>
          </a:bodyPr>
          <a:lstStyle/>
          <a:p>
            <a:r>
              <a:rPr lang="fr-FR" sz="6000" b="1" dirty="0">
                <a:solidFill>
                  <a:srgbClr val="C00000"/>
                </a:solidFill>
                <a:latin typeface="Freestyle Script" panose="030804020302050B0404" pitchFamily="66" charset="0"/>
                <a:cs typeface="FreesiaUPC" panose="020B0604020202020204" pitchFamily="34" charset="-34"/>
              </a:rPr>
              <a:t>Se réaliser ? </a:t>
            </a:r>
          </a:p>
        </p:txBody>
      </p:sp>
      <p:sp>
        <p:nvSpPr>
          <p:cNvPr id="9" name="ZoneTexte 8"/>
          <p:cNvSpPr txBox="1"/>
          <p:nvPr/>
        </p:nvSpPr>
        <p:spPr>
          <a:xfrm>
            <a:off x="401235" y="1854411"/>
            <a:ext cx="5112568" cy="646331"/>
          </a:xfrm>
          <a:prstGeom prst="rect">
            <a:avLst/>
          </a:prstGeom>
          <a:noFill/>
        </p:spPr>
        <p:txBody>
          <a:bodyPr wrap="square" rtlCol="0">
            <a:spAutoFit/>
          </a:bodyPr>
          <a:lstStyle/>
          <a:p>
            <a:r>
              <a:rPr lang="fr-FR" sz="3600" dirty="0">
                <a:latin typeface="Bernard MT Condensed" panose="02050806060905020404" pitchFamily="18" charset="0"/>
              </a:rPr>
              <a:t>3 sens</a:t>
            </a:r>
          </a:p>
        </p:txBody>
      </p:sp>
      <p:sp>
        <p:nvSpPr>
          <p:cNvPr id="10" name="ZoneTexte 9"/>
          <p:cNvSpPr txBox="1"/>
          <p:nvPr/>
        </p:nvSpPr>
        <p:spPr>
          <a:xfrm>
            <a:off x="395536" y="4055047"/>
            <a:ext cx="8136904" cy="707886"/>
          </a:xfrm>
          <a:prstGeom prst="rect">
            <a:avLst/>
          </a:prstGeom>
          <a:noFill/>
        </p:spPr>
        <p:txBody>
          <a:bodyPr wrap="square" rtlCol="0">
            <a:spAutoFit/>
          </a:bodyPr>
          <a:lstStyle/>
          <a:p>
            <a:r>
              <a:rPr lang="fr-FR" sz="4000" u="sng" dirty="0">
                <a:latin typeface="Freestyle Script" panose="030804020302050B0404" pitchFamily="66" charset="0"/>
              </a:rPr>
              <a:t>Devenir soi-même </a:t>
            </a:r>
            <a:r>
              <a:rPr lang="fr-FR" sz="4000" dirty="0">
                <a:latin typeface="Freestyle Script" panose="030804020302050B0404" pitchFamily="66" charset="0"/>
              </a:rPr>
              <a:t>à travers l’objet qu’on a soi-même produit </a:t>
            </a:r>
          </a:p>
        </p:txBody>
      </p:sp>
      <p:sp>
        <p:nvSpPr>
          <p:cNvPr id="11" name="ZoneTexte 10"/>
          <p:cNvSpPr txBox="1"/>
          <p:nvPr/>
        </p:nvSpPr>
        <p:spPr>
          <a:xfrm>
            <a:off x="395536" y="4807114"/>
            <a:ext cx="8136904" cy="1323439"/>
          </a:xfrm>
          <a:prstGeom prst="rect">
            <a:avLst/>
          </a:prstGeom>
          <a:noFill/>
        </p:spPr>
        <p:txBody>
          <a:bodyPr wrap="square" rtlCol="0">
            <a:spAutoFit/>
          </a:bodyPr>
          <a:lstStyle/>
          <a:p>
            <a:r>
              <a:rPr lang="fr-FR" sz="4000" u="sng" dirty="0">
                <a:latin typeface="Freestyle Script" panose="030804020302050B0404" pitchFamily="66" charset="0"/>
              </a:rPr>
              <a:t>S’épanouir</a:t>
            </a:r>
            <a:r>
              <a:rPr lang="fr-FR" sz="4000" dirty="0">
                <a:latin typeface="Freestyle Script" panose="030804020302050B0404" pitchFamily="66" charset="0"/>
              </a:rPr>
              <a:t> dans l’activité que l’on exerce  </a:t>
            </a:r>
          </a:p>
          <a:p>
            <a:endParaRPr lang="fr-FR" sz="4000" dirty="0">
              <a:latin typeface="Freestyle Script" panose="030804020302050B0404" pitchFamily="66" charset="0"/>
            </a:endParaRPr>
          </a:p>
        </p:txBody>
      </p:sp>
      <p:sp>
        <p:nvSpPr>
          <p:cNvPr id="13" name="ZoneTexte 12"/>
          <p:cNvSpPr txBox="1"/>
          <p:nvPr/>
        </p:nvSpPr>
        <p:spPr>
          <a:xfrm>
            <a:off x="3779912" y="5426637"/>
            <a:ext cx="5118583" cy="1323439"/>
          </a:xfrm>
          <a:prstGeom prst="rect">
            <a:avLst/>
          </a:prstGeom>
          <a:noFill/>
        </p:spPr>
        <p:txBody>
          <a:bodyPr wrap="square" rtlCol="0">
            <a:spAutoFit/>
          </a:bodyPr>
          <a:lstStyle/>
          <a:p>
            <a:r>
              <a:rPr lang="fr-FR" sz="4000" dirty="0">
                <a:latin typeface="Freestyle Script" panose="030804020302050B0404" pitchFamily="66" charset="0"/>
              </a:rPr>
              <a:t>Et donc goûter à une certaine forme de </a:t>
            </a:r>
            <a:r>
              <a:rPr lang="fr-FR" sz="4000" b="1" dirty="0">
                <a:solidFill>
                  <a:srgbClr val="00B050"/>
                </a:solidFill>
                <a:latin typeface="Freestyle Script" panose="030804020302050B0404" pitchFamily="66" charset="0"/>
              </a:rPr>
              <a:t>bonheur</a:t>
            </a:r>
            <a:r>
              <a:rPr lang="fr-FR" sz="4000" dirty="0">
                <a:latin typeface="Freestyle Script" panose="030804020302050B0404" pitchFamily="66" charset="0"/>
              </a:rPr>
              <a:t> ou de contentement…</a:t>
            </a:r>
          </a:p>
        </p:txBody>
      </p:sp>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059" y="582036"/>
            <a:ext cx="2544749" cy="2544749"/>
          </a:xfrm>
          <a:prstGeom prst="rect">
            <a:avLst/>
          </a:prstGeom>
          <a:ln>
            <a:noFill/>
          </a:ln>
          <a:effectLst>
            <a:softEdge rad="112500"/>
          </a:effectLst>
        </p:spPr>
      </p:pic>
      <p:sp>
        <p:nvSpPr>
          <p:cNvPr id="12" name="ZoneTexte 11"/>
          <p:cNvSpPr txBox="1"/>
          <p:nvPr/>
        </p:nvSpPr>
        <p:spPr>
          <a:xfrm>
            <a:off x="481260" y="2667379"/>
            <a:ext cx="8417235" cy="1938992"/>
          </a:xfrm>
          <a:prstGeom prst="rect">
            <a:avLst/>
          </a:prstGeom>
          <a:noFill/>
        </p:spPr>
        <p:txBody>
          <a:bodyPr wrap="square" rtlCol="0">
            <a:spAutoFit/>
          </a:bodyPr>
          <a:lstStyle/>
          <a:p>
            <a:r>
              <a:rPr lang="fr-FR" sz="4000" dirty="0">
                <a:latin typeface="Freestyle Script" panose="030804020302050B0404" pitchFamily="66" charset="0"/>
              </a:rPr>
              <a:t>« À la lettre », </a:t>
            </a:r>
            <a:r>
              <a:rPr lang="fr-FR" sz="4000" u="sng" dirty="0">
                <a:latin typeface="Freestyle Script" panose="030804020302050B0404" pitchFamily="66" charset="0"/>
              </a:rPr>
              <a:t>se faire exister réellement sous la forme d’une « chose » </a:t>
            </a:r>
            <a:r>
              <a:rPr lang="fr-FR" sz="4000" dirty="0">
                <a:latin typeface="Freestyle Script" panose="030804020302050B0404" pitchFamily="66" charset="0"/>
              </a:rPr>
              <a:t>(en latin, </a:t>
            </a:r>
            <a:r>
              <a:rPr lang="fr-FR" sz="4000" i="1" dirty="0" err="1">
                <a:latin typeface="Freestyle Script" panose="030804020302050B0404" pitchFamily="66" charset="0"/>
              </a:rPr>
              <a:t>res</a:t>
            </a:r>
            <a:r>
              <a:rPr lang="fr-FR" sz="4000" i="1" dirty="0">
                <a:latin typeface="Freestyle Script" panose="030804020302050B0404" pitchFamily="66" charset="0"/>
              </a:rPr>
              <a:t>, </a:t>
            </a:r>
            <a:r>
              <a:rPr lang="fr-FR" sz="4000" i="1" dirty="0" err="1">
                <a:latin typeface="Freestyle Script" panose="030804020302050B0404" pitchFamily="66" charset="0"/>
              </a:rPr>
              <a:t>rei</a:t>
            </a:r>
            <a:r>
              <a:rPr lang="fr-FR" sz="4000" dirty="0">
                <a:latin typeface="Freestyle Script" panose="030804020302050B0404" pitchFamily="66" charset="0"/>
              </a:rPr>
              <a:t>) </a:t>
            </a:r>
          </a:p>
          <a:p>
            <a:endParaRPr lang="fr-FR" sz="4000" dirty="0">
              <a:latin typeface="Freestyle Script" panose="030804020302050B0404" pitchFamily="66" charset="0"/>
            </a:endParaRPr>
          </a:p>
        </p:txBody>
      </p:sp>
    </p:spTree>
    <p:extLst>
      <p:ext uri="{BB962C8B-B14F-4D97-AF65-F5344CB8AC3E}">
        <p14:creationId xmlns:p14="http://schemas.microsoft.com/office/powerpoint/2010/main" val="368743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88640"/>
            <a:ext cx="8424936" cy="1200329"/>
          </a:xfrm>
          <a:prstGeom prst="rect">
            <a:avLst/>
          </a:prstGeom>
          <a:noFill/>
        </p:spPr>
        <p:txBody>
          <a:bodyPr wrap="square" rtlCol="0">
            <a:spAutoFit/>
          </a:bodyPr>
          <a:lstStyle/>
          <a:p>
            <a:r>
              <a:rPr lang="fr-FR" sz="3600" dirty="0">
                <a:latin typeface="Bernard MT Condensed" panose="02050806060905020404" pitchFamily="18" charset="0"/>
              </a:rPr>
              <a:t>Exemple avec le documentaire : </a:t>
            </a:r>
            <a:r>
              <a:rPr lang="fr-FR" sz="3600" i="1" dirty="0" err="1">
                <a:latin typeface="Bernard MT Condensed" panose="02050806060905020404" pitchFamily="18" charset="0"/>
              </a:rPr>
              <a:t>Jiro</a:t>
            </a:r>
            <a:r>
              <a:rPr lang="fr-FR" sz="3600" i="1" dirty="0">
                <a:latin typeface="Bernard MT Condensed" panose="02050806060905020404" pitchFamily="18" charset="0"/>
              </a:rPr>
              <a:t> </a:t>
            </a:r>
            <a:r>
              <a:rPr lang="fr-FR" sz="3600" i="1" dirty="0" err="1">
                <a:latin typeface="Bernard MT Condensed" panose="02050806060905020404" pitchFamily="18" charset="0"/>
              </a:rPr>
              <a:t>dreams</a:t>
            </a:r>
            <a:r>
              <a:rPr lang="fr-FR" sz="3600" i="1" dirty="0">
                <a:latin typeface="Bernard MT Condensed" panose="02050806060905020404" pitchFamily="18" charset="0"/>
              </a:rPr>
              <a:t> of Sushi   </a:t>
            </a:r>
            <a:r>
              <a:rPr lang="fr-FR" sz="3600" dirty="0">
                <a:latin typeface="Bernard MT Condensed" panose="02050806060905020404" pitchFamily="18" charset="0"/>
              </a:rPr>
              <a:t>(2011)</a:t>
            </a:r>
          </a:p>
        </p:txBody>
      </p:sp>
      <p:pic>
        <p:nvPicPr>
          <p:cNvPr id="54274" name="Picture 2" descr="Afficher l'image d'origine"/>
          <p:cNvPicPr>
            <a:picLocks noChangeAspect="1" noChangeArrowheads="1"/>
          </p:cNvPicPr>
          <p:nvPr/>
        </p:nvPicPr>
        <p:blipFill>
          <a:blip r:embed="rId2" cstate="print"/>
          <a:srcRect/>
          <a:stretch>
            <a:fillRect/>
          </a:stretch>
        </p:blipFill>
        <p:spPr bwMode="auto">
          <a:xfrm>
            <a:off x="3275856" y="1196752"/>
            <a:ext cx="5598368" cy="3125756"/>
          </a:xfrm>
          <a:prstGeom prst="rect">
            <a:avLst/>
          </a:prstGeom>
          <a:noFill/>
        </p:spPr>
      </p:pic>
      <p:sp>
        <p:nvSpPr>
          <p:cNvPr id="4" name="ZoneTexte 3"/>
          <p:cNvSpPr txBox="1"/>
          <p:nvPr/>
        </p:nvSpPr>
        <p:spPr>
          <a:xfrm>
            <a:off x="467544" y="1484784"/>
            <a:ext cx="2664296" cy="3046988"/>
          </a:xfrm>
          <a:prstGeom prst="rect">
            <a:avLst/>
          </a:prstGeom>
          <a:noFill/>
        </p:spPr>
        <p:txBody>
          <a:bodyPr wrap="square" rtlCol="0">
            <a:spAutoFit/>
          </a:bodyPr>
          <a:lstStyle/>
          <a:p>
            <a:pPr algn="just"/>
            <a:r>
              <a:rPr lang="fr-FR" sz="2400" dirty="0">
                <a:latin typeface="Aparajita" pitchFamily="34" charset="0"/>
                <a:cs typeface="Aparajita" pitchFamily="34" charset="0"/>
              </a:rPr>
              <a:t>Le film suit la quête de perfection d’un chef japonais, </a:t>
            </a:r>
            <a:r>
              <a:rPr lang="fr-FR" sz="2400" b="1" dirty="0" err="1">
                <a:latin typeface="Aparajita" pitchFamily="34" charset="0"/>
                <a:cs typeface="Aparajita" pitchFamily="34" charset="0"/>
              </a:rPr>
              <a:t>Jiro</a:t>
            </a:r>
            <a:r>
              <a:rPr lang="fr-FR" sz="2400" b="1" dirty="0">
                <a:latin typeface="Aparajita" pitchFamily="34" charset="0"/>
                <a:cs typeface="Aparajita" pitchFamily="34" charset="0"/>
              </a:rPr>
              <a:t> Ono </a:t>
            </a:r>
            <a:r>
              <a:rPr lang="fr-FR" sz="2400" dirty="0">
                <a:latin typeface="Aparajita" pitchFamily="34" charset="0"/>
                <a:cs typeface="Aparajita" pitchFamily="34" charset="0"/>
              </a:rPr>
              <a:t>(85 ans), qui a consacré sa vie entière à l’art des sushis et qui est devenu le maître incontesté en la matière.</a:t>
            </a:r>
          </a:p>
        </p:txBody>
      </p:sp>
      <p:sp>
        <p:nvSpPr>
          <p:cNvPr id="10" name="ZoneTexte 9"/>
          <p:cNvSpPr txBox="1"/>
          <p:nvPr/>
        </p:nvSpPr>
        <p:spPr>
          <a:xfrm>
            <a:off x="683568" y="5013176"/>
            <a:ext cx="8136904" cy="1384995"/>
          </a:xfrm>
          <a:prstGeom prst="rect">
            <a:avLst/>
          </a:prstGeom>
          <a:noFill/>
        </p:spPr>
        <p:txBody>
          <a:bodyPr wrap="square" rtlCol="0">
            <a:spAutoFit/>
          </a:bodyPr>
          <a:lstStyle/>
          <a:p>
            <a:pPr algn="just"/>
            <a:r>
              <a:rPr lang="fr-FR" sz="2800" dirty="0">
                <a:solidFill>
                  <a:srgbClr val="002060"/>
                </a:solidFill>
                <a:latin typeface="Arial Rounded MT Bold" pitchFamily="34" charset="0"/>
              </a:rPr>
              <a:t> Extrait d’une discussion entre </a:t>
            </a:r>
            <a:r>
              <a:rPr lang="fr-FR" sz="2800" dirty="0" err="1">
                <a:solidFill>
                  <a:srgbClr val="002060"/>
                </a:solidFill>
                <a:latin typeface="Arial Rounded MT Bold" pitchFamily="34" charset="0"/>
              </a:rPr>
              <a:t>Jiro</a:t>
            </a:r>
            <a:r>
              <a:rPr lang="fr-FR" sz="2800" dirty="0">
                <a:solidFill>
                  <a:srgbClr val="002060"/>
                </a:solidFill>
                <a:latin typeface="Arial Rounded MT Bold" pitchFamily="34" charset="0"/>
              </a:rPr>
              <a:t> Ono et René </a:t>
            </a:r>
            <a:r>
              <a:rPr lang="fr-FR" sz="2800" dirty="0" err="1">
                <a:solidFill>
                  <a:srgbClr val="002060"/>
                </a:solidFill>
                <a:latin typeface="Arial Rounded MT Bold" pitchFamily="34" charset="0"/>
              </a:rPr>
              <a:t>Redzepi</a:t>
            </a:r>
            <a:r>
              <a:rPr lang="fr-FR" sz="2800" dirty="0">
                <a:solidFill>
                  <a:srgbClr val="002060"/>
                </a:solidFill>
                <a:latin typeface="Arial Rounded MT Bold" pitchFamily="34" charset="0"/>
              </a:rPr>
              <a:t> (chef cuisinier danois) </a:t>
            </a:r>
            <a:r>
              <a:rPr lang="fr-FR" sz="2800" u="sng" dirty="0">
                <a:solidFill>
                  <a:srgbClr val="002060"/>
                </a:solidFill>
                <a:latin typeface="Arial Rounded MT Bold" pitchFamily="34" charset="0"/>
              </a:rPr>
              <a:t>à voir sur le site</a:t>
            </a:r>
            <a:r>
              <a:rPr lang="fr-FR" sz="2800" dirty="0">
                <a:solidFill>
                  <a:srgbClr val="002060"/>
                </a:solidFill>
                <a:latin typeface="Arial Rounded MT Bold" pitchFamily="34" charset="0"/>
              </a:rPr>
              <a:t>, rubrique « Pour aller plus loin… »</a:t>
            </a:r>
          </a:p>
        </p:txBody>
      </p:sp>
      <p:sp>
        <p:nvSpPr>
          <p:cNvPr id="11" name="Flèche droite 10"/>
          <p:cNvSpPr/>
          <p:nvPr/>
        </p:nvSpPr>
        <p:spPr>
          <a:xfrm>
            <a:off x="323528" y="5157192"/>
            <a:ext cx="432048" cy="36004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d'origine"/>
          <p:cNvPicPr>
            <a:picLocks noChangeAspect="1" noChangeArrowheads="1"/>
          </p:cNvPicPr>
          <p:nvPr/>
        </p:nvPicPr>
        <p:blipFill>
          <a:blip r:embed="rId2" cstate="print"/>
          <a:srcRect/>
          <a:stretch>
            <a:fillRect/>
          </a:stretch>
        </p:blipFill>
        <p:spPr bwMode="auto">
          <a:xfrm>
            <a:off x="0" y="1556792"/>
            <a:ext cx="9144000" cy="5001490"/>
          </a:xfrm>
          <a:prstGeom prst="rect">
            <a:avLst/>
          </a:prstGeom>
          <a:noFill/>
        </p:spPr>
      </p:pic>
      <p:sp>
        <p:nvSpPr>
          <p:cNvPr id="5" name="ZoneTexte 4"/>
          <p:cNvSpPr txBox="1"/>
          <p:nvPr/>
        </p:nvSpPr>
        <p:spPr>
          <a:xfrm>
            <a:off x="251520" y="116632"/>
            <a:ext cx="7992888" cy="461665"/>
          </a:xfrm>
          <a:prstGeom prst="rect">
            <a:avLst/>
          </a:prstGeom>
          <a:noFill/>
        </p:spPr>
        <p:txBody>
          <a:bodyPr wrap="square" rtlCol="0">
            <a:spAutoFit/>
          </a:bodyPr>
          <a:lstStyle/>
          <a:p>
            <a:r>
              <a:rPr lang="fr-FR" sz="2400" dirty="0">
                <a:latin typeface="Cooper Black" pitchFamily="18" charset="0"/>
              </a:rPr>
              <a:t>1/Le travail comme raison d’être…</a:t>
            </a:r>
          </a:p>
        </p:txBody>
      </p:sp>
      <p:sp>
        <p:nvSpPr>
          <p:cNvPr id="6" name="ZoneTexte 5"/>
          <p:cNvSpPr txBox="1"/>
          <p:nvPr/>
        </p:nvSpPr>
        <p:spPr>
          <a:xfrm>
            <a:off x="971600" y="692696"/>
            <a:ext cx="7776864" cy="523220"/>
          </a:xfrm>
          <a:prstGeom prst="rect">
            <a:avLst/>
          </a:prstGeom>
          <a:noFill/>
        </p:spPr>
        <p:txBody>
          <a:bodyPr wrap="square" rtlCol="0">
            <a:spAutoFit/>
          </a:bodyPr>
          <a:lstStyle/>
          <a:p>
            <a:r>
              <a:rPr lang="fr-FR" sz="2800" dirty="0">
                <a:latin typeface="Bodoni MT Condensed" pitchFamily="18" charset="0"/>
              </a:rPr>
              <a:t>En tant que quête de perfection, le travail donne un </a:t>
            </a:r>
            <a:r>
              <a:rPr lang="fr-FR" sz="2800" b="1" i="1" dirty="0">
                <a:latin typeface="Bodoni MT Condensed" pitchFamily="18" charset="0"/>
              </a:rPr>
              <a:t>sens</a:t>
            </a:r>
            <a:r>
              <a:rPr lang="fr-FR" sz="2800" dirty="0">
                <a:latin typeface="Bodoni MT Condensed" pitchFamily="18" charset="0"/>
              </a:rPr>
              <a:t> à son existence.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8676456" cy="1200329"/>
          </a:xfrm>
          <a:prstGeom prst="rect">
            <a:avLst/>
          </a:prstGeom>
          <a:noFill/>
        </p:spPr>
        <p:txBody>
          <a:bodyPr wrap="square" rtlCol="0">
            <a:spAutoFit/>
          </a:bodyPr>
          <a:lstStyle/>
          <a:p>
            <a:pPr algn="just"/>
            <a:r>
              <a:rPr lang="fr-FR" sz="2400" dirty="0">
                <a:latin typeface="Cooper Black" pitchFamily="18" charset="0"/>
              </a:rPr>
              <a:t>2/Le travail ne peut pas simplement se définir comme la mise en application routinière de règles ou de gestes  codifiés…  </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628800"/>
            <a:ext cx="4084176" cy="2241452"/>
          </a:xfrm>
          <a:prstGeom prst="rect">
            <a:avLst/>
          </a:prstGeom>
          <a:ln>
            <a:noFill/>
          </a:ln>
          <a:effectLst>
            <a:outerShdw blurRad="292100" dist="139700" dir="2700000" algn="tl" rotWithShape="0">
              <a:srgbClr val="333333">
                <a:alpha val="65000"/>
              </a:srgbClr>
            </a:outerShdw>
          </a:effectLst>
        </p:spPr>
      </p:pic>
      <p:pic>
        <p:nvPicPr>
          <p:cNvPr id="4" name="Picture 2" descr="Afficher l'image d'origine"/>
          <p:cNvPicPr>
            <a:picLocks noChangeAspect="1" noChangeArrowheads="1"/>
          </p:cNvPicPr>
          <p:nvPr/>
        </p:nvPicPr>
        <p:blipFill>
          <a:blip r:embed="rId4" cstate="print"/>
          <a:srcRect/>
          <a:stretch>
            <a:fillRect/>
          </a:stretch>
        </p:blipFill>
        <p:spPr bwMode="auto">
          <a:xfrm>
            <a:off x="4788024" y="1628800"/>
            <a:ext cx="3953390" cy="222378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827584" y="4149080"/>
            <a:ext cx="8064896" cy="954107"/>
          </a:xfrm>
          <a:prstGeom prst="rect">
            <a:avLst/>
          </a:prstGeom>
          <a:noFill/>
        </p:spPr>
        <p:txBody>
          <a:bodyPr wrap="square" rtlCol="0">
            <a:spAutoFit/>
          </a:bodyPr>
          <a:lstStyle/>
          <a:p>
            <a:pPr algn="just"/>
            <a:r>
              <a:rPr lang="fr-FR" sz="2800" dirty="0">
                <a:latin typeface="Bodoni MT Condensed" pitchFamily="18" charset="0"/>
              </a:rPr>
              <a:t>2.1. Bien qu’encadré par des règles techniques, ce travail laisse part à </a:t>
            </a:r>
            <a:r>
              <a:rPr lang="fr-FR" sz="2800" b="1" i="1" dirty="0">
                <a:latin typeface="Bodoni MT Condensed" pitchFamily="18" charset="0"/>
              </a:rPr>
              <a:t>l’expression de son identité ou de sa singularité</a:t>
            </a:r>
          </a:p>
        </p:txBody>
      </p:sp>
      <p:sp>
        <p:nvSpPr>
          <p:cNvPr id="6" name="ZoneTexte 5"/>
          <p:cNvSpPr txBox="1"/>
          <p:nvPr/>
        </p:nvSpPr>
        <p:spPr>
          <a:xfrm>
            <a:off x="1403648" y="5373216"/>
            <a:ext cx="5904656" cy="707886"/>
          </a:xfrm>
          <a:prstGeom prst="rect">
            <a:avLst/>
          </a:prstGeom>
          <a:noFill/>
        </p:spPr>
        <p:txBody>
          <a:bodyPr wrap="square" rtlCol="0">
            <a:spAutoFit/>
          </a:bodyPr>
          <a:lstStyle/>
          <a:p>
            <a:r>
              <a:rPr lang="fr-FR" sz="2000" dirty="0">
                <a:latin typeface="Arial Rounded MT Bold" pitchFamily="34" charset="0"/>
              </a:rPr>
              <a:t>-Dans l’usage de certaines techniques </a:t>
            </a:r>
          </a:p>
          <a:p>
            <a:pPr>
              <a:buFontTx/>
              <a:buChar char="-"/>
            </a:pPr>
            <a:r>
              <a:rPr lang="fr-FR" sz="2000" dirty="0">
                <a:latin typeface="Arial Rounded MT Bold" pitchFamily="34" charset="0"/>
              </a:rPr>
              <a:t>Dans la création de nouvelles saveurs</a:t>
            </a:r>
          </a:p>
        </p:txBody>
      </p:sp>
      <p:sp>
        <p:nvSpPr>
          <p:cNvPr id="7" name="Accolade fermante 6"/>
          <p:cNvSpPr/>
          <p:nvPr/>
        </p:nvSpPr>
        <p:spPr>
          <a:xfrm>
            <a:off x="6156176" y="5373216"/>
            <a:ext cx="504056" cy="86409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8" name="ZoneTexte 7"/>
          <p:cNvSpPr txBox="1"/>
          <p:nvPr/>
        </p:nvSpPr>
        <p:spPr>
          <a:xfrm>
            <a:off x="6804248" y="5229200"/>
            <a:ext cx="2195736" cy="1569660"/>
          </a:xfrm>
          <a:prstGeom prst="rect">
            <a:avLst/>
          </a:prstGeom>
          <a:noFill/>
        </p:spPr>
        <p:txBody>
          <a:bodyPr wrap="square" rtlCol="0">
            <a:spAutoFit/>
          </a:bodyPr>
          <a:lstStyle/>
          <a:p>
            <a:pPr algn="ctr"/>
            <a:r>
              <a:rPr lang="fr-FR" sz="2400" dirty="0">
                <a:latin typeface="Aparajita" pitchFamily="34" charset="0"/>
                <a:cs typeface="Aparajita" pitchFamily="34" charset="0"/>
              </a:rPr>
              <a:t>Il appose sur chaque sushi le </a:t>
            </a:r>
            <a:r>
              <a:rPr lang="fr-FR" sz="2400" b="1" dirty="0">
                <a:latin typeface="Aparajita" pitchFamily="34" charset="0"/>
                <a:cs typeface="Aparajita" pitchFamily="34" charset="0"/>
              </a:rPr>
              <a:t>« sceau de son intériorité »</a:t>
            </a:r>
          </a:p>
          <a:p>
            <a:pPr algn="ctr"/>
            <a:r>
              <a:rPr lang="fr-FR" sz="2400" b="1" dirty="0">
                <a:latin typeface="Aparajita" pitchFamily="34" charset="0"/>
                <a:cs typeface="Aparajita" pitchFamily="34" charset="0"/>
              </a:rPr>
              <a:t>(Hegel)</a:t>
            </a:r>
          </a:p>
        </p:txBody>
      </p:sp>
      <p:sp>
        <p:nvSpPr>
          <p:cNvPr id="10" name="ZoneTexte 9"/>
          <p:cNvSpPr txBox="1"/>
          <p:nvPr/>
        </p:nvSpPr>
        <p:spPr>
          <a:xfrm>
            <a:off x="626854" y="5192717"/>
            <a:ext cx="8316000" cy="1656000"/>
          </a:xfrm>
          <a:prstGeom prst="rect">
            <a:avLst/>
          </a:prstGeom>
          <a:solidFill>
            <a:schemeClr val="bg1"/>
          </a:solidFill>
        </p:spPr>
        <p:txBody>
          <a:bodyPr wrap="square" rtlCol="0">
            <a:spAutoFit/>
          </a:bodyPr>
          <a:lstStyle/>
          <a:p>
            <a:pPr algn="ctr"/>
            <a:r>
              <a:rPr lang="fr-FR" sz="6000" dirty="0">
                <a:solidFill>
                  <a:srgbClr val="C00000"/>
                </a:solidFill>
                <a:latin typeface="Freestyle Script" panose="030804020302050B0404" pitchFamily="66" charset="0"/>
                <a:cs typeface="FreesiaUPC" panose="020B0604020202020204" pitchFamily="34" charset="-34"/>
              </a:rPr>
              <a:t>Suppose une </a:t>
            </a:r>
            <a:r>
              <a:rPr lang="fr-FR" sz="6000" b="1" dirty="0">
                <a:solidFill>
                  <a:srgbClr val="C00000"/>
                </a:solidFill>
                <a:latin typeface="Freestyle Script" panose="030804020302050B0404" pitchFamily="66" charset="0"/>
                <a:cs typeface="FreesiaUPC" panose="020B0604020202020204" pitchFamily="34" charset="-34"/>
              </a:rPr>
              <a:t>liberté</a:t>
            </a:r>
            <a:r>
              <a:rPr lang="fr-FR" sz="6000" dirty="0">
                <a:solidFill>
                  <a:srgbClr val="C00000"/>
                </a:solidFill>
                <a:latin typeface="Freestyle Script" panose="030804020302050B0404" pitchFamily="66" charset="0"/>
                <a:cs typeface="FreesiaUPC" panose="020B0604020202020204" pitchFamily="34" charset="-34"/>
              </a:rPr>
              <a:t> (créatrice)…</a:t>
            </a:r>
          </a:p>
          <a:p>
            <a:pPr algn="ctr"/>
            <a:endParaRPr lang="fr-FR" sz="6000" dirty="0">
              <a:solidFill>
                <a:srgbClr val="C00000"/>
              </a:solidFill>
              <a:latin typeface="Freestyle Script" panose="030804020302050B0404" pitchFamily="66" charset="0"/>
              <a:cs typeface="FreesiaUPC" panose="020B0604020202020204"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8676456" cy="1200329"/>
          </a:xfrm>
          <a:prstGeom prst="rect">
            <a:avLst/>
          </a:prstGeom>
          <a:noFill/>
        </p:spPr>
        <p:txBody>
          <a:bodyPr wrap="square" rtlCol="0">
            <a:spAutoFit/>
          </a:bodyPr>
          <a:lstStyle/>
          <a:p>
            <a:pPr algn="just"/>
            <a:r>
              <a:rPr lang="fr-FR" sz="2400" dirty="0">
                <a:latin typeface="Cooper Black" pitchFamily="18" charset="0"/>
              </a:rPr>
              <a:t>2/Le travail ne peut pas simplement se définir comme la mise en application routinière de règles ou de gestes  codifiés…  </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628800"/>
            <a:ext cx="4084176" cy="2241452"/>
          </a:xfrm>
          <a:prstGeom prst="rect">
            <a:avLst/>
          </a:prstGeom>
          <a:ln>
            <a:noFill/>
          </a:ln>
          <a:effectLst>
            <a:outerShdw blurRad="292100" dist="139700" dir="2700000" algn="tl" rotWithShape="0">
              <a:srgbClr val="333333">
                <a:alpha val="65000"/>
              </a:srgbClr>
            </a:outerShdw>
          </a:effectLst>
        </p:spPr>
      </p:pic>
      <p:pic>
        <p:nvPicPr>
          <p:cNvPr id="4" name="Picture 2" descr="Afficher l'image d'origine"/>
          <p:cNvPicPr>
            <a:picLocks noChangeAspect="1" noChangeArrowheads="1"/>
          </p:cNvPicPr>
          <p:nvPr/>
        </p:nvPicPr>
        <p:blipFill>
          <a:blip r:embed="rId4" cstate="print"/>
          <a:srcRect/>
          <a:stretch>
            <a:fillRect/>
          </a:stretch>
        </p:blipFill>
        <p:spPr bwMode="auto">
          <a:xfrm>
            <a:off x="4788024" y="1628800"/>
            <a:ext cx="3953390" cy="222378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827584" y="4149080"/>
            <a:ext cx="8064896" cy="1384995"/>
          </a:xfrm>
          <a:prstGeom prst="rect">
            <a:avLst/>
          </a:prstGeom>
          <a:noFill/>
        </p:spPr>
        <p:txBody>
          <a:bodyPr wrap="square" rtlCol="0">
            <a:spAutoFit/>
          </a:bodyPr>
          <a:lstStyle/>
          <a:p>
            <a:pPr algn="just"/>
            <a:r>
              <a:rPr lang="fr-FR" sz="2800" dirty="0">
                <a:latin typeface="Bodoni MT Condensed" pitchFamily="18" charset="0"/>
              </a:rPr>
              <a:t>2.2. La répétition du geste n’est pas une répétition à l’identique mais marque un </a:t>
            </a:r>
            <a:r>
              <a:rPr lang="fr-FR" sz="2800" b="1" i="1" dirty="0">
                <a:latin typeface="Bodoni MT Condensed" pitchFamily="18" charset="0"/>
              </a:rPr>
              <a:t>progrès dans la réalisation de l’acte : il s’améliore à chaque nouveau sushi qu’il fait</a:t>
            </a:r>
          </a:p>
        </p:txBody>
      </p:sp>
      <p:sp>
        <p:nvSpPr>
          <p:cNvPr id="11" name="ZoneTexte 10"/>
          <p:cNvSpPr txBox="1"/>
          <p:nvPr/>
        </p:nvSpPr>
        <p:spPr>
          <a:xfrm>
            <a:off x="1295128" y="5517232"/>
            <a:ext cx="7848872" cy="1015663"/>
          </a:xfrm>
          <a:prstGeom prst="rect">
            <a:avLst/>
          </a:prstGeom>
          <a:noFill/>
        </p:spPr>
        <p:txBody>
          <a:bodyPr wrap="square" rtlCol="0">
            <a:spAutoFit/>
          </a:bodyPr>
          <a:lstStyle/>
          <a:p>
            <a:r>
              <a:rPr lang="fr-FR" sz="2000" i="1" dirty="0">
                <a:latin typeface="Arial Rounded MT Bold" pitchFamily="34" charset="0"/>
              </a:rPr>
              <a:t>On fait mieux </a:t>
            </a:r>
            <a:r>
              <a:rPr lang="fr-FR" sz="2000" dirty="0">
                <a:latin typeface="Arial Rounded MT Bold" pitchFamily="34" charset="0"/>
              </a:rPr>
              <a:t>en répétant le geste (amélioration objective)</a:t>
            </a:r>
          </a:p>
          <a:p>
            <a:r>
              <a:rPr lang="fr-FR" sz="2000" i="1" dirty="0">
                <a:latin typeface="Arial Rounded MT Bold" pitchFamily="34" charset="0"/>
              </a:rPr>
              <a:t>On devient meilleur </a:t>
            </a:r>
            <a:r>
              <a:rPr lang="fr-FR" sz="2000" dirty="0">
                <a:latin typeface="Arial Rounded MT Bold" pitchFamily="34" charset="0"/>
              </a:rPr>
              <a:t>en le faisant (amélioration subjective = technique et morale)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8676456" cy="830997"/>
          </a:xfrm>
          <a:prstGeom prst="rect">
            <a:avLst/>
          </a:prstGeom>
          <a:noFill/>
        </p:spPr>
        <p:txBody>
          <a:bodyPr wrap="square" rtlCol="0">
            <a:spAutoFit/>
          </a:bodyPr>
          <a:lstStyle/>
          <a:p>
            <a:pPr algn="just"/>
            <a:r>
              <a:rPr lang="fr-FR" sz="2400" dirty="0">
                <a:latin typeface="Cooper Black" pitchFamily="18" charset="0"/>
              </a:rPr>
              <a:t>3/Le travail procure à celui qui l’accomplit une satisfaction…  </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628800"/>
            <a:ext cx="4084176" cy="2241452"/>
          </a:xfrm>
          <a:prstGeom prst="rect">
            <a:avLst/>
          </a:prstGeom>
          <a:ln>
            <a:noFill/>
          </a:ln>
          <a:effectLst>
            <a:outerShdw blurRad="292100" dist="139700" dir="2700000" algn="tl" rotWithShape="0">
              <a:srgbClr val="333333">
                <a:alpha val="65000"/>
              </a:srgbClr>
            </a:outerShdw>
          </a:effectLst>
        </p:spPr>
      </p:pic>
      <p:pic>
        <p:nvPicPr>
          <p:cNvPr id="4" name="Picture 2" descr="Afficher l'image d'origine"/>
          <p:cNvPicPr>
            <a:picLocks noChangeAspect="1" noChangeArrowheads="1"/>
          </p:cNvPicPr>
          <p:nvPr/>
        </p:nvPicPr>
        <p:blipFill>
          <a:blip r:embed="rId4" cstate="print"/>
          <a:srcRect/>
          <a:stretch>
            <a:fillRect/>
          </a:stretch>
        </p:blipFill>
        <p:spPr bwMode="auto">
          <a:xfrm>
            <a:off x="4788024" y="1628800"/>
            <a:ext cx="3953390" cy="222378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827584" y="4149080"/>
            <a:ext cx="8064896" cy="2677656"/>
          </a:xfrm>
          <a:prstGeom prst="rect">
            <a:avLst/>
          </a:prstGeom>
          <a:noFill/>
        </p:spPr>
        <p:txBody>
          <a:bodyPr wrap="square" rtlCol="0">
            <a:spAutoFit/>
          </a:bodyPr>
          <a:lstStyle/>
          <a:p>
            <a:pPr algn="just"/>
            <a:r>
              <a:rPr lang="fr-FR" sz="2800" dirty="0">
                <a:latin typeface="Bodoni MT Condensed" pitchFamily="18" charset="0"/>
              </a:rPr>
              <a:t>3.1. </a:t>
            </a:r>
            <a:r>
              <a:rPr lang="fr-FR" sz="2800" dirty="0" err="1">
                <a:latin typeface="Bodoni MT Condensed" pitchFamily="18" charset="0"/>
              </a:rPr>
              <a:t>Jiro</a:t>
            </a:r>
            <a:r>
              <a:rPr lang="fr-FR" sz="2800" dirty="0">
                <a:latin typeface="Bodoni MT Condensed" pitchFamily="18" charset="0"/>
              </a:rPr>
              <a:t> insiste sur la part de </a:t>
            </a:r>
            <a:r>
              <a:rPr lang="fr-FR" sz="2800" b="1" i="1" dirty="0">
                <a:latin typeface="Bodoni MT Condensed" pitchFamily="18" charset="0"/>
              </a:rPr>
              <a:t>négativité</a:t>
            </a:r>
            <a:r>
              <a:rPr lang="fr-FR" sz="2800" dirty="0">
                <a:latin typeface="Bodoni MT Condensed" pitchFamily="18" charset="0"/>
              </a:rPr>
              <a:t> à l’œuvre dans le travail (épreuves, difficultés, ratés…)</a:t>
            </a:r>
          </a:p>
          <a:p>
            <a:pPr algn="just"/>
            <a:r>
              <a:rPr lang="fr-FR" sz="2800" b="1" i="1" dirty="0">
                <a:latin typeface="Bodoni MT Condensed" pitchFamily="18" charset="0"/>
              </a:rPr>
              <a:t>La satisfaction consiste dans le fait de constater nos progrès dans la réalisation de cette tâche…</a:t>
            </a:r>
          </a:p>
          <a:p>
            <a:pPr algn="just"/>
            <a:r>
              <a:rPr lang="fr-FR" sz="2800" b="1" i="1" dirty="0">
                <a:latin typeface="Bodoni MT Condensed" pitchFamily="18" charset="0"/>
              </a:rPr>
              <a:t>Mais aussi dans le fait de « se transcender » pour donner le meilleur de soi-même.</a:t>
            </a:r>
          </a:p>
        </p:txBody>
      </p:sp>
      <p:sp>
        <p:nvSpPr>
          <p:cNvPr id="7" name="ZoneTexte 6"/>
          <p:cNvSpPr txBox="1"/>
          <p:nvPr/>
        </p:nvSpPr>
        <p:spPr>
          <a:xfrm>
            <a:off x="27642" y="4169058"/>
            <a:ext cx="9144000" cy="2700000"/>
          </a:xfrm>
          <a:prstGeom prst="rect">
            <a:avLst/>
          </a:prstGeom>
          <a:solidFill>
            <a:schemeClr val="bg1"/>
          </a:solidFill>
        </p:spPr>
        <p:txBody>
          <a:bodyPr wrap="square" rtlCol="0">
            <a:spAutoFit/>
          </a:bodyPr>
          <a:lstStyle/>
          <a:p>
            <a:pPr algn="ctr"/>
            <a:endParaRPr lang="fr-FR" sz="4800" dirty="0">
              <a:solidFill>
                <a:srgbClr val="C00000"/>
              </a:solidFill>
              <a:latin typeface="Freestyle Script" panose="030804020302050B0404" pitchFamily="66" charset="0"/>
              <a:cs typeface="FreesiaUPC" panose="020B0604020202020204" pitchFamily="34" charset="-34"/>
            </a:endParaRPr>
          </a:p>
          <a:p>
            <a:pPr algn="ctr"/>
            <a:r>
              <a:rPr lang="fr-FR" sz="4800" dirty="0">
                <a:solidFill>
                  <a:srgbClr val="C00000"/>
                </a:solidFill>
                <a:latin typeface="Freestyle Script" panose="030804020302050B0404" pitchFamily="66" charset="0"/>
                <a:cs typeface="FreesiaUPC" panose="020B0604020202020204" pitchFamily="34" charset="-34"/>
              </a:rPr>
              <a:t>La satisfaction que l’on tire du travail est proportionnelle à la difficulté de la tâche à accomplir…</a:t>
            </a:r>
          </a:p>
          <a:p>
            <a:pPr algn="ctr"/>
            <a:endParaRPr lang="fr-FR" sz="4800" dirty="0">
              <a:solidFill>
                <a:srgbClr val="C00000"/>
              </a:solidFill>
              <a:latin typeface="Freestyle Script" panose="030804020302050B0404" pitchFamily="66" charset="0"/>
              <a:cs typeface="FreesiaUPC" panose="020B0604020202020204"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8676456" cy="830997"/>
          </a:xfrm>
          <a:prstGeom prst="rect">
            <a:avLst/>
          </a:prstGeom>
          <a:noFill/>
        </p:spPr>
        <p:txBody>
          <a:bodyPr wrap="square" rtlCol="0">
            <a:spAutoFit/>
          </a:bodyPr>
          <a:lstStyle/>
          <a:p>
            <a:pPr algn="just"/>
            <a:r>
              <a:rPr lang="fr-FR" sz="2400" dirty="0">
                <a:latin typeface="Cooper Black" pitchFamily="18" charset="0"/>
              </a:rPr>
              <a:t>3/Le travail procure à celui qui l’accomplit une satisfaction…  </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628800"/>
            <a:ext cx="4084176" cy="2241452"/>
          </a:xfrm>
          <a:prstGeom prst="rect">
            <a:avLst/>
          </a:prstGeom>
          <a:ln>
            <a:noFill/>
          </a:ln>
          <a:effectLst>
            <a:outerShdw blurRad="292100" dist="139700" dir="2700000" algn="tl" rotWithShape="0">
              <a:srgbClr val="333333">
                <a:alpha val="65000"/>
              </a:srgbClr>
            </a:outerShdw>
          </a:effectLst>
        </p:spPr>
      </p:pic>
      <p:pic>
        <p:nvPicPr>
          <p:cNvPr id="4" name="Picture 2" descr="Afficher l'image d'origine"/>
          <p:cNvPicPr>
            <a:picLocks noChangeAspect="1" noChangeArrowheads="1"/>
          </p:cNvPicPr>
          <p:nvPr/>
        </p:nvPicPr>
        <p:blipFill>
          <a:blip r:embed="rId4" cstate="print"/>
          <a:srcRect/>
          <a:stretch>
            <a:fillRect/>
          </a:stretch>
        </p:blipFill>
        <p:spPr bwMode="auto">
          <a:xfrm>
            <a:off x="4788024" y="1628800"/>
            <a:ext cx="3953390" cy="222378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827584" y="4149080"/>
            <a:ext cx="8064896" cy="1815882"/>
          </a:xfrm>
          <a:prstGeom prst="rect">
            <a:avLst/>
          </a:prstGeom>
          <a:noFill/>
        </p:spPr>
        <p:txBody>
          <a:bodyPr wrap="square" rtlCol="0">
            <a:spAutoFit/>
          </a:bodyPr>
          <a:lstStyle/>
          <a:p>
            <a:pPr algn="just"/>
            <a:r>
              <a:rPr lang="fr-FR" sz="2800" dirty="0">
                <a:latin typeface="Bodoni MT Condensed" pitchFamily="18" charset="0"/>
              </a:rPr>
              <a:t>3.2. Mais il ne s’agit pas simplement d’une satisfaction liée à la reconnaissance de soi dans l’objet (joie du travail « bien fait », voir ce qu’on a réussi à faire…)</a:t>
            </a:r>
          </a:p>
          <a:p>
            <a:pPr algn="just"/>
            <a:r>
              <a:rPr lang="fr-FR" sz="2800" b="1" i="1" dirty="0">
                <a:latin typeface="Bodoni MT Condensed" pitchFamily="18" charset="0"/>
              </a:rPr>
              <a:t>Il s’agit d’une satisfaction esthétique : </a:t>
            </a:r>
            <a:r>
              <a:rPr lang="fr-FR" sz="2800" b="1" i="1" dirty="0" err="1">
                <a:latin typeface="Bodoni MT Condensed" pitchFamily="18" charset="0"/>
              </a:rPr>
              <a:t>Jiro</a:t>
            </a:r>
            <a:r>
              <a:rPr lang="fr-FR" sz="2800" b="1" i="1" dirty="0">
                <a:latin typeface="Bodoni MT Condensed" pitchFamily="18" charset="0"/>
              </a:rPr>
              <a:t> cherche à créer quelque chose de « beau » (perfection esthétique)</a:t>
            </a:r>
          </a:p>
        </p:txBody>
      </p:sp>
      <p:sp>
        <p:nvSpPr>
          <p:cNvPr id="9" name="ZoneTexte 8"/>
          <p:cNvSpPr txBox="1"/>
          <p:nvPr/>
        </p:nvSpPr>
        <p:spPr>
          <a:xfrm>
            <a:off x="0" y="4247021"/>
            <a:ext cx="9144000" cy="1656000"/>
          </a:xfrm>
          <a:prstGeom prst="rect">
            <a:avLst/>
          </a:prstGeom>
          <a:solidFill>
            <a:schemeClr val="bg1"/>
          </a:solidFill>
        </p:spPr>
        <p:txBody>
          <a:bodyPr wrap="square" rtlCol="0">
            <a:spAutoFit/>
          </a:bodyPr>
          <a:lstStyle/>
          <a:p>
            <a:pPr algn="ctr"/>
            <a:r>
              <a:rPr lang="fr-FR" sz="4800" dirty="0">
                <a:solidFill>
                  <a:srgbClr val="C00000"/>
                </a:solidFill>
                <a:latin typeface="Freestyle Script" panose="030804020302050B0404" pitchFamily="66" charset="0"/>
                <a:cs typeface="FreesiaUPC" panose="020B0604020202020204" pitchFamily="34" charset="-34"/>
              </a:rPr>
              <a:t>Mais s’il y a une véritable recherche esthétique, peut-on pour autant parler d’ « art » au sens strict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3707904" y="404664"/>
            <a:ext cx="1728192" cy="158417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Berlin Sans FB Demi" pitchFamily="34" charset="0"/>
              </a:rPr>
              <a:t>ART</a:t>
            </a:r>
          </a:p>
        </p:txBody>
      </p:sp>
      <p:sp>
        <p:nvSpPr>
          <p:cNvPr id="4" name="ZoneTexte 3"/>
          <p:cNvSpPr txBox="1"/>
          <p:nvPr/>
        </p:nvSpPr>
        <p:spPr>
          <a:xfrm rot="21113132">
            <a:off x="218466" y="329183"/>
            <a:ext cx="3066269" cy="769441"/>
          </a:xfrm>
          <a:prstGeom prst="rect">
            <a:avLst/>
          </a:prstGeom>
          <a:noFill/>
        </p:spPr>
        <p:txBody>
          <a:bodyPr wrap="square" rtlCol="0">
            <a:spAutoFit/>
          </a:bodyPr>
          <a:lstStyle/>
          <a:p>
            <a:pPr algn="ctr"/>
            <a:r>
              <a:rPr lang="fr-FR" sz="4400" b="1" dirty="0">
                <a:solidFill>
                  <a:srgbClr val="C00000"/>
                </a:solidFill>
                <a:latin typeface="Freestyle Script" panose="030804020302050B0404" pitchFamily="66" charset="0"/>
                <a:cs typeface="FreesiaUPC" panose="020B0604020202020204" pitchFamily="34" charset="-34"/>
              </a:rPr>
              <a:t>Est-ce de l’art? </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420888"/>
            <a:ext cx="2540560" cy="1394294"/>
          </a:xfrm>
          <a:prstGeom prst="rect">
            <a:avLst/>
          </a:prstGeom>
          <a:ln>
            <a:noFill/>
          </a:ln>
          <a:effectLst>
            <a:outerShdw blurRad="292100" dist="139700" dir="2700000" algn="tl" rotWithShape="0">
              <a:srgbClr val="333333">
                <a:alpha val="65000"/>
              </a:srgbClr>
            </a:outerShdw>
          </a:effectLst>
        </p:spPr>
      </p:pic>
      <p:pic>
        <p:nvPicPr>
          <p:cNvPr id="6" name="Picture 2" descr="Afficher l'image d'origine"/>
          <p:cNvPicPr>
            <a:picLocks noChangeAspect="1" noChangeArrowheads="1"/>
          </p:cNvPicPr>
          <p:nvPr/>
        </p:nvPicPr>
        <p:blipFill>
          <a:blip r:embed="rId3" cstate="print"/>
          <a:srcRect/>
          <a:stretch>
            <a:fillRect/>
          </a:stretch>
        </p:blipFill>
        <p:spPr bwMode="auto">
          <a:xfrm>
            <a:off x="395536" y="3933056"/>
            <a:ext cx="2593238" cy="1458696"/>
          </a:xfrm>
          <a:prstGeom prst="rect">
            <a:avLst/>
          </a:prstGeom>
          <a:ln>
            <a:noFill/>
          </a:ln>
          <a:effectLst>
            <a:outerShdw blurRad="292100" dist="139700" dir="2700000" algn="tl" rotWithShape="0">
              <a:srgbClr val="333333">
                <a:alpha val="65000"/>
              </a:srgbClr>
            </a:outerShdw>
          </a:effectLst>
        </p:spPr>
      </p:pic>
      <p:sp>
        <p:nvSpPr>
          <p:cNvPr id="7" name="Flèche droite 6"/>
          <p:cNvSpPr/>
          <p:nvPr/>
        </p:nvSpPr>
        <p:spPr>
          <a:xfrm rot="8376113">
            <a:off x="2759367" y="1737923"/>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51520" y="1628800"/>
            <a:ext cx="2736304" cy="707886"/>
          </a:xfrm>
          <a:prstGeom prst="rect">
            <a:avLst/>
          </a:prstGeom>
          <a:noFill/>
        </p:spPr>
        <p:txBody>
          <a:bodyPr wrap="square" rtlCol="0">
            <a:spAutoFit/>
          </a:bodyPr>
          <a:lstStyle/>
          <a:p>
            <a:pPr algn="ctr"/>
            <a:r>
              <a:rPr lang="fr-FR" sz="2000" dirty="0">
                <a:latin typeface="Britannic Bold" pitchFamily="34" charset="0"/>
              </a:rPr>
              <a:t>comme synonyme de « technique »</a:t>
            </a:r>
          </a:p>
        </p:txBody>
      </p:sp>
      <p:sp>
        <p:nvSpPr>
          <p:cNvPr id="9" name="ZoneTexte 8"/>
          <p:cNvSpPr txBox="1"/>
          <p:nvPr/>
        </p:nvSpPr>
        <p:spPr>
          <a:xfrm>
            <a:off x="467544" y="1268760"/>
            <a:ext cx="2448272" cy="400110"/>
          </a:xfrm>
          <a:prstGeom prst="rect">
            <a:avLst/>
          </a:prstGeom>
          <a:noFill/>
        </p:spPr>
        <p:txBody>
          <a:bodyPr wrap="square" rtlCol="0">
            <a:spAutoFit/>
          </a:bodyPr>
          <a:lstStyle/>
          <a:p>
            <a:pPr algn="ctr"/>
            <a:r>
              <a:rPr lang="fr-FR" sz="2000" dirty="0">
                <a:latin typeface="Britannic Bold" pitchFamily="34" charset="0"/>
              </a:rPr>
              <a:t>Oui, si « art » </a:t>
            </a:r>
          </a:p>
        </p:txBody>
      </p:sp>
      <p:sp>
        <p:nvSpPr>
          <p:cNvPr id="10" name="ZoneTexte 9"/>
          <p:cNvSpPr txBox="1"/>
          <p:nvPr/>
        </p:nvSpPr>
        <p:spPr>
          <a:xfrm>
            <a:off x="539552" y="5517232"/>
            <a:ext cx="2376264" cy="1015663"/>
          </a:xfrm>
          <a:prstGeom prst="rect">
            <a:avLst/>
          </a:prstGeom>
          <a:noFill/>
        </p:spPr>
        <p:txBody>
          <a:bodyPr wrap="square" rtlCol="0">
            <a:spAutoFit/>
          </a:bodyPr>
          <a:lstStyle/>
          <a:p>
            <a:pPr algn="ctr">
              <a:buFontTx/>
              <a:buChar char="-"/>
            </a:pPr>
            <a:r>
              <a:rPr lang="fr-FR" sz="2000" dirty="0">
                <a:latin typeface="Arial Rounded MT Bold" pitchFamily="34" charset="0"/>
              </a:rPr>
              <a:t>savoir-faire </a:t>
            </a:r>
          </a:p>
          <a:p>
            <a:pPr algn="ctr">
              <a:buFontTx/>
              <a:buChar char="-"/>
            </a:pPr>
            <a:r>
              <a:rPr lang="fr-FR" sz="2000" dirty="0">
                <a:latin typeface="Arial Rounded MT Bold" pitchFamily="34" charset="0"/>
              </a:rPr>
              <a:t> apprentissage</a:t>
            </a:r>
          </a:p>
          <a:p>
            <a:pPr algn="ctr">
              <a:buFontTx/>
              <a:buChar char="-"/>
            </a:pPr>
            <a:r>
              <a:rPr lang="fr-FR" sz="2000" dirty="0">
                <a:latin typeface="Arial Rounded MT Bold" pitchFamily="34" charset="0"/>
              </a:rPr>
              <a:t> règles </a:t>
            </a:r>
          </a:p>
        </p:txBody>
      </p:sp>
      <p:sp>
        <p:nvSpPr>
          <p:cNvPr id="11" name="Flèche droite 10"/>
          <p:cNvSpPr/>
          <p:nvPr/>
        </p:nvSpPr>
        <p:spPr>
          <a:xfrm rot="2070876">
            <a:off x="5308473" y="1703172"/>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228184" y="980728"/>
            <a:ext cx="2736304" cy="1323439"/>
          </a:xfrm>
          <a:prstGeom prst="rect">
            <a:avLst/>
          </a:prstGeom>
          <a:noFill/>
        </p:spPr>
        <p:txBody>
          <a:bodyPr wrap="square" rtlCol="0">
            <a:spAutoFit/>
          </a:bodyPr>
          <a:lstStyle/>
          <a:p>
            <a:pPr algn="ctr"/>
            <a:r>
              <a:rPr lang="fr-FR" sz="2000" dirty="0">
                <a:latin typeface="Britannic Bold" pitchFamily="34" charset="0"/>
              </a:rPr>
              <a:t>Difficile à dire, si « art » est entendu au sens strict </a:t>
            </a:r>
          </a:p>
          <a:p>
            <a:pPr algn="ctr"/>
            <a:r>
              <a:rPr lang="fr-FR" sz="2000" dirty="0">
                <a:latin typeface="Britannic Bold" pitchFamily="34" charset="0"/>
              </a:rPr>
              <a:t>(« beaux-arts »)</a:t>
            </a: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2348880"/>
            <a:ext cx="2778386" cy="1561610"/>
          </a:xfrm>
          <a:prstGeom prst="rect">
            <a:avLst/>
          </a:prstGeom>
        </p:spPr>
      </p:pic>
      <p:pic>
        <p:nvPicPr>
          <p:cNvPr id="64514" name="Picture 2" descr="Afficher l'image d'origine"/>
          <p:cNvPicPr>
            <a:picLocks noChangeAspect="1" noChangeArrowheads="1"/>
          </p:cNvPicPr>
          <p:nvPr/>
        </p:nvPicPr>
        <p:blipFill>
          <a:blip r:embed="rId5" cstate="print"/>
          <a:srcRect/>
          <a:stretch>
            <a:fillRect/>
          </a:stretch>
        </p:blipFill>
        <p:spPr bwMode="auto">
          <a:xfrm>
            <a:off x="6228184" y="4005064"/>
            <a:ext cx="2758612" cy="1551718"/>
          </a:xfrm>
          <a:prstGeom prst="rect">
            <a:avLst/>
          </a:prstGeom>
          <a:noFill/>
        </p:spPr>
      </p:pic>
      <p:sp>
        <p:nvSpPr>
          <p:cNvPr id="15" name="ZoneTexte 14"/>
          <p:cNvSpPr txBox="1"/>
          <p:nvPr/>
        </p:nvSpPr>
        <p:spPr>
          <a:xfrm>
            <a:off x="2936096" y="5651356"/>
            <a:ext cx="6400770" cy="1015663"/>
          </a:xfrm>
          <a:prstGeom prst="rect">
            <a:avLst/>
          </a:prstGeom>
          <a:noFill/>
        </p:spPr>
        <p:txBody>
          <a:bodyPr wrap="square" rtlCol="0">
            <a:spAutoFit/>
          </a:bodyPr>
          <a:lstStyle/>
          <a:p>
            <a:pPr algn="ctr"/>
            <a:r>
              <a:rPr lang="fr-FR" sz="2000" dirty="0">
                <a:latin typeface="Arial Rounded MT Bold" pitchFamily="34" charset="0"/>
              </a:rPr>
              <a:t>- Recherche plastique (composition et dressage)</a:t>
            </a:r>
          </a:p>
          <a:p>
            <a:pPr algn="ctr">
              <a:buFontTx/>
              <a:buChar char="-"/>
            </a:pPr>
            <a:r>
              <a:rPr lang="fr-FR" sz="2000" dirty="0">
                <a:latin typeface="Arial Rounded MT Bold" pitchFamily="34" charset="0"/>
              </a:rPr>
              <a:t>« Beauté » du geste parfaitement réalisé</a:t>
            </a:r>
          </a:p>
          <a:p>
            <a:pPr algn="ctr">
              <a:buFontTx/>
              <a:buChar char="-"/>
            </a:pPr>
            <a:r>
              <a:rPr lang="fr-FR" sz="2000" dirty="0">
                <a:latin typeface="Arial Rounded MT Bold" pitchFamily="34" charset="0"/>
              </a:rPr>
              <a:t> Plaisir non seulement gustatif mais visuel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additive="base">
                                        <p:cTn id="2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 calcmode="lin" valueType="num">
                                      <p:cBhvr additive="base">
                                        <p:cTn id="2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 calcmode="lin" valueType="num">
                                      <p:cBhvr additive="base">
                                        <p:cTn id="3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64514"/>
                                        </p:tgtEl>
                                        <p:attrNameLst>
                                          <p:attrName>style.visibility</p:attrName>
                                        </p:attrNameLst>
                                      </p:cBhvr>
                                      <p:to>
                                        <p:strVal val="visible"/>
                                      </p:to>
                                    </p:set>
                                    <p:animEffect transition="in" filter="fade">
                                      <p:cBhvr>
                                        <p:cTn id="50" dur="500"/>
                                        <p:tgtEl>
                                          <p:spTgt spid="6451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additive="base">
                                        <p:cTn id="5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1" end="1"/>
                                            </p:txEl>
                                          </p:spTgt>
                                        </p:tgtEl>
                                        <p:attrNameLst>
                                          <p:attrName>style.visibility</p:attrName>
                                        </p:attrNameLst>
                                      </p:cBhvr>
                                      <p:to>
                                        <p:strVal val="visible"/>
                                      </p:to>
                                    </p:set>
                                    <p:anim calcmode="lin" valueType="num">
                                      <p:cBhvr additive="base">
                                        <p:cTn id="6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2" end="2"/>
                                            </p:txEl>
                                          </p:spTgt>
                                        </p:tgtEl>
                                        <p:attrNameLst>
                                          <p:attrName>style.visibility</p:attrName>
                                        </p:attrNameLst>
                                      </p:cBhvr>
                                      <p:to>
                                        <p:strVal val="visible"/>
                                      </p:to>
                                    </p:set>
                                    <p:anim calcmode="lin" valueType="num">
                                      <p:cBhvr additive="base">
                                        <p:cTn id="6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21113132">
            <a:off x="30853" y="326766"/>
            <a:ext cx="4684586" cy="769441"/>
          </a:xfrm>
          <a:prstGeom prst="rect">
            <a:avLst/>
          </a:prstGeom>
          <a:noFill/>
        </p:spPr>
        <p:txBody>
          <a:bodyPr wrap="square" rtlCol="0">
            <a:spAutoFit/>
          </a:bodyPr>
          <a:lstStyle/>
          <a:p>
            <a:pPr algn="ctr"/>
            <a:r>
              <a:rPr lang="fr-FR" sz="4400" b="1" dirty="0">
                <a:solidFill>
                  <a:srgbClr val="C00000"/>
                </a:solidFill>
                <a:latin typeface="Freestyle Script" panose="030804020302050B0404" pitchFamily="66" charset="0"/>
                <a:cs typeface="FreesiaUPC" panose="020B0604020202020204" pitchFamily="34" charset="-34"/>
              </a:rPr>
              <a:t>Qu’en disent les philosophes ? </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19672" y="1340768"/>
            <a:ext cx="1689690" cy="2141498"/>
          </a:xfrm>
          <a:prstGeom prst="rect">
            <a:avLst/>
          </a:prstGeom>
        </p:spPr>
      </p:pic>
      <p:pic>
        <p:nvPicPr>
          <p:cNvPr id="69634" name="Picture 2" descr="Afficher l'image d'origine"/>
          <p:cNvPicPr>
            <a:picLocks noChangeAspect="1" noChangeArrowheads="1"/>
          </p:cNvPicPr>
          <p:nvPr/>
        </p:nvPicPr>
        <p:blipFill>
          <a:blip r:embed="rId4" cstate="print"/>
          <a:srcRect/>
          <a:stretch>
            <a:fillRect/>
          </a:stretch>
        </p:blipFill>
        <p:spPr bwMode="auto">
          <a:xfrm flipH="1">
            <a:off x="6084168" y="1422973"/>
            <a:ext cx="1526564" cy="2120906"/>
          </a:xfrm>
          <a:prstGeom prst="rect">
            <a:avLst/>
          </a:prstGeom>
          <a:noFill/>
        </p:spPr>
      </p:pic>
      <p:sp>
        <p:nvSpPr>
          <p:cNvPr id="4" name="ZoneTexte 3"/>
          <p:cNvSpPr txBox="1"/>
          <p:nvPr/>
        </p:nvSpPr>
        <p:spPr>
          <a:xfrm>
            <a:off x="536942" y="3545817"/>
            <a:ext cx="3672408" cy="2308324"/>
          </a:xfrm>
          <a:prstGeom prst="rect">
            <a:avLst/>
          </a:prstGeom>
          <a:noFill/>
        </p:spPr>
        <p:txBody>
          <a:bodyPr wrap="square" rtlCol="0">
            <a:spAutoFit/>
          </a:bodyPr>
          <a:lstStyle/>
          <a:p>
            <a:pPr algn="ctr"/>
            <a:r>
              <a:rPr lang="fr-FR" sz="2400" b="1" dirty="0">
                <a:solidFill>
                  <a:srgbClr val="C00000"/>
                </a:solidFill>
                <a:latin typeface="Baskerville Old Face" panose="02020602080505020303" pitchFamily="18" charset="0"/>
              </a:rPr>
              <a:t>Produit </a:t>
            </a:r>
            <a:r>
              <a:rPr lang="fr-FR" sz="2400" b="1" i="1" dirty="0">
                <a:solidFill>
                  <a:srgbClr val="C00000"/>
                </a:solidFill>
                <a:latin typeface="Baskerville Old Face" panose="02020602080505020303" pitchFamily="18" charset="0"/>
              </a:rPr>
              <a:t>consommable</a:t>
            </a:r>
            <a:r>
              <a:rPr lang="fr-FR" sz="2400" b="1" dirty="0">
                <a:solidFill>
                  <a:srgbClr val="C00000"/>
                </a:solidFill>
                <a:latin typeface="Baskerville Old Face" panose="02020602080505020303" pitchFamily="18" charset="0"/>
              </a:rPr>
              <a:t> </a:t>
            </a:r>
            <a:r>
              <a:rPr lang="fr-FR" sz="2400" b="1" dirty="0">
                <a:solidFill>
                  <a:srgbClr val="C00000"/>
                </a:solidFill>
                <a:latin typeface="Calisto MT" panose="02040603050505030304" pitchFamily="18" charset="0"/>
              </a:rPr>
              <a:t>≠ </a:t>
            </a:r>
            <a:r>
              <a:rPr lang="fr-FR" sz="2400" b="1" i="1" dirty="0">
                <a:solidFill>
                  <a:srgbClr val="C00000"/>
                </a:solidFill>
                <a:latin typeface="Calisto MT" panose="02040603050505030304" pitchFamily="18" charset="0"/>
              </a:rPr>
              <a:t>d</a:t>
            </a:r>
            <a:r>
              <a:rPr lang="fr-FR" sz="2400" b="1" i="1" dirty="0">
                <a:solidFill>
                  <a:srgbClr val="C00000"/>
                </a:solidFill>
                <a:latin typeface="Baskerville Old Face" panose="02020602080505020303" pitchFamily="18" charset="0"/>
              </a:rPr>
              <a:t>urabilité</a:t>
            </a:r>
            <a:r>
              <a:rPr lang="fr-FR" sz="2400" b="1" dirty="0">
                <a:solidFill>
                  <a:srgbClr val="C00000"/>
                </a:solidFill>
                <a:latin typeface="Baskerville Old Face" panose="02020602080505020303" pitchFamily="18" charset="0"/>
              </a:rPr>
              <a:t> de l’œuvre</a:t>
            </a:r>
          </a:p>
          <a:p>
            <a:pPr algn="ctr"/>
            <a:endParaRPr lang="fr-FR" sz="2400" b="1" dirty="0">
              <a:solidFill>
                <a:srgbClr val="C00000"/>
              </a:solidFill>
              <a:latin typeface="Baskerville Old Face" panose="02020602080505020303" pitchFamily="18" charset="0"/>
            </a:endParaRPr>
          </a:p>
          <a:p>
            <a:pPr algn="ctr"/>
            <a:r>
              <a:rPr lang="fr-FR" sz="2400" b="1" dirty="0">
                <a:solidFill>
                  <a:srgbClr val="C00000"/>
                </a:solidFill>
                <a:latin typeface="Baskerville Old Face" panose="02020602080505020303" pitchFamily="18" charset="0"/>
              </a:rPr>
              <a:t>« Immortalité </a:t>
            </a:r>
          </a:p>
          <a:p>
            <a:pPr algn="ctr"/>
            <a:r>
              <a:rPr lang="fr-FR" sz="2400" b="1" dirty="0">
                <a:solidFill>
                  <a:srgbClr val="C00000"/>
                </a:solidFill>
                <a:latin typeface="Baskerville Old Face" panose="02020602080505020303" pitchFamily="18" charset="0"/>
              </a:rPr>
              <a:t>potentielle »</a:t>
            </a:r>
          </a:p>
          <a:p>
            <a:pPr algn="ctr"/>
            <a:r>
              <a:rPr lang="fr-FR" sz="2400" b="1" dirty="0">
                <a:solidFill>
                  <a:srgbClr val="C00000"/>
                </a:solidFill>
                <a:latin typeface="Baskerville Old Face" panose="02020602080505020303" pitchFamily="18" charset="0"/>
              </a:rPr>
              <a:t>de l’œuvre d’art</a:t>
            </a:r>
          </a:p>
        </p:txBody>
      </p:sp>
      <p:sp>
        <p:nvSpPr>
          <p:cNvPr id="6" name="ZoneTexte 5"/>
          <p:cNvSpPr txBox="1"/>
          <p:nvPr/>
        </p:nvSpPr>
        <p:spPr>
          <a:xfrm>
            <a:off x="4335921" y="3645024"/>
            <a:ext cx="4808079" cy="2677656"/>
          </a:xfrm>
          <a:prstGeom prst="rect">
            <a:avLst/>
          </a:prstGeom>
          <a:noFill/>
        </p:spPr>
        <p:txBody>
          <a:bodyPr wrap="square" rtlCol="0">
            <a:spAutoFit/>
          </a:bodyPr>
          <a:lstStyle/>
          <a:p>
            <a:pPr algn="ctr"/>
            <a:r>
              <a:rPr lang="fr-FR" sz="2400" b="1" dirty="0">
                <a:solidFill>
                  <a:srgbClr val="C00000"/>
                </a:solidFill>
                <a:latin typeface="Baskerville Old Face" panose="02020602080505020303" pitchFamily="18" charset="0"/>
              </a:rPr>
              <a:t>Notre </a:t>
            </a:r>
            <a:r>
              <a:rPr lang="fr-FR" sz="2400" b="1" dirty="0" err="1">
                <a:solidFill>
                  <a:srgbClr val="C00000"/>
                </a:solidFill>
                <a:latin typeface="Baskerville Old Face" panose="02020602080505020303" pitchFamily="18" charset="0"/>
              </a:rPr>
              <a:t>jgt</a:t>
            </a:r>
            <a:r>
              <a:rPr lang="fr-FR" sz="2400" b="1" dirty="0">
                <a:solidFill>
                  <a:srgbClr val="C00000"/>
                </a:solidFill>
                <a:latin typeface="Baskerville Old Face" panose="02020602080505020303" pitchFamily="18" charset="0"/>
              </a:rPr>
              <a:t> repose sur le critère relatif de l’agrément (est-ce que c’est bon?) </a:t>
            </a:r>
          </a:p>
          <a:p>
            <a:pPr algn="ctr"/>
            <a:r>
              <a:rPr lang="fr-FR" sz="2400" b="1" dirty="0">
                <a:solidFill>
                  <a:srgbClr val="C00000"/>
                </a:solidFill>
                <a:latin typeface="Baskerville Old Face" panose="02020602080505020303" pitchFamily="18" charset="0"/>
              </a:rPr>
              <a:t>≠ universalité du </a:t>
            </a:r>
            <a:r>
              <a:rPr lang="fr-FR" sz="2400" b="1" dirty="0" err="1">
                <a:solidFill>
                  <a:srgbClr val="C00000"/>
                </a:solidFill>
                <a:latin typeface="Baskerville Old Face" panose="02020602080505020303" pitchFamily="18" charset="0"/>
              </a:rPr>
              <a:t>jgt</a:t>
            </a:r>
            <a:r>
              <a:rPr lang="fr-FR" sz="2400" b="1" dirty="0">
                <a:solidFill>
                  <a:srgbClr val="C00000"/>
                </a:solidFill>
                <a:latin typeface="Baskerville Old Face" panose="02020602080505020303" pitchFamily="18" charset="0"/>
              </a:rPr>
              <a:t> de goût</a:t>
            </a:r>
          </a:p>
          <a:p>
            <a:pPr algn="ctr"/>
            <a:endParaRPr lang="fr-FR" sz="2400" b="1" dirty="0">
              <a:solidFill>
                <a:srgbClr val="C00000"/>
              </a:solidFill>
              <a:latin typeface="Baskerville Old Face" panose="02020602080505020303" pitchFamily="18" charset="0"/>
            </a:endParaRPr>
          </a:p>
          <a:p>
            <a:pPr algn="ctr"/>
            <a:r>
              <a:rPr lang="fr-FR" sz="2400" b="1" dirty="0" err="1">
                <a:solidFill>
                  <a:srgbClr val="C00000"/>
                </a:solidFill>
                <a:latin typeface="Baskerville Old Face" panose="02020602080505020303" pitchFamily="18" charset="0"/>
              </a:rPr>
              <a:t>Jiro</a:t>
            </a:r>
            <a:r>
              <a:rPr lang="fr-FR" sz="2400" b="1" dirty="0">
                <a:solidFill>
                  <a:srgbClr val="C00000"/>
                </a:solidFill>
                <a:latin typeface="Baskerville Old Face" panose="02020602080505020303" pitchFamily="18" charset="0"/>
              </a:rPr>
              <a:t> est-il un ARTISTE ?</a:t>
            </a:r>
          </a:p>
          <a:p>
            <a:pPr algn="ctr"/>
            <a:r>
              <a:rPr lang="fr-FR" sz="2400" b="1" dirty="0">
                <a:solidFill>
                  <a:srgbClr val="C00000"/>
                </a:solidFill>
                <a:latin typeface="Baskerville Old Face" panose="02020602080505020303" pitchFamily="18" charset="0"/>
              </a:rPr>
              <a:t>N’est-il pas plutôt un formidable technicien  ou ARTISAN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checkerboard(across)">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checkerboard(across)">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69634"/>
                                        </p:tgtEl>
                                        <p:attrNameLst>
                                          <p:attrName>style.visibility</p:attrName>
                                        </p:attrNameLst>
                                      </p:cBhvr>
                                      <p:to>
                                        <p:strVal val="visible"/>
                                      </p:to>
                                    </p:set>
                                    <p:animEffect transition="in" filter="box(in)">
                                      <p:cBhvr>
                                        <p:cTn id="30" dur="500"/>
                                        <p:tgtEl>
                                          <p:spTgt spid="6963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checkerboard(across)">
                                      <p:cBhvr>
                                        <p:cTn id="35" dur="500"/>
                                        <p:tgtEl>
                                          <p:spTgt spid="6">
                                            <p:txEl>
                                              <p:pRg st="0" end="0"/>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checkerboard(across)">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checkerboard(across)">
                                      <p:cBhvr>
                                        <p:cTn id="43" dur="500"/>
                                        <p:tgtEl>
                                          <p:spTgt spid="6">
                                            <p:txEl>
                                              <p:pRg st="3" end="3"/>
                                            </p:txEl>
                                          </p:spTgt>
                                        </p:tgtEl>
                                      </p:cBhvr>
                                    </p:animEffect>
                                  </p:childTnLst>
                                </p:cTn>
                              </p:par>
                            </p:childTnLst>
                          </p:cTn>
                        </p:par>
                        <p:par>
                          <p:cTn id="44" fill="hold">
                            <p:stCondLst>
                              <p:cond delay="500"/>
                            </p:stCondLst>
                            <p:childTnLst>
                              <p:par>
                                <p:cTn id="45" presetID="5" presetClass="entr" presetSubtype="10" fill="hold" nodeType="afterEffect">
                                  <p:stCondLst>
                                    <p:cond delay="400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checkerboard(across)">
                                      <p:cBhvr>
                                        <p:cTn id="4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21113132">
            <a:off x="30853" y="326766"/>
            <a:ext cx="4684586" cy="769441"/>
          </a:xfrm>
          <a:prstGeom prst="rect">
            <a:avLst/>
          </a:prstGeom>
          <a:noFill/>
        </p:spPr>
        <p:txBody>
          <a:bodyPr wrap="square" rtlCol="0">
            <a:spAutoFit/>
          </a:bodyPr>
          <a:lstStyle/>
          <a:p>
            <a:pPr algn="ctr"/>
            <a:r>
              <a:rPr lang="fr-FR" sz="4400" b="1" dirty="0">
                <a:solidFill>
                  <a:srgbClr val="C00000"/>
                </a:solidFill>
                <a:latin typeface="Freestyle Script" panose="030804020302050B0404" pitchFamily="66" charset="0"/>
                <a:cs typeface="FreesiaUPC" panose="020B0604020202020204" pitchFamily="34" charset="-34"/>
              </a:rPr>
              <a:t>Qu’en disent les philosophes ? </a:t>
            </a:r>
          </a:p>
        </p:txBody>
      </p:sp>
      <p:pic>
        <p:nvPicPr>
          <p:cNvPr id="3" name="Image 2"/>
          <p:cNvPicPr>
            <a:picLocks noChangeAspect="1"/>
          </p:cNvPicPr>
          <p:nvPr/>
        </p:nvPicPr>
        <p:blipFill>
          <a:blip r:embed="rId2" cstate="print"/>
          <a:stretch>
            <a:fillRect/>
          </a:stretch>
        </p:blipFill>
        <p:spPr>
          <a:xfrm>
            <a:off x="261261" y="2067168"/>
            <a:ext cx="2293252" cy="2574500"/>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159658" y="4696082"/>
            <a:ext cx="2684149" cy="1200329"/>
          </a:xfrm>
          <a:prstGeom prst="rect">
            <a:avLst/>
          </a:prstGeom>
          <a:noFill/>
        </p:spPr>
        <p:txBody>
          <a:bodyPr wrap="square" rtlCol="0">
            <a:spAutoFit/>
          </a:bodyPr>
          <a:lstStyle/>
          <a:p>
            <a:pPr algn="ctr"/>
            <a:r>
              <a:rPr lang="fr-FR" sz="2400" dirty="0">
                <a:latin typeface="Berlin Sans FB Demi" pitchFamily="34" charset="0"/>
              </a:rPr>
              <a:t>Alain, </a:t>
            </a:r>
            <a:r>
              <a:rPr lang="fr-FR" sz="2400" i="1" dirty="0">
                <a:latin typeface="Berlin Sans FB Demi" pitchFamily="34" charset="0"/>
              </a:rPr>
              <a:t>Le Système des beaux-arts</a:t>
            </a:r>
          </a:p>
          <a:p>
            <a:pPr algn="ctr"/>
            <a:r>
              <a:rPr lang="fr-FR" sz="2400" dirty="0">
                <a:latin typeface="Berlin Sans FB Demi" pitchFamily="34" charset="0"/>
              </a:rPr>
              <a:t>Livre I, chap.7</a:t>
            </a:r>
          </a:p>
        </p:txBody>
      </p:sp>
      <p:sp>
        <p:nvSpPr>
          <p:cNvPr id="5" name="Rectangle 4"/>
          <p:cNvSpPr/>
          <p:nvPr/>
        </p:nvSpPr>
        <p:spPr>
          <a:xfrm>
            <a:off x="2699792" y="836712"/>
            <a:ext cx="6228184" cy="5755422"/>
          </a:xfrm>
          <a:prstGeom prst="rect">
            <a:avLst/>
          </a:prstGeom>
          <a:noFill/>
        </p:spPr>
        <p:txBody>
          <a:bodyPr wrap="square">
            <a:spAutoFit/>
          </a:bodyPr>
          <a:lstStyle/>
          <a:p>
            <a:pPr algn="just"/>
            <a:r>
              <a:rPr lang="fr-FR" sz="2300" dirty="0">
                <a:latin typeface="Agency FB" pitchFamily="34" charset="0"/>
              </a:rPr>
              <a:t>« Il reste à dire en quoi l’artiste diffère de l’artisan. Toutes les fois que l’idée précède et règle l’exécution, c’est industrie. Et encore est-il vrai que l’œuvre souvent, même dans l’industrie, redresse l’idée en ce sens que l’artisan trouve mieux qu’il n’avait pensé dès qu’il essaie ; en cela il est artiste, mais par éclairs. Toujours est-il que la représentation d’une idée dans une chose, je dis même d’une idée bien définie comme le dessin d’une maison, est une œuvre mécanique seulement, en ce sens qu’une machine bien réglée d’abord ferait l’œuvre à mille exemplaires. Pensons maintenant au travail du peintre de portrait ; il est clair qu’il ne peut avoir le projet de toutes les couleurs qu’il emploiera à l’œuvre qu’il commence ; l’idée lui vient à mesure qu’il fait ; il serait même rigoureux de dire que l’idée lui vient ensuite, comme au spectateur, et qu’il est spectateur aussi de son œuvre en train de naître. Et c’est là le propre de l’artiste. Il faut que le génie ait la grâce de la nature et s’étonne lui-même. » </a:t>
            </a:r>
          </a:p>
        </p:txBody>
      </p:sp>
      <p:sp>
        <p:nvSpPr>
          <p:cNvPr id="6" name="ZoneTexte 5"/>
          <p:cNvSpPr txBox="1"/>
          <p:nvPr/>
        </p:nvSpPr>
        <p:spPr>
          <a:xfrm rot="21113132">
            <a:off x="-509716" y="947453"/>
            <a:ext cx="4684586" cy="769441"/>
          </a:xfrm>
          <a:prstGeom prst="rect">
            <a:avLst/>
          </a:prstGeom>
          <a:noFill/>
        </p:spPr>
        <p:txBody>
          <a:bodyPr wrap="square" rtlCol="0">
            <a:spAutoFit/>
          </a:bodyPr>
          <a:lstStyle/>
          <a:p>
            <a:pPr algn="ctr"/>
            <a:r>
              <a:rPr lang="fr-FR" sz="4400" b="1" dirty="0">
                <a:solidFill>
                  <a:srgbClr val="C00000"/>
                </a:solidFill>
                <a:latin typeface="Freestyle Script" panose="030804020302050B0404" pitchFamily="66" charset="0"/>
                <a:cs typeface="FreesiaUPC" panose="020B0604020202020204" pitchFamily="34" charset="-34"/>
              </a:rPr>
              <a:t>(suite) </a:t>
            </a:r>
          </a:p>
        </p:txBody>
      </p:sp>
    </p:spTree>
    <p:extLst>
      <p:ext uri="{BB962C8B-B14F-4D97-AF65-F5344CB8AC3E}">
        <p14:creationId xmlns:p14="http://schemas.microsoft.com/office/powerpoint/2010/main" val="359397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21113132">
            <a:off x="-217339" y="11042"/>
            <a:ext cx="4684586" cy="830997"/>
          </a:xfrm>
          <a:prstGeom prst="rect">
            <a:avLst/>
          </a:prstGeom>
          <a:noFill/>
        </p:spPr>
        <p:txBody>
          <a:bodyPr wrap="square" rtlCol="0">
            <a:spAutoFit/>
          </a:bodyPr>
          <a:lstStyle/>
          <a:p>
            <a:pPr algn="ctr"/>
            <a:r>
              <a:rPr lang="fr-FR" sz="4800" b="1" dirty="0">
                <a:solidFill>
                  <a:srgbClr val="C00000"/>
                </a:solidFill>
                <a:latin typeface="Freestyle Script" panose="030804020302050B0404" pitchFamily="66" charset="0"/>
                <a:cs typeface="FreesiaUPC" panose="020B0604020202020204" pitchFamily="34" charset="-34"/>
              </a:rPr>
              <a:t>Sur la question du génie</a:t>
            </a:r>
          </a:p>
        </p:txBody>
      </p:sp>
      <p:pic>
        <p:nvPicPr>
          <p:cNvPr id="3" name="Picture 2" descr="Afficher l'image d'origine"/>
          <p:cNvPicPr>
            <a:picLocks noChangeAspect="1" noChangeArrowheads="1"/>
          </p:cNvPicPr>
          <p:nvPr/>
        </p:nvPicPr>
        <p:blipFill>
          <a:blip r:embed="rId3" cstate="print"/>
          <a:srcRect/>
          <a:stretch>
            <a:fillRect/>
          </a:stretch>
        </p:blipFill>
        <p:spPr bwMode="auto">
          <a:xfrm>
            <a:off x="1115616" y="980728"/>
            <a:ext cx="1641788" cy="2280990"/>
          </a:xfrm>
          <a:prstGeom prst="rect">
            <a:avLst/>
          </a:prstGeom>
          <a:noFill/>
        </p:spPr>
      </p:pic>
      <p:pic>
        <p:nvPicPr>
          <p:cNvPr id="4" name="Picture 4" descr="http://upload.wikimedia.org/wikipedia/commons/1/1b/Nietzsche187a.jpg"/>
          <p:cNvPicPr>
            <a:picLocks noChangeAspect="1" noChangeArrowheads="1"/>
          </p:cNvPicPr>
          <p:nvPr/>
        </p:nvPicPr>
        <p:blipFill>
          <a:blip r:embed="rId4" cstate="print"/>
          <a:srcRect/>
          <a:stretch>
            <a:fillRect/>
          </a:stretch>
        </p:blipFill>
        <p:spPr bwMode="auto">
          <a:xfrm flipH="1">
            <a:off x="6372200" y="1052736"/>
            <a:ext cx="1643374" cy="2304256"/>
          </a:xfrm>
          <a:prstGeom prst="rect">
            <a:avLst/>
          </a:prstGeom>
          <a:noFill/>
        </p:spPr>
      </p:pic>
      <p:sp>
        <p:nvSpPr>
          <p:cNvPr id="7" name="ZoneTexte 6"/>
          <p:cNvSpPr txBox="1"/>
          <p:nvPr/>
        </p:nvSpPr>
        <p:spPr>
          <a:xfrm>
            <a:off x="4067944" y="3429000"/>
            <a:ext cx="4860032" cy="1200329"/>
          </a:xfrm>
          <a:prstGeom prst="rect">
            <a:avLst/>
          </a:prstGeom>
          <a:noFill/>
        </p:spPr>
        <p:txBody>
          <a:bodyPr wrap="square" rtlCol="0">
            <a:spAutoFit/>
          </a:bodyPr>
          <a:lstStyle/>
          <a:p>
            <a:pPr algn="ctr">
              <a:buFontTx/>
              <a:buChar char="-"/>
            </a:pPr>
            <a:r>
              <a:rPr lang="fr-FR" sz="2400" dirty="0">
                <a:latin typeface="Baskerville Old Face" pitchFamily="18" charset="0"/>
              </a:rPr>
              <a:t>Le génie est le résultat d’un </a:t>
            </a:r>
            <a:r>
              <a:rPr lang="fr-FR" sz="2400" i="1" dirty="0">
                <a:latin typeface="Baskerville Old Face" pitchFamily="18" charset="0"/>
              </a:rPr>
              <a:t>long et patient travail </a:t>
            </a:r>
          </a:p>
          <a:p>
            <a:pPr algn="ctr"/>
            <a:r>
              <a:rPr lang="fr-FR" sz="2400" b="1" dirty="0">
                <a:solidFill>
                  <a:srgbClr val="FF0000"/>
                </a:solidFill>
                <a:latin typeface="Baskerville Old Face" pitchFamily="18" charset="0"/>
                <a:cs typeface="Times New Roman"/>
              </a:rPr>
              <a:t>≠ inspiration ou facilité naturelle à…</a:t>
            </a:r>
            <a:endParaRPr lang="fr-FR" sz="2400" b="1" dirty="0">
              <a:solidFill>
                <a:srgbClr val="FF0000"/>
              </a:solidFill>
              <a:latin typeface="Baskerville Old Face" pitchFamily="18" charset="0"/>
            </a:endParaRPr>
          </a:p>
        </p:txBody>
      </p:sp>
      <p:sp>
        <p:nvSpPr>
          <p:cNvPr id="8" name="ZoneTexte 7"/>
          <p:cNvSpPr txBox="1"/>
          <p:nvPr/>
        </p:nvSpPr>
        <p:spPr>
          <a:xfrm>
            <a:off x="3851920" y="5589240"/>
            <a:ext cx="5292080" cy="830997"/>
          </a:xfrm>
          <a:prstGeom prst="rect">
            <a:avLst/>
          </a:prstGeom>
          <a:noFill/>
        </p:spPr>
        <p:txBody>
          <a:bodyPr wrap="square" rtlCol="0">
            <a:spAutoFit/>
          </a:bodyPr>
          <a:lstStyle/>
          <a:p>
            <a:pPr algn="ctr"/>
            <a:r>
              <a:rPr lang="fr-FR" sz="2400" dirty="0">
                <a:latin typeface="Baskerville Old Face" pitchFamily="18" charset="0"/>
              </a:rPr>
              <a:t>- On n’atteint au génie qu’en </a:t>
            </a:r>
            <a:r>
              <a:rPr lang="fr-FR" sz="2400" i="1" dirty="0">
                <a:latin typeface="Baskerville Old Face" pitchFamily="18" charset="0"/>
              </a:rPr>
              <a:t>jugeant</a:t>
            </a:r>
            <a:r>
              <a:rPr lang="fr-FR" sz="2400" dirty="0">
                <a:latin typeface="Baskerville Old Face" pitchFamily="18" charset="0"/>
              </a:rPr>
              <a:t> </a:t>
            </a:r>
            <a:r>
              <a:rPr lang="fr-FR" sz="2400" i="1" dirty="0">
                <a:latin typeface="Baskerville Old Face" pitchFamily="18" charset="0"/>
              </a:rPr>
              <a:t>sévèrement</a:t>
            </a:r>
            <a:r>
              <a:rPr lang="fr-FR" sz="2400" dirty="0">
                <a:latin typeface="Baskerville Old Face" pitchFamily="18" charset="0"/>
              </a:rPr>
              <a:t> ses propres productions</a:t>
            </a:r>
          </a:p>
        </p:txBody>
      </p:sp>
      <p:sp>
        <p:nvSpPr>
          <p:cNvPr id="9" name="ZoneTexte 8"/>
          <p:cNvSpPr txBox="1"/>
          <p:nvPr/>
        </p:nvSpPr>
        <p:spPr>
          <a:xfrm>
            <a:off x="4067944" y="4725144"/>
            <a:ext cx="4824536" cy="830997"/>
          </a:xfrm>
          <a:prstGeom prst="rect">
            <a:avLst/>
          </a:prstGeom>
          <a:noFill/>
        </p:spPr>
        <p:txBody>
          <a:bodyPr wrap="square" rtlCol="0">
            <a:spAutoFit/>
          </a:bodyPr>
          <a:lstStyle/>
          <a:p>
            <a:pPr algn="ctr"/>
            <a:r>
              <a:rPr lang="fr-FR" sz="2400" dirty="0">
                <a:latin typeface="Baskerville Old Face" pitchFamily="18" charset="0"/>
              </a:rPr>
              <a:t>- Le génie n’est </a:t>
            </a:r>
            <a:r>
              <a:rPr lang="fr-FR" sz="2400" i="1" dirty="0">
                <a:latin typeface="Baskerville Old Face" pitchFamily="18" charset="0"/>
              </a:rPr>
              <a:t>pas uniquement « artistique »</a:t>
            </a:r>
            <a:r>
              <a:rPr lang="fr-FR" sz="2400" dirty="0">
                <a:latin typeface="Baskerville Old Face" pitchFamily="18" charset="0"/>
              </a:rPr>
              <a:t> </a:t>
            </a:r>
            <a:r>
              <a:rPr lang="fr-FR" sz="2400" dirty="0">
                <a:latin typeface="Baskerville Old Face" pitchFamily="18" charset="0"/>
                <a:cs typeface="Times New Roman"/>
              </a:rPr>
              <a:t>…</a:t>
            </a:r>
            <a:endParaRPr lang="fr-FR" sz="2400" dirty="0">
              <a:latin typeface="Baskerville Old Face" pitchFamily="18" charset="0"/>
            </a:endParaRPr>
          </a:p>
        </p:txBody>
      </p:sp>
      <p:sp>
        <p:nvSpPr>
          <p:cNvPr id="11" name="ZoneTexte 10"/>
          <p:cNvSpPr txBox="1"/>
          <p:nvPr/>
        </p:nvSpPr>
        <p:spPr>
          <a:xfrm>
            <a:off x="755576" y="3573016"/>
            <a:ext cx="3168352" cy="1938992"/>
          </a:xfrm>
          <a:prstGeom prst="rect">
            <a:avLst/>
          </a:prstGeom>
          <a:noFill/>
        </p:spPr>
        <p:txBody>
          <a:bodyPr wrap="square" rtlCol="0">
            <a:spAutoFit/>
          </a:bodyPr>
          <a:lstStyle/>
          <a:p>
            <a:pPr algn="ctr">
              <a:buFontTx/>
              <a:buChar char="-"/>
            </a:pPr>
            <a:r>
              <a:rPr lang="fr-FR" sz="2400" dirty="0">
                <a:latin typeface="Baskerville Old Face" pitchFamily="18" charset="0"/>
              </a:rPr>
              <a:t> </a:t>
            </a:r>
            <a:r>
              <a:rPr lang="fr-FR" sz="2400" b="1" dirty="0">
                <a:latin typeface="Baskerville Old Face" pitchFamily="18" charset="0"/>
              </a:rPr>
              <a:t>Originalité</a:t>
            </a:r>
            <a:r>
              <a:rPr lang="fr-FR" sz="2400" dirty="0">
                <a:latin typeface="Baskerville Old Face" pitchFamily="18" charset="0"/>
              </a:rPr>
              <a:t> </a:t>
            </a:r>
            <a:r>
              <a:rPr lang="fr-FR" sz="2400" b="1" dirty="0">
                <a:latin typeface="Baskerville Old Face" pitchFamily="18" charset="0"/>
              </a:rPr>
              <a:t>absolue</a:t>
            </a:r>
          </a:p>
          <a:p>
            <a:pPr algn="ctr">
              <a:buFontTx/>
              <a:buChar char="-"/>
            </a:pPr>
            <a:r>
              <a:rPr lang="fr-FR" sz="2400" dirty="0">
                <a:latin typeface="Baskerville Old Face" pitchFamily="18" charset="0"/>
                <a:cs typeface="Times New Roman"/>
              </a:rPr>
              <a:t> </a:t>
            </a:r>
            <a:r>
              <a:rPr lang="fr-FR" sz="2400" b="1" dirty="0">
                <a:latin typeface="Baskerville Old Face" pitchFamily="18" charset="0"/>
                <a:cs typeface="Times New Roman"/>
              </a:rPr>
              <a:t>Exemplarité</a:t>
            </a:r>
          </a:p>
          <a:p>
            <a:pPr algn="ctr">
              <a:buFontTx/>
              <a:buChar char="-"/>
            </a:pPr>
            <a:r>
              <a:rPr lang="fr-FR" sz="2400" dirty="0">
                <a:latin typeface="Baskerville Old Face" pitchFamily="18" charset="0"/>
                <a:cs typeface="Times New Roman"/>
              </a:rPr>
              <a:t> </a:t>
            </a:r>
            <a:r>
              <a:rPr lang="fr-FR" sz="2400" b="1" dirty="0">
                <a:latin typeface="Baskerville Old Face" pitchFamily="18" charset="0"/>
                <a:cs typeface="Times New Roman"/>
              </a:rPr>
              <a:t>Exclusivité</a:t>
            </a:r>
            <a:r>
              <a:rPr lang="fr-FR" sz="2400" dirty="0">
                <a:latin typeface="Baskerville Old Face" pitchFamily="18" charset="0"/>
                <a:cs typeface="Times New Roman"/>
              </a:rPr>
              <a:t> </a:t>
            </a:r>
            <a:r>
              <a:rPr lang="fr-FR" sz="2400" b="1" dirty="0">
                <a:latin typeface="Baskerville Old Face" pitchFamily="18" charset="0"/>
                <a:cs typeface="Times New Roman"/>
              </a:rPr>
              <a:t>esthétique</a:t>
            </a:r>
            <a:r>
              <a:rPr lang="fr-FR" sz="2400" dirty="0">
                <a:latin typeface="Baskerville Old Face" pitchFamily="18" charset="0"/>
                <a:cs typeface="Times New Roman"/>
              </a:rPr>
              <a:t> </a:t>
            </a:r>
          </a:p>
          <a:p>
            <a:pPr algn="ctr">
              <a:buFontTx/>
              <a:buChar char="-"/>
            </a:pPr>
            <a:r>
              <a:rPr lang="fr-FR" sz="2400" b="1" dirty="0">
                <a:latin typeface="Baskerville Old Face" pitchFamily="18" charset="0"/>
                <a:cs typeface="Times New Roman"/>
              </a:rPr>
              <a:t> Son caractère inexplicable</a:t>
            </a:r>
            <a:endParaRPr lang="fr-FR" sz="2400" b="1" dirty="0">
              <a:latin typeface="Baskerville Old Face" pitchFamily="18" charset="0"/>
            </a:endParaRPr>
          </a:p>
        </p:txBody>
      </p:sp>
      <p:pic>
        <p:nvPicPr>
          <p:cNvPr id="1030" name="Picture 6" descr="Afficher l'image d'origine"/>
          <p:cNvPicPr>
            <a:picLocks noChangeAspect="1" noChangeArrowheads="1"/>
          </p:cNvPicPr>
          <p:nvPr/>
        </p:nvPicPr>
        <p:blipFill>
          <a:blip r:embed="rId5" cstate="print"/>
          <a:srcRect t="23282" b="-2442"/>
          <a:stretch>
            <a:fillRect/>
          </a:stretch>
        </p:blipFill>
        <p:spPr bwMode="auto">
          <a:xfrm>
            <a:off x="2699792" y="1618750"/>
            <a:ext cx="3670710" cy="157920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rot="21314248">
            <a:off x="50432" y="226904"/>
            <a:ext cx="8532440" cy="1569660"/>
          </a:xfrm>
          <a:prstGeom prst="rect">
            <a:avLst/>
          </a:prstGeom>
          <a:noFill/>
        </p:spPr>
        <p:txBody>
          <a:bodyPr wrap="square" rtlCol="0">
            <a:spAutoFit/>
          </a:bodyPr>
          <a:lstStyle/>
          <a:p>
            <a:pPr algn="ctr"/>
            <a:r>
              <a:rPr lang="fr-FR" sz="4800" dirty="0">
                <a:solidFill>
                  <a:srgbClr val="C00000"/>
                </a:solidFill>
                <a:latin typeface="Freestyle Script" panose="030804020302050B0404" pitchFamily="66" charset="0"/>
              </a:rPr>
              <a:t>Mais comment rendre compte du bonheur ou de la satisfaction que nous procure le travail ? </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586" y="2924944"/>
            <a:ext cx="2754238" cy="356535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301791" y="2148061"/>
            <a:ext cx="5824992" cy="769441"/>
          </a:xfrm>
          <a:prstGeom prst="rect">
            <a:avLst/>
          </a:prstGeom>
        </p:spPr>
        <p:txBody>
          <a:bodyPr wrap="square">
            <a:spAutoFit/>
          </a:bodyPr>
          <a:lstStyle/>
          <a:p>
            <a:pPr algn="ctr"/>
            <a:r>
              <a:rPr lang="fr-FR" sz="4400" dirty="0">
                <a:latin typeface="Bernard MT Condensed" pitchFamily="18" charset="0"/>
              </a:rPr>
              <a:t>HEGEL </a:t>
            </a:r>
          </a:p>
        </p:txBody>
      </p:sp>
      <p:sp>
        <p:nvSpPr>
          <p:cNvPr id="7" name="Légende à une bordure 1 6"/>
          <p:cNvSpPr/>
          <p:nvPr/>
        </p:nvSpPr>
        <p:spPr>
          <a:xfrm>
            <a:off x="3851920" y="2912627"/>
            <a:ext cx="4925400" cy="3565357"/>
          </a:xfrm>
          <a:prstGeom prst="accentCallout1">
            <a:avLst>
              <a:gd name="adj1" fmla="val 18750"/>
              <a:gd name="adj2" fmla="val -8333"/>
              <a:gd name="adj3" fmla="val 55459"/>
              <a:gd name="adj4" fmla="val -305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Agency FB" panose="020B0503020202020204" pitchFamily="34" charset="0"/>
              </a:rPr>
              <a:t>L’homme éprouve une satisfaction à se reconnaître dans les choses qu’il a lui-même produites ou transformées grâce à son travail. </a:t>
            </a:r>
          </a:p>
        </p:txBody>
      </p:sp>
    </p:spTree>
    <p:extLst>
      <p:ext uri="{BB962C8B-B14F-4D97-AF65-F5344CB8AC3E}">
        <p14:creationId xmlns:p14="http://schemas.microsoft.com/office/powerpoint/2010/main" val="241140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424" y="1124744"/>
            <a:ext cx="8496063" cy="954107"/>
          </a:xfrm>
          <a:prstGeom prst="rect">
            <a:avLst/>
          </a:prstGeom>
        </p:spPr>
        <p:txBody>
          <a:bodyPr wrap="square">
            <a:spAutoFit/>
          </a:bodyPr>
          <a:lstStyle/>
          <a:p>
            <a:pPr algn="just"/>
            <a:r>
              <a:rPr lang="fr-FR" altLang="fr-FR" sz="2800" b="1" dirty="0"/>
              <a:t>Le travail dans notre société peut-il vraiment source d’épanouissement ?</a:t>
            </a:r>
          </a:p>
        </p:txBody>
      </p:sp>
      <p:sp>
        <p:nvSpPr>
          <p:cNvPr id="3" name="ZoneTexte 2"/>
          <p:cNvSpPr txBox="1"/>
          <p:nvPr/>
        </p:nvSpPr>
        <p:spPr>
          <a:xfrm>
            <a:off x="467544" y="188640"/>
            <a:ext cx="8136904" cy="769441"/>
          </a:xfrm>
          <a:prstGeom prst="rect">
            <a:avLst/>
          </a:prstGeom>
          <a:noFill/>
        </p:spPr>
        <p:txBody>
          <a:bodyPr wrap="square" rtlCol="0">
            <a:spAutoFit/>
          </a:bodyPr>
          <a:lstStyle/>
          <a:p>
            <a:r>
              <a:rPr lang="fr-FR" sz="4400" u="sng" dirty="0">
                <a:latin typeface="Forte" panose="03060902040502070203" pitchFamily="66" charset="0"/>
              </a:rPr>
              <a:t>Transition: </a:t>
            </a:r>
          </a:p>
        </p:txBody>
      </p:sp>
      <p:pic>
        <p:nvPicPr>
          <p:cNvPr id="4" name="Picture 2" descr="http://www.snut.fr/wp-content/uploads/2015/10/image-de-question-3.jpg"/>
          <p:cNvPicPr>
            <a:picLocks noChangeAspect="1" noChangeArrowheads="1"/>
          </p:cNvPicPr>
          <p:nvPr/>
        </p:nvPicPr>
        <p:blipFill>
          <a:blip r:embed="rId2" cstate="print"/>
          <a:srcRect/>
          <a:stretch>
            <a:fillRect/>
          </a:stretch>
        </p:blipFill>
        <p:spPr bwMode="auto">
          <a:xfrm>
            <a:off x="4711244" y="3081530"/>
            <a:ext cx="4415910" cy="3762111"/>
          </a:xfrm>
          <a:prstGeom prst="rect">
            <a:avLst/>
          </a:prstGeom>
          <a:noFill/>
        </p:spPr>
      </p:pic>
      <p:sp>
        <p:nvSpPr>
          <p:cNvPr id="5" name="Rectangle 4"/>
          <p:cNvSpPr/>
          <p:nvPr/>
        </p:nvSpPr>
        <p:spPr>
          <a:xfrm>
            <a:off x="467543" y="2078851"/>
            <a:ext cx="8496943" cy="954107"/>
          </a:xfrm>
          <a:prstGeom prst="rect">
            <a:avLst/>
          </a:prstGeom>
        </p:spPr>
        <p:txBody>
          <a:bodyPr wrap="square">
            <a:spAutoFit/>
          </a:bodyPr>
          <a:lstStyle/>
          <a:p>
            <a:r>
              <a:rPr lang="fr-FR" altLang="fr-FR" sz="2800" b="1" dirty="0"/>
              <a:t>Le projet d’ « être heureux au travail » est-il vraiment réalisable ? </a:t>
            </a:r>
          </a:p>
        </p:txBody>
      </p:sp>
      <p:sp>
        <p:nvSpPr>
          <p:cNvPr id="6" name="Rectangle 5"/>
          <p:cNvSpPr/>
          <p:nvPr/>
        </p:nvSpPr>
        <p:spPr>
          <a:xfrm>
            <a:off x="467543" y="3115446"/>
            <a:ext cx="4243701" cy="954107"/>
          </a:xfrm>
          <a:prstGeom prst="rect">
            <a:avLst/>
          </a:prstGeom>
        </p:spPr>
        <p:txBody>
          <a:bodyPr wrap="square">
            <a:spAutoFit/>
          </a:bodyPr>
          <a:lstStyle/>
          <a:p>
            <a:r>
              <a:rPr lang="fr-FR" altLang="fr-FR" sz="2800" b="1" dirty="0"/>
              <a:t>N’est-ce pas une idéologie au service du patronat ? </a:t>
            </a:r>
          </a:p>
        </p:txBody>
      </p:sp>
    </p:spTree>
    <p:extLst>
      <p:ext uri="{BB962C8B-B14F-4D97-AF65-F5344CB8AC3E}">
        <p14:creationId xmlns:p14="http://schemas.microsoft.com/office/powerpoint/2010/main" val="2778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nvSpPr>
        <p:spPr>
          <a:xfrm>
            <a:off x="395536" y="188640"/>
            <a:ext cx="8507288" cy="1368152"/>
          </a:xfrm>
          <a:prstGeom prst="rect">
            <a:avLst/>
          </a:prstGeom>
          <a:gradFill rotWithShape="1">
            <a:gsLst>
              <a:gs pos="0">
                <a:schemeClr val="accent6">
                  <a:shade val="51000"/>
                  <a:satMod val="130000"/>
                  <a:alpha val="54000"/>
                </a:schemeClr>
              </a:gs>
              <a:gs pos="80000">
                <a:schemeClr val="accent6">
                  <a:shade val="93000"/>
                  <a:satMod val="130000"/>
                </a:schemeClr>
              </a:gs>
              <a:gs pos="100000">
                <a:schemeClr val="accent6">
                  <a:shade val="94000"/>
                  <a:satMod val="135000"/>
                </a:schemeClr>
              </a:gs>
            </a:gsLst>
            <a:lin ang="16200000" scaled="0"/>
          </a:gradFill>
        </p:spPr>
        <p:style>
          <a:lnRef idx="0">
            <a:schemeClr val="accent6"/>
          </a:lnRef>
          <a:fillRef idx="3">
            <a:schemeClr val="accent6"/>
          </a:fillRef>
          <a:effectRef idx="3">
            <a:schemeClr val="accent6"/>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800" b="1" dirty="0">
                <a:solidFill>
                  <a:schemeClr val="tx1"/>
                </a:solidFill>
              </a:rPr>
              <a:t>III</a:t>
            </a:r>
            <a:r>
              <a:rPr kumimoji="0" lang="fr-FR" sz="2800" b="1" i="0" u="none" strike="noStrike" kern="1200" cap="none" spc="0" normalizeH="0" baseline="0" noProof="0" dirty="0">
                <a:ln>
                  <a:noFill/>
                </a:ln>
                <a:solidFill>
                  <a:schemeClr val="tx1"/>
                </a:solidFill>
                <a:effectLst/>
                <a:uLnTx/>
                <a:uFillTx/>
                <a:latin typeface="+mn-lt"/>
                <a:ea typeface="+mn-ea"/>
                <a:cs typeface="+mn-cs"/>
              </a:rPr>
              <a:t>. </a:t>
            </a:r>
            <a:r>
              <a:rPr lang="fr-FR" sz="2800" b="1" noProof="0" dirty="0">
                <a:solidFill>
                  <a:schemeClr val="tx1"/>
                </a:solidFill>
              </a:rPr>
              <a:t>Il est difficile de trouver « souhaitable » de travailler car, dans nos sociétés modernes, le travail semble incarner une nouvelle forme de servitude…</a:t>
            </a:r>
            <a:endParaRPr kumimoji="0" lang="fr-F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ZoneTexte 2"/>
          <p:cNvSpPr txBox="1"/>
          <p:nvPr/>
        </p:nvSpPr>
        <p:spPr>
          <a:xfrm>
            <a:off x="395536" y="1700808"/>
            <a:ext cx="6840760" cy="523220"/>
          </a:xfrm>
          <a:prstGeom prst="rect">
            <a:avLst/>
          </a:prstGeom>
          <a:noFill/>
        </p:spPr>
        <p:txBody>
          <a:bodyPr wrap="square" rtlCol="0">
            <a:spAutoFit/>
          </a:bodyPr>
          <a:lstStyle/>
          <a:p>
            <a:pPr algn="just"/>
            <a:r>
              <a:rPr lang="fr-FR" sz="2800" dirty="0">
                <a:latin typeface="Franklin Gothic Medium" pitchFamily="34" charset="0"/>
              </a:rPr>
              <a:t>1) La critique marxiste du travail</a:t>
            </a:r>
          </a:p>
        </p:txBody>
      </p:sp>
      <p:sp>
        <p:nvSpPr>
          <p:cNvPr id="9" name="ZoneTexte 8"/>
          <p:cNvSpPr txBox="1"/>
          <p:nvPr/>
        </p:nvSpPr>
        <p:spPr>
          <a:xfrm>
            <a:off x="827584" y="2276872"/>
            <a:ext cx="7632848" cy="892552"/>
          </a:xfrm>
          <a:prstGeom prst="rect">
            <a:avLst/>
          </a:prstGeom>
          <a:noFill/>
        </p:spPr>
        <p:txBody>
          <a:bodyPr wrap="square" rtlCol="0">
            <a:spAutoFit/>
          </a:bodyPr>
          <a:lstStyle/>
          <a:p>
            <a:pPr algn="just"/>
            <a:r>
              <a:rPr lang="fr-FR" sz="2600" dirty="0">
                <a:latin typeface="Franklin Gothic Medium" pitchFamily="34" charset="0"/>
              </a:rPr>
              <a:t>a. Le concept de « travail aliéné » dans les </a:t>
            </a:r>
            <a:r>
              <a:rPr lang="fr-FR" sz="2600" i="1" dirty="0">
                <a:latin typeface="Franklin Gothic Medium" pitchFamily="34" charset="0"/>
              </a:rPr>
              <a:t>Manuscrits de 1844</a:t>
            </a:r>
          </a:p>
        </p:txBody>
      </p:sp>
      <p:pic>
        <p:nvPicPr>
          <p:cNvPr id="10244" name="Picture 4" descr="Afficher l'image d'origine"/>
          <p:cNvPicPr>
            <a:picLocks noChangeAspect="1" noChangeArrowheads="1"/>
          </p:cNvPicPr>
          <p:nvPr/>
        </p:nvPicPr>
        <p:blipFill>
          <a:blip r:embed="rId3" cstate="print"/>
          <a:srcRect/>
          <a:stretch>
            <a:fillRect/>
          </a:stretch>
        </p:blipFill>
        <p:spPr bwMode="auto">
          <a:xfrm>
            <a:off x="5868144" y="3068960"/>
            <a:ext cx="2746502" cy="3218556"/>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899592" y="3284984"/>
            <a:ext cx="4824536" cy="1292662"/>
          </a:xfrm>
          <a:prstGeom prst="rect">
            <a:avLst/>
          </a:prstGeom>
          <a:noFill/>
        </p:spPr>
        <p:txBody>
          <a:bodyPr wrap="square" rtlCol="0">
            <a:spAutoFit/>
          </a:bodyPr>
          <a:lstStyle/>
          <a:p>
            <a:pPr algn="just"/>
            <a:r>
              <a:rPr lang="fr-FR" sz="2600" b="1" dirty="0"/>
              <a:t>a.1. </a:t>
            </a:r>
            <a:r>
              <a:rPr lang="fr-FR" sz="2600" b="1" dirty="0">
                <a:latin typeface="Agency FB" pitchFamily="34" charset="0"/>
              </a:rPr>
              <a:t>concept descriptif </a:t>
            </a:r>
            <a:r>
              <a:rPr lang="fr-FR" sz="2600" dirty="0">
                <a:latin typeface="Agency FB" pitchFamily="34" charset="0"/>
              </a:rPr>
              <a:t>:  rendre compte des mutations  produites par le passage à une nouvelle organisation du travail </a:t>
            </a:r>
          </a:p>
        </p:txBody>
      </p:sp>
      <p:sp>
        <p:nvSpPr>
          <p:cNvPr id="12" name="ZoneTexte 11"/>
          <p:cNvSpPr txBox="1"/>
          <p:nvPr/>
        </p:nvSpPr>
        <p:spPr>
          <a:xfrm>
            <a:off x="899592" y="4725144"/>
            <a:ext cx="4608512" cy="1692771"/>
          </a:xfrm>
          <a:prstGeom prst="rect">
            <a:avLst/>
          </a:prstGeom>
          <a:noFill/>
        </p:spPr>
        <p:txBody>
          <a:bodyPr wrap="square" rtlCol="0">
            <a:spAutoFit/>
          </a:bodyPr>
          <a:lstStyle/>
          <a:p>
            <a:pPr algn="just"/>
            <a:r>
              <a:rPr lang="fr-FR" sz="2600" b="1" dirty="0"/>
              <a:t>a.2. </a:t>
            </a:r>
            <a:r>
              <a:rPr lang="fr-FR" sz="2600" b="1" dirty="0">
                <a:latin typeface="Agency FB" pitchFamily="34" charset="0"/>
              </a:rPr>
              <a:t>concept  critique </a:t>
            </a:r>
            <a:r>
              <a:rPr lang="fr-FR" sz="2600" dirty="0">
                <a:latin typeface="Agency FB" pitchFamily="34" charset="0"/>
              </a:rPr>
              <a:t>: dénoncer la possibilité d’une réalisation/ reconnaissance de soi dans le travail (</a:t>
            </a:r>
            <a:r>
              <a:rPr lang="fr-FR" sz="2600" dirty="0">
                <a:latin typeface="Agency FB" pitchFamily="34" charset="0"/>
                <a:cs typeface="Times New Roman"/>
              </a:rPr>
              <a:t>≠ Hegel)</a:t>
            </a:r>
            <a:endParaRPr lang="fr-FR" sz="2600" dirty="0">
              <a:latin typeface="Agency FB" pitchFamily="34" charset="0"/>
            </a:endParaRPr>
          </a:p>
        </p:txBody>
      </p:sp>
    </p:spTree>
    <p:extLst>
      <p:ext uri="{BB962C8B-B14F-4D97-AF65-F5344CB8AC3E}">
        <p14:creationId xmlns:p14="http://schemas.microsoft.com/office/powerpoint/2010/main" val="29771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90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1000"/>
                                        <p:tgtEl>
                                          <p:spTgt spid="10244"/>
                                        </p:tgtEl>
                                      </p:cBhvr>
                                    </p:animEffect>
                                    <p:anim calcmode="lin" valueType="num">
                                      <p:cBhvr>
                                        <p:cTn id="11" dur="1000" fill="hold"/>
                                        <p:tgtEl>
                                          <p:spTgt spid="10244"/>
                                        </p:tgtEl>
                                        <p:attrNameLst>
                                          <p:attrName>ppt_x</p:attrName>
                                        </p:attrNameLst>
                                      </p:cBhvr>
                                      <p:tavLst>
                                        <p:tav tm="0">
                                          <p:val>
                                            <p:strVal val="#ppt_x"/>
                                          </p:val>
                                        </p:tav>
                                        <p:tav tm="100000">
                                          <p:val>
                                            <p:strVal val="#ppt_x"/>
                                          </p:val>
                                        </p:tav>
                                      </p:tavLst>
                                    </p:anim>
                                    <p:anim calcmode="lin" valueType="num">
                                      <p:cBhvr>
                                        <p:cTn id="12"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395536" y="2348880"/>
            <a:ext cx="4219770" cy="3145988"/>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4" cstate="print"/>
          <a:srcRect/>
          <a:stretch>
            <a:fillRect/>
          </a:stretch>
        </p:blipFill>
        <p:spPr bwMode="auto">
          <a:xfrm>
            <a:off x="4788024" y="2348880"/>
            <a:ext cx="4095750" cy="3170237"/>
          </a:xfrm>
          <a:prstGeom prst="rect">
            <a:avLst/>
          </a:prstGeom>
          <a:noFill/>
          <a:ln w="9525">
            <a:noFill/>
            <a:miter lim="800000"/>
            <a:headEnd/>
            <a:tailEnd/>
          </a:ln>
        </p:spPr>
      </p:pic>
      <p:sp>
        <p:nvSpPr>
          <p:cNvPr id="6" name="ZoneTexte 5"/>
          <p:cNvSpPr txBox="1"/>
          <p:nvPr/>
        </p:nvSpPr>
        <p:spPr>
          <a:xfrm>
            <a:off x="323528" y="188640"/>
            <a:ext cx="8496944" cy="1077218"/>
          </a:xfrm>
          <a:prstGeom prst="rect">
            <a:avLst/>
          </a:prstGeom>
          <a:noFill/>
        </p:spPr>
        <p:txBody>
          <a:bodyPr wrap="square" rtlCol="0">
            <a:spAutoFit/>
          </a:bodyPr>
          <a:lstStyle/>
          <a:p>
            <a:pPr algn="just"/>
            <a:r>
              <a:rPr lang="fr-FR" sz="3200" dirty="0">
                <a:latin typeface="Bernard MT Condensed" pitchFamily="18" charset="0"/>
              </a:rPr>
              <a:t>a. 1. Le mode de production capitaliste se caractérise par une </a:t>
            </a:r>
            <a:r>
              <a:rPr lang="fr-FR" sz="3200" u="sng" dirty="0">
                <a:latin typeface="Bernard MT Condensed" pitchFamily="18" charset="0"/>
              </a:rPr>
              <a:t>nouvelle organisation du travail</a:t>
            </a:r>
            <a:r>
              <a:rPr lang="fr-FR" sz="3200" dirty="0">
                <a:latin typeface="Bernard MT Condensed" pitchFamily="18" charset="0"/>
              </a:rPr>
              <a:t>. </a:t>
            </a:r>
          </a:p>
        </p:txBody>
      </p:sp>
      <p:sp>
        <p:nvSpPr>
          <p:cNvPr id="7" name="ZoneTexte 6"/>
          <p:cNvSpPr txBox="1"/>
          <p:nvPr/>
        </p:nvSpPr>
        <p:spPr>
          <a:xfrm>
            <a:off x="899592" y="1484784"/>
            <a:ext cx="7344816" cy="523220"/>
          </a:xfrm>
          <a:prstGeom prst="rect">
            <a:avLst/>
          </a:prstGeom>
          <a:noFill/>
        </p:spPr>
        <p:txBody>
          <a:bodyPr wrap="square" rtlCol="0">
            <a:spAutoFit/>
          </a:bodyPr>
          <a:lstStyle/>
          <a:p>
            <a:pPr algn="ctr"/>
            <a:r>
              <a:rPr lang="fr-FR" sz="2800" dirty="0">
                <a:latin typeface="Agency FB" pitchFamily="34" charset="0"/>
              </a:rPr>
              <a:t>Travail manuel ou artisanal =</a:t>
            </a:r>
            <a:r>
              <a:rPr lang="fr-FR" sz="2800" dirty="0">
                <a:latin typeface="Agency FB" pitchFamily="34" charset="0"/>
                <a:cs typeface="Times New Roman"/>
              </a:rPr>
              <a:t>&gt; travail mécanisé ou industrialisé</a:t>
            </a:r>
            <a:endParaRPr lang="fr-FR" sz="2800" dirty="0">
              <a:latin typeface="Agency FB" pitchFamily="34" charset="0"/>
            </a:endParaRPr>
          </a:p>
        </p:txBody>
      </p:sp>
      <p:sp>
        <p:nvSpPr>
          <p:cNvPr id="8" name="ZoneTexte 7"/>
          <p:cNvSpPr txBox="1"/>
          <p:nvPr/>
        </p:nvSpPr>
        <p:spPr>
          <a:xfrm>
            <a:off x="1295636" y="5661248"/>
            <a:ext cx="6552728" cy="461665"/>
          </a:xfrm>
          <a:prstGeom prst="rect">
            <a:avLst/>
          </a:prstGeom>
          <a:noFill/>
        </p:spPr>
        <p:txBody>
          <a:bodyPr wrap="square" rtlCol="0">
            <a:spAutoFit/>
          </a:bodyPr>
          <a:lstStyle/>
          <a:p>
            <a:pPr algn="ctr"/>
            <a:r>
              <a:rPr lang="fr-FR" sz="2400" i="1" dirty="0">
                <a:latin typeface="Garamond" pitchFamily="18" charset="0"/>
              </a:rPr>
              <a:t>Les Temps Modernes </a:t>
            </a:r>
            <a:r>
              <a:rPr lang="fr-FR" sz="2400" dirty="0">
                <a:latin typeface="Garamond" pitchFamily="18" charset="0"/>
              </a:rPr>
              <a:t>de Charlie Chaplin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323528" y="2348880"/>
            <a:ext cx="4782542" cy="382906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4" cstate="print"/>
          <a:srcRect/>
          <a:stretch>
            <a:fillRect/>
          </a:stretch>
        </p:blipFill>
        <p:spPr bwMode="auto">
          <a:xfrm>
            <a:off x="5508104" y="2780928"/>
            <a:ext cx="3314700" cy="3017838"/>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323528" y="188640"/>
            <a:ext cx="8496944" cy="584775"/>
          </a:xfrm>
          <a:prstGeom prst="rect">
            <a:avLst/>
          </a:prstGeom>
          <a:noFill/>
        </p:spPr>
        <p:txBody>
          <a:bodyPr wrap="square" rtlCol="0">
            <a:spAutoFit/>
          </a:bodyPr>
          <a:lstStyle/>
          <a:p>
            <a:pPr algn="ctr"/>
            <a:r>
              <a:rPr lang="fr-FR" sz="3200" dirty="0">
                <a:latin typeface="Bernard MT Condensed" pitchFamily="18" charset="0"/>
              </a:rPr>
              <a:t>La division du travail ou le travail « rationalisé »</a:t>
            </a:r>
          </a:p>
        </p:txBody>
      </p:sp>
      <p:sp>
        <p:nvSpPr>
          <p:cNvPr id="7" name="ZoneTexte 6"/>
          <p:cNvSpPr txBox="1"/>
          <p:nvPr/>
        </p:nvSpPr>
        <p:spPr>
          <a:xfrm>
            <a:off x="1043608" y="836712"/>
            <a:ext cx="7344816" cy="523220"/>
          </a:xfrm>
          <a:prstGeom prst="rect">
            <a:avLst/>
          </a:prstGeom>
          <a:noFill/>
        </p:spPr>
        <p:txBody>
          <a:bodyPr wrap="square" rtlCol="0">
            <a:spAutoFit/>
          </a:bodyPr>
          <a:lstStyle/>
          <a:p>
            <a:r>
              <a:rPr lang="fr-FR" sz="2800" dirty="0">
                <a:solidFill>
                  <a:srgbClr val="FF0000"/>
                </a:solidFill>
                <a:latin typeface="Times New Roman"/>
                <a:cs typeface="Times New Roman"/>
              </a:rPr>
              <a:t>=&gt; </a:t>
            </a:r>
            <a:r>
              <a:rPr lang="fr-FR" sz="2800" dirty="0">
                <a:solidFill>
                  <a:srgbClr val="FF0000"/>
                </a:solidFill>
                <a:latin typeface="Stencil" pitchFamily="82" charset="0"/>
                <a:cs typeface="Times New Roman"/>
              </a:rPr>
              <a:t>Fordisme </a:t>
            </a:r>
            <a:r>
              <a:rPr lang="fr-FR" sz="2800" dirty="0">
                <a:solidFill>
                  <a:srgbClr val="FF0000"/>
                </a:solidFill>
                <a:latin typeface="Agency FB" pitchFamily="34" charset="0"/>
                <a:cs typeface="Times New Roman"/>
              </a:rPr>
              <a:t>et </a:t>
            </a:r>
            <a:r>
              <a:rPr lang="fr-FR" sz="2800" dirty="0">
                <a:solidFill>
                  <a:srgbClr val="FF0000"/>
                </a:solidFill>
                <a:latin typeface="Stencil" pitchFamily="82" charset="0"/>
                <a:cs typeface="Times New Roman"/>
              </a:rPr>
              <a:t>taylorisme</a:t>
            </a:r>
            <a:endParaRPr lang="fr-FR" sz="2800" dirty="0">
              <a:solidFill>
                <a:srgbClr val="FF0000"/>
              </a:solidFill>
            </a:endParaRPr>
          </a:p>
        </p:txBody>
      </p:sp>
      <p:sp>
        <p:nvSpPr>
          <p:cNvPr id="8" name="ZoneTexte 7"/>
          <p:cNvSpPr txBox="1"/>
          <p:nvPr/>
        </p:nvSpPr>
        <p:spPr>
          <a:xfrm>
            <a:off x="323528" y="1340768"/>
            <a:ext cx="8352928" cy="830997"/>
          </a:xfrm>
          <a:prstGeom prst="rect">
            <a:avLst/>
          </a:prstGeom>
          <a:noFill/>
        </p:spPr>
        <p:txBody>
          <a:bodyPr wrap="square" rtlCol="0">
            <a:spAutoFit/>
          </a:bodyPr>
          <a:lstStyle/>
          <a:p>
            <a:pPr algn="just"/>
            <a:r>
              <a:rPr lang="fr-FR" sz="2400" dirty="0">
                <a:latin typeface="Agency FB" pitchFamily="34" charset="0"/>
              </a:rPr>
              <a:t>Tentative pour organiser la production de façon plus efficace (éliminer les gestes jugés inutiles,  chronométrage des tâches…)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nodeType="afterEffect">
                                  <p:stCondLst>
                                    <p:cond delay="60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11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haplin Les Temps Modernes.jpg"/>
          <p:cNvPicPr>
            <a:picLocks noChangeAspect="1"/>
          </p:cNvPicPr>
          <p:nvPr/>
        </p:nvPicPr>
        <p:blipFill rotWithShape="1">
          <a:blip r:embed="rId2" cstate="print"/>
          <a:srcRect t="14897"/>
          <a:stretch/>
        </p:blipFill>
        <p:spPr>
          <a:xfrm>
            <a:off x="885586" y="1340768"/>
            <a:ext cx="7372828" cy="4324534"/>
          </a:xfrm>
          <a:prstGeom prst="rect">
            <a:avLst/>
          </a:prstGeom>
          <a:ln>
            <a:noFill/>
          </a:ln>
          <a:effectLst>
            <a:outerShdw blurRad="292100" dist="139700" dir="2700000" algn="tl" rotWithShape="0">
              <a:srgbClr val="333333">
                <a:alpha val="65000"/>
              </a:srgbClr>
            </a:outerShdw>
          </a:effectLst>
        </p:spPr>
      </p:pic>
      <p:pic>
        <p:nvPicPr>
          <p:cNvPr id="3" name="Image 2" descr="Chaplin Les Temps Modernes.jpg"/>
          <p:cNvPicPr>
            <a:picLocks noChangeAspect="1"/>
          </p:cNvPicPr>
          <p:nvPr/>
        </p:nvPicPr>
        <p:blipFill>
          <a:blip r:embed="rId2" cstate="print"/>
          <a:srcRect l="40566" t="36662" r="23585" b="28338"/>
          <a:stretch>
            <a:fillRect/>
          </a:stretch>
        </p:blipFill>
        <p:spPr>
          <a:xfrm>
            <a:off x="3059832" y="1772816"/>
            <a:ext cx="4579711" cy="361556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395536" y="0"/>
            <a:ext cx="8424936" cy="1200329"/>
          </a:xfrm>
          <a:prstGeom prst="rect">
            <a:avLst/>
          </a:prstGeom>
          <a:noFill/>
        </p:spPr>
        <p:txBody>
          <a:bodyPr wrap="square" rtlCol="0">
            <a:spAutoFit/>
          </a:bodyPr>
          <a:lstStyle/>
          <a:p>
            <a:pPr algn="ctr"/>
            <a:r>
              <a:rPr lang="fr-FR" sz="3600" dirty="0">
                <a:latin typeface="Bernard MT Condensed" panose="02050806060905020404" pitchFamily="18" charset="0"/>
              </a:rPr>
              <a:t>Exemple avec </a:t>
            </a:r>
            <a:r>
              <a:rPr lang="fr-FR" sz="3600" i="1" dirty="0">
                <a:latin typeface="Bernard MT Condensed" panose="02050806060905020404" pitchFamily="18" charset="0"/>
              </a:rPr>
              <a:t>Les Temps Modernes </a:t>
            </a:r>
          </a:p>
          <a:p>
            <a:pPr algn="ctr"/>
            <a:r>
              <a:rPr lang="fr-FR" sz="3600" dirty="0">
                <a:latin typeface="Bernard MT Condensed" panose="02050806060905020404" pitchFamily="18" charset="0"/>
              </a:rPr>
              <a:t>de Charlie Chaplin (1936) </a:t>
            </a:r>
          </a:p>
        </p:txBody>
      </p:sp>
      <p:sp>
        <p:nvSpPr>
          <p:cNvPr id="6" name="ZoneTexte 5"/>
          <p:cNvSpPr txBox="1"/>
          <p:nvPr/>
        </p:nvSpPr>
        <p:spPr>
          <a:xfrm>
            <a:off x="593812" y="5661248"/>
            <a:ext cx="7956376" cy="830997"/>
          </a:xfrm>
          <a:prstGeom prst="rect">
            <a:avLst/>
          </a:prstGeom>
          <a:noFill/>
        </p:spPr>
        <p:txBody>
          <a:bodyPr wrap="square" rtlCol="0">
            <a:spAutoFit/>
          </a:bodyPr>
          <a:lstStyle/>
          <a:p>
            <a:pPr algn="ctr"/>
            <a:r>
              <a:rPr lang="fr-FR" sz="2400" dirty="0">
                <a:latin typeface="Arial Black" pitchFamily="34" charset="0"/>
                <a:cs typeface="Aharoni" pitchFamily="2" charset="-79"/>
              </a:rPr>
              <a:t>Le travailleur face à la machine…</a:t>
            </a:r>
          </a:p>
          <a:p>
            <a:pPr algn="ctr"/>
            <a:r>
              <a:rPr lang="fr-FR" sz="2400" dirty="0">
                <a:solidFill>
                  <a:srgbClr val="FF0000"/>
                </a:solidFill>
                <a:latin typeface="Arial Black" pitchFamily="34" charset="0"/>
                <a:cs typeface="Aharoni" pitchFamily="2" charset="-79"/>
              </a:rPr>
              <a:t>S’en sert-il ou est-il asservi par elle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60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700"/>
                                        <p:tgtEl>
                                          <p:spTgt spid="6">
                                            <p:txEl>
                                              <p:pRg st="1" end="1"/>
                                            </p:txEl>
                                          </p:spTgt>
                                        </p:tgtEl>
                                      </p:cBhvr>
                                    </p:animEffect>
                                    <p:anim calcmode="lin" valueType="num">
                                      <p:cBhvr>
                                        <p:cTn id="22" dur="7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7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haplin Les Temps Modernes.jpg"/>
          <p:cNvPicPr>
            <a:picLocks noChangeAspect="1"/>
          </p:cNvPicPr>
          <p:nvPr/>
        </p:nvPicPr>
        <p:blipFill rotWithShape="1">
          <a:blip r:embed="rId2" cstate="print"/>
          <a:srcRect t="14897"/>
          <a:stretch/>
        </p:blipFill>
        <p:spPr>
          <a:xfrm>
            <a:off x="3438569" y="3056346"/>
            <a:ext cx="5184576" cy="3041014"/>
          </a:xfrm>
          <a:prstGeom prst="rect">
            <a:avLst/>
          </a:prstGeom>
          <a:ln>
            <a:noFill/>
          </a:ln>
          <a:effectLst>
            <a:outerShdw blurRad="292100" dist="139700" dir="2700000" algn="tl" rotWithShape="0">
              <a:srgbClr val="333333">
                <a:alpha val="65000"/>
              </a:srgbClr>
            </a:outerShdw>
          </a:effectLst>
        </p:spPr>
      </p:pic>
      <p:pic>
        <p:nvPicPr>
          <p:cNvPr id="10242" name="Picture 2" descr="Afficher l'image d'origine"/>
          <p:cNvPicPr>
            <a:picLocks noChangeAspect="1" noChangeArrowheads="1"/>
          </p:cNvPicPr>
          <p:nvPr/>
        </p:nvPicPr>
        <p:blipFill>
          <a:blip r:embed="rId3" cstate="print"/>
          <a:srcRect/>
          <a:stretch>
            <a:fillRect/>
          </a:stretch>
        </p:blipFill>
        <p:spPr bwMode="auto">
          <a:xfrm>
            <a:off x="323528" y="2073462"/>
            <a:ext cx="2751882" cy="4023898"/>
          </a:xfrm>
          <a:prstGeom prst="rect">
            <a:avLst/>
          </a:prstGeom>
          <a:ln>
            <a:noFill/>
          </a:ln>
          <a:effectLst>
            <a:outerShdw blurRad="292100" dist="139700" dir="2700000" algn="tl" rotWithShape="0">
              <a:srgbClr val="333333">
                <a:alpha val="65000"/>
              </a:srgbClr>
            </a:outerShdw>
          </a:effectLst>
        </p:spPr>
      </p:pic>
      <p:sp>
        <p:nvSpPr>
          <p:cNvPr id="5" name="Légende à une bordure 1 4"/>
          <p:cNvSpPr/>
          <p:nvPr/>
        </p:nvSpPr>
        <p:spPr>
          <a:xfrm>
            <a:off x="4135547" y="836712"/>
            <a:ext cx="4464496" cy="2016224"/>
          </a:xfrm>
          <a:prstGeom prst="accentCallout1">
            <a:avLst>
              <a:gd name="adj1" fmla="val 18750"/>
              <a:gd name="adj2" fmla="val -8333"/>
              <a:gd name="adj3" fmla="val 124799"/>
              <a:gd name="adj4" fmla="val -34167"/>
            </a:avLst>
          </a:prstGeom>
          <a:solidFill>
            <a:srgbClr val="FF0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dirty="0">
                <a:solidFill>
                  <a:schemeClr val="tx1"/>
                </a:solidFill>
                <a:latin typeface="Agency FB" pitchFamily="34" charset="0"/>
                <a:cs typeface="Times New Roman" panose="02020603050405020304" pitchFamily="18" charset="0"/>
              </a:rPr>
              <a:t>« Dans la manufacture et le métier, l’ouvrier se sert de son outil ; dans la fabrique, il sert la machine » </a:t>
            </a:r>
          </a:p>
          <a:p>
            <a:pPr algn="ctr"/>
            <a:r>
              <a:rPr lang="fr-FR" sz="2600" b="1" dirty="0">
                <a:solidFill>
                  <a:schemeClr val="tx1"/>
                </a:solidFill>
                <a:latin typeface="Agency FB" pitchFamily="34" charset="0"/>
                <a:cs typeface="Times New Roman" panose="02020603050405020304" pitchFamily="18" charset="0"/>
              </a:rPr>
              <a:t>(Marx, </a:t>
            </a:r>
            <a:r>
              <a:rPr lang="fr-FR" sz="2600" b="1" i="1" dirty="0">
                <a:solidFill>
                  <a:schemeClr val="tx1"/>
                </a:solidFill>
                <a:latin typeface="Agency FB" pitchFamily="34" charset="0"/>
                <a:cs typeface="Times New Roman" panose="02020603050405020304" pitchFamily="18" charset="0"/>
              </a:rPr>
              <a:t>Le Capital</a:t>
            </a:r>
            <a:r>
              <a:rPr lang="fr-FR" sz="2600" b="1" dirty="0">
                <a:solidFill>
                  <a:schemeClr val="tx1"/>
                </a:solidFill>
                <a:latin typeface="Agency FB" pitchFamily="34" charset="0"/>
                <a:cs typeface="Times New Roman" panose="02020603050405020304" pitchFamily="18" charset="0"/>
              </a:rPr>
              <a:t>, Livre I)</a:t>
            </a:r>
            <a:endParaRPr lang="fr-FR" sz="2600" dirty="0">
              <a:solidFill>
                <a:schemeClr val="tx1"/>
              </a:solidFill>
              <a:latin typeface="Agency FB" pitchFamily="34" charset="0"/>
              <a:cs typeface="Times New Roman" panose="02020603050405020304" pitchFamily="18" charset="0"/>
            </a:endParaRPr>
          </a:p>
          <a:p>
            <a:pPr algn="ctr"/>
            <a:endParaRPr lang="fr-FR" sz="2600" dirty="0">
              <a:solidFill>
                <a:schemeClr val="tx1"/>
              </a:solidFill>
              <a:latin typeface="Agency FB" pitchFamily="34" charset="0"/>
            </a:endParaRPr>
          </a:p>
        </p:txBody>
      </p:sp>
      <p:sp>
        <p:nvSpPr>
          <p:cNvPr id="6" name="ZoneTexte 5"/>
          <p:cNvSpPr txBox="1"/>
          <p:nvPr/>
        </p:nvSpPr>
        <p:spPr>
          <a:xfrm rot="21113132">
            <a:off x="-427173" y="107204"/>
            <a:ext cx="4684586" cy="1938992"/>
          </a:xfrm>
          <a:prstGeom prst="rect">
            <a:avLst/>
          </a:prstGeom>
          <a:noFill/>
        </p:spPr>
        <p:txBody>
          <a:bodyPr wrap="square" rtlCol="0">
            <a:spAutoFit/>
          </a:bodyPr>
          <a:lstStyle/>
          <a:p>
            <a:pPr algn="ctr"/>
            <a:r>
              <a:rPr lang="fr-FR" sz="4000" b="1" dirty="0">
                <a:solidFill>
                  <a:srgbClr val="C00000"/>
                </a:solidFill>
                <a:latin typeface="Freestyle Script" panose="030804020302050B0404" pitchFamily="66" charset="0"/>
                <a:cs typeface="FreesiaUPC" panose="020B0604020202020204" pitchFamily="34" charset="-34"/>
              </a:rPr>
              <a:t>Le rapport de l’homme à la machine est un rapport d’asservissement.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8496944" cy="1077218"/>
          </a:xfrm>
          <a:prstGeom prst="rect">
            <a:avLst/>
          </a:prstGeom>
          <a:noFill/>
        </p:spPr>
        <p:txBody>
          <a:bodyPr wrap="square" rtlCol="0">
            <a:spAutoFit/>
          </a:bodyPr>
          <a:lstStyle/>
          <a:p>
            <a:pPr algn="just"/>
            <a:r>
              <a:rPr lang="fr-FR" sz="3200" dirty="0">
                <a:latin typeface="Bernard MT Condensed" pitchFamily="18" charset="0"/>
              </a:rPr>
              <a:t>a. 2. L’aliénation et l’impossibilité de se réaliser dans son travail  </a:t>
            </a:r>
          </a:p>
        </p:txBody>
      </p:sp>
      <p:sp>
        <p:nvSpPr>
          <p:cNvPr id="3" name="Rectangle 2"/>
          <p:cNvSpPr/>
          <p:nvPr/>
        </p:nvSpPr>
        <p:spPr>
          <a:xfrm>
            <a:off x="329026" y="1265858"/>
            <a:ext cx="8496944" cy="5478423"/>
          </a:xfrm>
          <a:prstGeom prst="rect">
            <a:avLst/>
          </a:prstGeom>
        </p:spPr>
        <p:txBody>
          <a:bodyPr wrap="square">
            <a:spAutoFit/>
          </a:bodyPr>
          <a:lstStyle/>
          <a:p>
            <a:pPr algn="just"/>
            <a:r>
              <a:rPr lang="fr-FR" sz="2500" dirty="0">
                <a:latin typeface="Agency FB" panose="020B0503020202020204" pitchFamily="34" charset="0"/>
                <a:cs typeface="Times New Roman" panose="02020603050405020304" pitchFamily="18" charset="0"/>
              </a:rPr>
              <a:t>« en quoi consiste l’aliénation du travail ? D’abord, dans le fait que le travail est extérieur à l’ouvrier, c’est-à-dire qu’il n’appartient pas à son essence, que donc, dans son travail, celui ne s’affirme pas mais se nie, ne se sent pas à l’aise, mais malheureux, ne déploie pas une libre activité physique et intellectuelle, mais mortifie son corps et ruine son esprit. En conséquence, l’ouvrier n’a le sentiment d’être auprès de lui-même qu’en dehors du travail et, dans le travail, il se sent en dehors de soi (…) Son travail n’est donc pas volontaire, mais contraint, c’est du travail forcé. Il n’est donc pas la satisfaction d’un besoin, mais seulement un moyen de satisfaire des besoins en dehors du travail. Le caractère étranger du travail apparaît nettement dans le fait que, dès qu’il n’existe pas de contrainte physique ou autre, le travail est fui comme la peste. (…) Enfin, le caractère extérieur à l’ouvrier du travail apparaît dans le fait qu’il n’est pas son bien propre, mais celui d’un autre, qu’il ne lui appartient pas, que dans le travail l’ouvrier ne s’appartient pas lui-même, mais appartient à un autre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21113132">
            <a:off x="-505370" y="155057"/>
            <a:ext cx="4684586" cy="830997"/>
          </a:xfrm>
          <a:prstGeom prst="rect">
            <a:avLst/>
          </a:prstGeom>
          <a:noFill/>
        </p:spPr>
        <p:txBody>
          <a:bodyPr wrap="square" rtlCol="0">
            <a:spAutoFit/>
          </a:bodyPr>
          <a:lstStyle/>
          <a:p>
            <a:pPr algn="ctr"/>
            <a:r>
              <a:rPr lang="fr-FR" sz="4800" b="1" dirty="0">
                <a:solidFill>
                  <a:srgbClr val="C00000"/>
                </a:solidFill>
                <a:latin typeface="Freestyle Script" panose="030804020302050B0404" pitchFamily="66" charset="0"/>
                <a:cs typeface="FreesiaUPC" panose="020B0604020202020204" pitchFamily="34" charset="-34"/>
              </a:rPr>
              <a:t>Précisions lexicales : </a:t>
            </a:r>
          </a:p>
        </p:txBody>
      </p:sp>
      <p:sp>
        <p:nvSpPr>
          <p:cNvPr id="3" name="ZoneTexte 2"/>
          <p:cNvSpPr txBox="1"/>
          <p:nvPr/>
        </p:nvSpPr>
        <p:spPr>
          <a:xfrm>
            <a:off x="1259632" y="1124744"/>
            <a:ext cx="7272808" cy="830997"/>
          </a:xfrm>
          <a:prstGeom prst="rect">
            <a:avLst/>
          </a:prstGeom>
          <a:noFill/>
        </p:spPr>
        <p:txBody>
          <a:bodyPr wrap="square" rtlCol="0">
            <a:spAutoFit/>
          </a:bodyPr>
          <a:lstStyle/>
          <a:p>
            <a:pPr algn="just"/>
            <a:r>
              <a:rPr lang="fr-FR" sz="2400" dirty="0">
                <a:latin typeface="Aharoni" panose="02010803020104030203" pitchFamily="2" charset="-79"/>
                <a:cs typeface="Aharoni" panose="02010803020104030203" pitchFamily="2" charset="-79"/>
              </a:rPr>
              <a:t>- « aliéné » vient du latin </a:t>
            </a:r>
            <a:r>
              <a:rPr lang="fr-FR" sz="2400" i="1" dirty="0" err="1">
                <a:latin typeface="Aharoni" panose="02010803020104030203" pitchFamily="2" charset="-79"/>
                <a:cs typeface="Aharoni" panose="02010803020104030203" pitchFamily="2" charset="-79"/>
              </a:rPr>
              <a:t>alius</a:t>
            </a:r>
            <a:r>
              <a:rPr lang="fr-FR" sz="2400" dirty="0">
                <a:latin typeface="Aharoni" panose="02010803020104030203" pitchFamily="2" charset="-79"/>
                <a:cs typeface="Aharoni" panose="02010803020104030203" pitchFamily="2" charset="-79"/>
              </a:rPr>
              <a:t> = ce qui est « autre… », « différent de… », « étranger à… »</a:t>
            </a:r>
          </a:p>
        </p:txBody>
      </p:sp>
      <p:sp>
        <p:nvSpPr>
          <p:cNvPr id="4" name="ZoneTexte 3"/>
          <p:cNvSpPr txBox="1"/>
          <p:nvPr/>
        </p:nvSpPr>
        <p:spPr>
          <a:xfrm>
            <a:off x="1259632" y="2193158"/>
            <a:ext cx="6984776" cy="830997"/>
          </a:xfrm>
          <a:prstGeom prst="rect">
            <a:avLst/>
          </a:prstGeom>
          <a:noFill/>
        </p:spPr>
        <p:txBody>
          <a:bodyPr wrap="square" rtlCol="0">
            <a:spAutoFit/>
          </a:bodyPr>
          <a:lstStyle/>
          <a:p>
            <a:pPr algn="just"/>
            <a:r>
              <a:rPr lang="fr-FR" sz="2400" dirty="0">
                <a:latin typeface="Arial Rounded MT Bold" panose="020F0704030504030204" pitchFamily="34" charset="0"/>
                <a:cs typeface="Aharoni" panose="02010803020104030203" pitchFamily="2" charset="-79"/>
              </a:rPr>
              <a:t>Être aliéné =</a:t>
            </a:r>
            <a:r>
              <a:rPr lang="fr-FR" sz="2400" dirty="0">
                <a:latin typeface="Calibri" panose="020F0502020204030204" pitchFamily="34" charset="0"/>
                <a:cs typeface="Aharoni" panose="02010803020104030203" pitchFamily="2" charset="-79"/>
              </a:rPr>
              <a:t>˃</a:t>
            </a:r>
            <a:r>
              <a:rPr lang="fr-FR" sz="2400" dirty="0">
                <a:latin typeface="Arial Rounded MT Bold" panose="020F0704030504030204" pitchFamily="34" charset="0"/>
                <a:cs typeface="Aharoni" panose="02010803020104030203" pitchFamily="2" charset="-79"/>
              </a:rPr>
              <a:t> être privé, être dépossédé de </a:t>
            </a:r>
            <a:r>
              <a:rPr lang="fr-FR" sz="2400" dirty="0" err="1">
                <a:latin typeface="Arial Rounded MT Bold" panose="020F0704030504030204" pitchFamily="34" charset="0"/>
                <a:cs typeface="Aharoni" panose="02010803020104030203" pitchFamily="2" charset="-79"/>
              </a:rPr>
              <a:t>qq</a:t>
            </a:r>
            <a:r>
              <a:rPr lang="fr-FR" sz="2400" dirty="0">
                <a:latin typeface="Arial Rounded MT Bold" panose="020F0704030504030204" pitchFamily="34" charset="0"/>
                <a:cs typeface="Aharoni" panose="02010803020104030203" pitchFamily="2" charset="-79"/>
              </a:rPr>
              <a:t> chose… </a:t>
            </a:r>
          </a:p>
        </p:txBody>
      </p:sp>
      <p:sp>
        <p:nvSpPr>
          <p:cNvPr id="5" name="ZoneTexte 4"/>
          <p:cNvSpPr txBox="1"/>
          <p:nvPr/>
        </p:nvSpPr>
        <p:spPr>
          <a:xfrm>
            <a:off x="5508104" y="3929212"/>
            <a:ext cx="3383868" cy="2062103"/>
          </a:xfrm>
          <a:prstGeom prst="rect">
            <a:avLst/>
          </a:prstGeom>
          <a:noFill/>
        </p:spPr>
        <p:txBody>
          <a:bodyPr wrap="square" rtlCol="0">
            <a:spAutoFit/>
          </a:bodyPr>
          <a:lstStyle/>
          <a:p>
            <a:pPr algn="ctr"/>
            <a:r>
              <a:rPr lang="fr-FR" sz="3200" b="1" dirty="0">
                <a:ln w="22225">
                  <a:solidFill>
                    <a:srgbClr val="FF0000"/>
                  </a:solidFill>
                  <a:prstDash val="solid"/>
                </a:ln>
                <a:solidFill>
                  <a:srgbClr val="FF0000"/>
                </a:solidFill>
              </a:rPr>
              <a:t>De quoi le travailleur est-il dépossédé ou privé ? </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251886"/>
            <a:ext cx="5093300" cy="3416756"/>
          </a:xfrm>
          <a:prstGeom prst="rect">
            <a:avLst/>
          </a:prstGeom>
        </p:spPr>
      </p:pic>
    </p:spTree>
    <p:extLst>
      <p:ext uri="{BB962C8B-B14F-4D97-AF65-F5344CB8AC3E}">
        <p14:creationId xmlns:p14="http://schemas.microsoft.com/office/powerpoint/2010/main" val="178474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70502" y="608997"/>
            <a:ext cx="1854274" cy="2400354"/>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6896" y="3071527"/>
            <a:ext cx="4139952" cy="3785652"/>
          </a:xfrm>
          <a:prstGeom prst="rect">
            <a:avLst/>
          </a:prstGeom>
          <a:noFill/>
        </p:spPr>
        <p:txBody>
          <a:bodyPr wrap="square" rtlCol="0">
            <a:spAutoFit/>
          </a:bodyPr>
          <a:lstStyle/>
          <a:p>
            <a:pPr algn="ctr"/>
            <a:r>
              <a:rPr lang="fr-FR" sz="2400" dirty="0">
                <a:latin typeface="Franklin Gothic Demi" panose="020B0703020102020204" pitchFamily="34" charset="0"/>
              </a:rPr>
              <a:t>Sous une certaine forme, le T dépossède l’homme de son </a:t>
            </a:r>
            <a:r>
              <a:rPr lang="fr-FR" sz="2400" i="1" dirty="0">
                <a:latin typeface="Franklin Gothic Demi" panose="020B0703020102020204" pitchFamily="34" charset="0"/>
              </a:rPr>
              <a:t>essence</a:t>
            </a:r>
          </a:p>
          <a:p>
            <a:pPr algn="ctr"/>
            <a:endParaRPr lang="fr-FR" sz="2400" dirty="0">
              <a:latin typeface="Franklin Gothic Demi" panose="020B0703020102020204" pitchFamily="34" charset="0"/>
            </a:endParaRPr>
          </a:p>
          <a:p>
            <a:pPr algn="ctr"/>
            <a:endParaRPr lang="fr-FR" sz="2400" dirty="0">
              <a:latin typeface="Franklin Gothic Demi" panose="020B0703020102020204" pitchFamily="34" charset="0"/>
            </a:endParaRPr>
          </a:p>
          <a:p>
            <a:pPr algn="ctr"/>
            <a:r>
              <a:rPr lang="fr-FR" sz="2400" dirty="0">
                <a:latin typeface="Franklin Gothic Demi" panose="020B0703020102020204" pitchFamily="34" charset="0"/>
              </a:rPr>
              <a:t>Il prive l’homme de sa </a:t>
            </a:r>
            <a:r>
              <a:rPr lang="fr-FR" sz="2400" i="1" dirty="0">
                <a:latin typeface="Franklin Gothic Demi" panose="020B0703020102020204" pitchFamily="34" charset="0"/>
              </a:rPr>
              <a:t>liberté</a:t>
            </a:r>
          </a:p>
          <a:p>
            <a:pPr algn="ctr"/>
            <a:endParaRPr lang="fr-FR" sz="2400" dirty="0">
              <a:latin typeface="Franklin Gothic Demi" panose="020B0703020102020204" pitchFamily="34" charset="0"/>
            </a:endParaRPr>
          </a:p>
          <a:p>
            <a:pPr algn="ctr"/>
            <a:endParaRPr lang="fr-FR" sz="2400" dirty="0">
              <a:latin typeface="Franklin Gothic Demi" panose="020B0703020102020204" pitchFamily="34" charset="0"/>
            </a:endParaRPr>
          </a:p>
          <a:p>
            <a:pPr algn="ctr"/>
            <a:r>
              <a:rPr lang="fr-FR" sz="2400" dirty="0">
                <a:latin typeface="Franklin Gothic Demi" panose="020B0703020102020204" pitchFamily="34" charset="0"/>
              </a:rPr>
              <a:t>L’homme est dépossédé de l’objet de son travail  </a:t>
            </a:r>
          </a:p>
        </p:txBody>
      </p:sp>
      <p:sp>
        <p:nvSpPr>
          <p:cNvPr id="5" name="ZoneTexte 4"/>
          <p:cNvSpPr txBox="1"/>
          <p:nvPr/>
        </p:nvSpPr>
        <p:spPr>
          <a:xfrm>
            <a:off x="4572000" y="3047879"/>
            <a:ext cx="4427984" cy="3785652"/>
          </a:xfrm>
          <a:prstGeom prst="rect">
            <a:avLst/>
          </a:prstGeom>
          <a:noFill/>
        </p:spPr>
        <p:txBody>
          <a:bodyPr wrap="square" rtlCol="0">
            <a:spAutoFit/>
          </a:bodyPr>
          <a:lstStyle/>
          <a:p>
            <a:pPr algn="ctr"/>
            <a:r>
              <a:rPr lang="fr-FR" sz="2400" dirty="0">
                <a:latin typeface="Franklin Gothic Demi" panose="020B0703020102020204" pitchFamily="34" charset="0"/>
              </a:rPr>
              <a:t>Le T est ce qui permet à l’homme de </a:t>
            </a:r>
            <a:r>
              <a:rPr lang="fr-FR" sz="2400" i="1" dirty="0">
                <a:latin typeface="Franklin Gothic Demi" panose="020B0703020102020204" pitchFamily="34" charset="0"/>
              </a:rPr>
              <a:t>prendre </a:t>
            </a:r>
            <a:r>
              <a:rPr lang="fr-FR" sz="2400" i="1" dirty="0" err="1">
                <a:latin typeface="Franklin Gothic Demi" panose="020B0703020102020204" pitchFamily="34" charset="0"/>
              </a:rPr>
              <a:t>cs</a:t>
            </a:r>
            <a:r>
              <a:rPr lang="fr-FR" sz="2400" i="1" dirty="0">
                <a:latin typeface="Franklin Gothic Demi" panose="020B0703020102020204" pitchFamily="34" charset="0"/>
              </a:rPr>
              <a:t> de ce qu’il est</a:t>
            </a:r>
          </a:p>
          <a:p>
            <a:pPr algn="ctr"/>
            <a:endParaRPr lang="fr-FR" sz="2400" dirty="0">
              <a:latin typeface="Franklin Gothic Demi" panose="020B0703020102020204" pitchFamily="34" charset="0"/>
            </a:endParaRPr>
          </a:p>
          <a:p>
            <a:pPr algn="ctr"/>
            <a:r>
              <a:rPr lang="fr-FR" sz="2400" dirty="0">
                <a:latin typeface="Franklin Gothic Demi" panose="020B0703020102020204" pitchFamily="34" charset="0"/>
              </a:rPr>
              <a:t>L’homme ne peut pas modifier la réalité extérieure (et donc travailler) s’il n’est pas libre</a:t>
            </a:r>
          </a:p>
          <a:p>
            <a:pPr algn="ctr"/>
            <a:endParaRPr lang="fr-FR" sz="2400" dirty="0">
              <a:latin typeface="Franklin Gothic Demi" panose="020B0703020102020204" pitchFamily="34" charset="0"/>
            </a:endParaRPr>
          </a:p>
          <a:p>
            <a:pPr algn="ctr"/>
            <a:r>
              <a:rPr lang="fr-FR" sz="2400" dirty="0">
                <a:latin typeface="Franklin Gothic Demi" panose="020B0703020102020204" pitchFamily="34" charset="0"/>
              </a:rPr>
              <a:t>Le T consiste à produire un objet qui soit réellement </a:t>
            </a:r>
            <a:r>
              <a:rPr lang="fr-FR" sz="2400" i="1" dirty="0">
                <a:latin typeface="Franklin Gothic Demi" panose="020B0703020102020204" pitchFamily="34" charset="0"/>
              </a:rPr>
              <a:t>nôtre</a:t>
            </a:r>
          </a:p>
        </p:txBody>
      </p:sp>
      <p:pic>
        <p:nvPicPr>
          <p:cNvPr id="6" name="Picture 2" descr="Afficher l'image d'origine"/>
          <p:cNvPicPr>
            <a:picLocks noChangeAspect="1" noChangeArrowheads="1"/>
          </p:cNvPicPr>
          <p:nvPr/>
        </p:nvPicPr>
        <p:blipFill>
          <a:blip r:embed="rId3" cstate="print"/>
          <a:srcRect/>
          <a:stretch>
            <a:fillRect/>
          </a:stretch>
        </p:blipFill>
        <p:spPr bwMode="auto">
          <a:xfrm flipH="1">
            <a:off x="653119" y="420396"/>
            <a:ext cx="1848338" cy="2588955"/>
          </a:xfrm>
          <a:prstGeom prst="rect">
            <a:avLst/>
          </a:prstGeom>
          <a:noFill/>
        </p:spPr>
      </p:pic>
      <p:pic>
        <p:nvPicPr>
          <p:cNvPr id="7" name="Picture 6" descr="Afficher l'image d'origine"/>
          <p:cNvPicPr>
            <a:picLocks noChangeAspect="1" noChangeArrowheads="1"/>
          </p:cNvPicPr>
          <p:nvPr/>
        </p:nvPicPr>
        <p:blipFill>
          <a:blip r:embed="rId4" cstate="print"/>
          <a:srcRect t="23282" b="-2442"/>
          <a:stretch>
            <a:fillRect/>
          </a:stretch>
        </p:blipFill>
        <p:spPr bwMode="auto">
          <a:xfrm>
            <a:off x="2600624" y="1378992"/>
            <a:ext cx="3670710" cy="1579202"/>
          </a:xfrm>
          <a:prstGeom prst="rect">
            <a:avLst/>
          </a:prstGeom>
          <a:ln>
            <a:noFill/>
          </a:ln>
          <a:effectLst>
            <a:softEdge rad="112500"/>
          </a:effectLst>
        </p:spPr>
      </p:pic>
    </p:spTree>
    <p:extLst>
      <p:ext uri="{BB962C8B-B14F-4D97-AF65-F5344CB8AC3E}">
        <p14:creationId xmlns:p14="http://schemas.microsoft.com/office/powerpoint/2010/main" val="329903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88640"/>
            <a:ext cx="8496944" cy="584775"/>
          </a:xfrm>
          <a:prstGeom prst="rect">
            <a:avLst/>
          </a:prstGeom>
          <a:noFill/>
        </p:spPr>
        <p:txBody>
          <a:bodyPr wrap="square" rtlCol="0">
            <a:spAutoFit/>
          </a:bodyPr>
          <a:lstStyle/>
          <a:p>
            <a:pPr algn="just"/>
            <a:r>
              <a:rPr lang="fr-FR" sz="3200" dirty="0">
                <a:latin typeface="Bernard MT Condensed" pitchFamily="18" charset="0"/>
              </a:rPr>
              <a:t>b. Critique de l’exploitation du travail </a:t>
            </a:r>
          </a:p>
        </p:txBody>
      </p:sp>
      <p:sp>
        <p:nvSpPr>
          <p:cNvPr id="3" name="ZoneTexte 2"/>
          <p:cNvSpPr txBox="1"/>
          <p:nvPr/>
        </p:nvSpPr>
        <p:spPr>
          <a:xfrm>
            <a:off x="308768" y="1844824"/>
            <a:ext cx="8526463" cy="4493538"/>
          </a:xfrm>
          <a:prstGeom prst="rect">
            <a:avLst/>
          </a:prstGeom>
          <a:noFill/>
        </p:spPr>
        <p:txBody>
          <a:bodyPr>
            <a:spAutoFit/>
          </a:bodyPr>
          <a:lstStyle/>
          <a:p>
            <a:pPr algn="just">
              <a:buFont typeface="Symbol" pitchFamily="18" charset="2"/>
              <a:buNone/>
              <a:defRPr/>
            </a:pPr>
            <a:r>
              <a:rPr lang="fr-FR" sz="2600" dirty="0">
                <a:latin typeface="Agency FB" panose="020B0503020202020204" pitchFamily="34" charset="0"/>
              </a:rPr>
              <a:t>Toute société s’organise à travers des rapports de force qui unissent différentes </a:t>
            </a:r>
            <a:r>
              <a:rPr lang="fr-FR" sz="2600" b="1" dirty="0">
                <a:latin typeface="Agency FB" panose="020B0503020202020204" pitchFamily="34" charset="0"/>
              </a:rPr>
              <a:t>classes sociales</a:t>
            </a:r>
            <a:r>
              <a:rPr lang="fr-FR" sz="2600" dirty="0">
                <a:latin typeface="Agency FB" panose="020B0503020202020204" pitchFamily="34" charset="0"/>
              </a:rPr>
              <a:t>, qu’on peut ramener à deux grandes classes, celle des exploitants et celle des exploités. </a:t>
            </a:r>
          </a:p>
          <a:p>
            <a:pPr algn="just">
              <a:buFont typeface="Symbol" pitchFamily="18" charset="2"/>
              <a:buNone/>
              <a:defRPr/>
            </a:pPr>
            <a:endParaRPr lang="fr-FR" sz="2600" dirty="0">
              <a:latin typeface="Agency FB" panose="020B0503020202020204" pitchFamily="34" charset="0"/>
            </a:endParaRPr>
          </a:p>
          <a:p>
            <a:pPr algn="just">
              <a:buFont typeface="Symbol" pitchFamily="18" charset="2"/>
              <a:buNone/>
              <a:defRPr/>
            </a:pPr>
            <a:endParaRPr lang="fr-FR" sz="2600" dirty="0">
              <a:latin typeface="Agency FB" panose="020B0503020202020204" pitchFamily="34" charset="0"/>
            </a:endParaRPr>
          </a:p>
          <a:p>
            <a:pPr lvl="1" algn="ctr">
              <a:defRPr/>
            </a:pPr>
            <a:r>
              <a:rPr lang="fr-FR" sz="2600" dirty="0">
                <a:latin typeface="Agency FB" panose="020B0503020202020204" pitchFamily="34" charset="0"/>
              </a:rPr>
              <a:t>    </a:t>
            </a:r>
            <a:r>
              <a:rPr lang="fr-FR" sz="2600" b="1" dirty="0">
                <a:latin typeface="Agency FB" panose="020B0503020202020204" pitchFamily="34" charset="0"/>
              </a:rPr>
              <a:t>Maître     	       Seigneur   	   Bourgeois capitaliste</a:t>
            </a:r>
          </a:p>
          <a:p>
            <a:pPr marL="0" lvl="1" algn="ctr">
              <a:defRPr/>
            </a:pPr>
            <a:endParaRPr lang="fr-FR" sz="2600" b="1" dirty="0">
              <a:latin typeface="Agency FB" panose="020B0503020202020204" pitchFamily="34" charset="0"/>
            </a:endParaRPr>
          </a:p>
          <a:p>
            <a:pPr marL="0" lvl="1" algn="ctr">
              <a:defRPr/>
            </a:pPr>
            <a:r>
              <a:rPr lang="fr-FR" sz="2600" b="1" dirty="0">
                <a:latin typeface="Agency FB" panose="020B0503020202020204" pitchFamily="34" charset="0"/>
              </a:rPr>
              <a:t>Esclave		Serf	 	Prolétaire</a:t>
            </a:r>
          </a:p>
          <a:p>
            <a:pPr algn="just">
              <a:defRPr/>
            </a:pPr>
            <a:endParaRPr lang="fr-FR" sz="2600" dirty="0">
              <a:latin typeface="Agency FB" panose="020B0503020202020204" pitchFamily="34" charset="0"/>
            </a:endParaRPr>
          </a:p>
          <a:p>
            <a:pPr algn="just">
              <a:defRPr/>
            </a:pPr>
            <a:endParaRPr lang="fr-FR" sz="2600" dirty="0">
              <a:latin typeface="Agency FB" panose="020B0503020202020204" pitchFamily="34" charset="0"/>
            </a:endParaRPr>
          </a:p>
          <a:p>
            <a:pPr algn="ctr">
              <a:defRPr/>
            </a:pPr>
            <a:r>
              <a:rPr lang="fr-FR" sz="2600" dirty="0">
                <a:latin typeface="Agency FB" panose="020B0503020202020204" pitchFamily="34" charset="0"/>
              </a:rPr>
              <a:t>Ce dernier stade pour Marx est celui de la production ou du système capitaliste.</a:t>
            </a:r>
          </a:p>
        </p:txBody>
      </p:sp>
      <p:cxnSp>
        <p:nvCxnSpPr>
          <p:cNvPr id="5" name="Connecteur droit 4"/>
          <p:cNvCxnSpPr/>
          <p:nvPr/>
        </p:nvCxnSpPr>
        <p:spPr>
          <a:xfrm flipV="1">
            <a:off x="755576" y="4437112"/>
            <a:ext cx="7632848" cy="72008"/>
          </a:xfrm>
          <a:prstGeom prst="line">
            <a:avLst/>
          </a:prstGeom>
        </p:spPr>
        <p:style>
          <a:lnRef idx="3">
            <a:schemeClr val="accent2"/>
          </a:lnRef>
          <a:fillRef idx="0">
            <a:schemeClr val="accent2"/>
          </a:fillRef>
          <a:effectRef idx="2">
            <a:schemeClr val="accent2"/>
          </a:effectRef>
          <a:fontRef idx="minor">
            <a:schemeClr val="tx1"/>
          </a:fontRef>
        </p:style>
      </p:cxn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52320" y="188640"/>
            <a:ext cx="1152128" cy="16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6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2656"/>
            <a:ext cx="2503178" cy="324036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411760" y="0"/>
            <a:ext cx="6732240" cy="6555641"/>
          </a:xfrm>
          <a:prstGeom prst="rect">
            <a:avLst/>
          </a:prstGeom>
        </p:spPr>
        <p:txBody>
          <a:bodyPr wrap="square">
            <a:spAutoFit/>
          </a:bodyPr>
          <a:lstStyle/>
          <a:p>
            <a:pPr algn="just"/>
            <a:r>
              <a:rPr lang="fr-FR" sz="2100" b="1" dirty="0">
                <a:latin typeface="Agency FB" panose="020B0503020202020204" pitchFamily="34" charset="0"/>
              </a:rPr>
              <a:t>« Cette conscience de soi, l’homme l’acquiert de deux manières : Primo, </a:t>
            </a:r>
            <a:r>
              <a:rPr lang="fr-FR" sz="2100" b="1" i="1" dirty="0">
                <a:latin typeface="Agency FB" panose="020B0503020202020204" pitchFamily="34" charset="0"/>
              </a:rPr>
              <a:t>théoriquement</a:t>
            </a:r>
            <a:r>
              <a:rPr lang="fr-FR" sz="2100" b="1" dirty="0">
                <a:latin typeface="Agency FB" panose="020B0503020202020204" pitchFamily="34" charset="0"/>
              </a:rPr>
              <a:t>, parce qu’il doit se pencher sur lui-même pour prendre conscience de tous les mouvements, replis et penchants du cœur humain et d’une façon générale se contempler, se représenter ce que la pensée peut lui assigner comme essence, enfin se reconnaître exclusivement, aussi bien dans ce qu’il tire de son propre fond que dans les données qu’il reçoit de l’extérieur. </a:t>
            </a:r>
          </a:p>
          <a:p>
            <a:pPr algn="just"/>
            <a:r>
              <a:rPr lang="fr-FR" sz="2100" b="1" dirty="0">
                <a:latin typeface="Agency FB" panose="020B0503020202020204" pitchFamily="34" charset="0"/>
              </a:rPr>
              <a:t>Deuxièmement, l’homme se constitue pour soi par son activité </a:t>
            </a:r>
            <a:r>
              <a:rPr lang="fr-FR" sz="2100" b="1" i="1" dirty="0">
                <a:latin typeface="Agency FB" panose="020B0503020202020204" pitchFamily="34" charset="0"/>
              </a:rPr>
              <a:t>pratique</a:t>
            </a:r>
            <a:r>
              <a:rPr lang="fr-FR" sz="2100" b="1" dirty="0">
                <a:latin typeface="Agency FB" panose="020B0503020202020204" pitchFamily="34" charset="0"/>
              </a:rPr>
              <a:t>, parce qu’il est poussé à se trouver lui-même, à se retrouver lui-même dans ce qui lui est donné immédiatement, dans ce qui s’offre à lui extérieurement. Il y parvient en changeant les choses extérieures, qu’il marque du sceau de son intériorité et dans lesquelles il ne retrouve que ses propres déterminations. L’homme agit ainsi, de par sa liberté de sujet, pour ôter au monde extérieur son caractère farouchement étranger et pour ne jouir des choses que parce qu’il y retrouve une forme extérieure de sa propre réalité. </a:t>
            </a:r>
          </a:p>
          <a:p>
            <a:pPr algn="just"/>
            <a:r>
              <a:rPr lang="fr-FR" sz="2100" b="1" dirty="0">
                <a:latin typeface="Agency FB" panose="020B0503020202020204" pitchFamily="34" charset="0"/>
              </a:rPr>
              <a:t>Ce besoin de modifier les choses extérieures est déjà inscrit dans les premiers penchants de l’enfant; le petit garçon qui jette des pierres dans le torrent et admire les ronds qui se forment dans l’eau, admire en fait une œuvre où il bénéficie du spectacle de sa propre activité. » </a:t>
            </a:r>
          </a:p>
        </p:txBody>
      </p:sp>
      <p:sp>
        <p:nvSpPr>
          <p:cNvPr id="4" name="ZoneTexte 3"/>
          <p:cNvSpPr txBox="1"/>
          <p:nvPr/>
        </p:nvSpPr>
        <p:spPr>
          <a:xfrm>
            <a:off x="94229" y="3717032"/>
            <a:ext cx="2295705" cy="1077218"/>
          </a:xfrm>
          <a:prstGeom prst="rect">
            <a:avLst/>
          </a:prstGeom>
          <a:noFill/>
        </p:spPr>
        <p:txBody>
          <a:bodyPr wrap="square" rtlCol="0">
            <a:spAutoFit/>
          </a:bodyPr>
          <a:lstStyle/>
          <a:p>
            <a:pPr algn="ctr"/>
            <a:r>
              <a:rPr lang="fr-FR" sz="3200" i="1" dirty="0">
                <a:latin typeface="Bernard MT Condensed" panose="02050806060905020404" pitchFamily="18" charset="0"/>
              </a:rPr>
              <a:t>Esthétique</a:t>
            </a:r>
            <a:r>
              <a:rPr lang="fr-FR" sz="3200" dirty="0">
                <a:latin typeface="Bernard MT Condensed" panose="02050806060905020404" pitchFamily="18" charset="0"/>
              </a:rPr>
              <a:t> </a:t>
            </a:r>
          </a:p>
          <a:p>
            <a:pPr algn="ctr"/>
            <a:r>
              <a:rPr lang="fr-FR" sz="3200" dirty="0">
                <a:latin typeface="Bernard MT Condensed" panose="02050806060905020404" pitchFamily="18" charset="0"/>
              </a:rPr>
              <a:t>Introduction</a:t>
            </a:r>
          </a:p>
        </p:txBody>
      </p:sp>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4481" r="3869" b="3026"/>
          <a:stretch/>
        </p:blipFill>
        <p:spPr>
          <a:xfrm rot="20880661">
            <a:off x="328803" y="4854936"/>
            <a:ext cx="1756342" cy="1835722"/>
          </a:xfrm>
          <a:prstGeom prst="rect">
            <a:avLst/>
          </a:prstGeom>
          <a:ln>
            <a:noFill/>
          </a:ln>
          <a:effectLst>
            <a:softEdge rad="112500"/>
          </a:effectLst>
        </p:spPr>
      </p:pic>
      <p:sp>
        <p:nvSpPr>
          <p:cNvPr id="6" name="ZoneTexte 5"/>
          <p:cNvSpPr txBox="1"/>
          <p:nvPr/>
        </p:nvSpPr>
        <p:spPr>
          <a:xfrm rot="20662385">
            <a:off x="382459" y="5276482"/>
            <a:ext cx="1662639" cy="1077218"/>
          </a:xfrm>
          <a:prstGeom prst="rect">
            <a:avLst/>
          </a:prstGeom>
          <a:noFill/>
        </p:spPr>
        <p:txBody>
          <a:bodyPr wrap="square" rtlCol="0">
            <a:spAutoFit/>
          </a:bodyPr>
          <a:lstStyle/>
          <a:p>
            <a:pPr algn="ctr"/>
            <a:r>
              <a:rPr lang="fr-FR" sz="2400" b="1" dirty="0">
                <a:solidFill>
                  <a:srgbClr val="FF0000"/>
                </a:solidFill>
              </a:rPr>
              <a:t>Conscience</a:t>
            </a:r>
          </a:p>
          <a:p>
            <a:pPr algn="ctr"/>
            <a:r>
              <a:rPr lang="fr-FR" sz="2000" b="1" dirty="0">
                <a:solidFill>
                  <a:srgbClr val="002060"/>
                </a:solidFill>
              </a:rPr>
              <a:t>« Pour soi » ≠ « en soi »</a:t>
            </a:r>
          </a:p>
        </p:txBody>
      </p:sp>
    </p:spTree>
    <p:extLst>
      <p:ext uri="{BB962C8B-B14F-4D97-AF65-F5344CB8AC3E}">
        <p14:creationId xmlns:p14="http://schemas.microsoft.com/office/powerpoint/2010/main" val="31119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260648"/>
            <a:ext cx="6840760" cy="523220"/>
          </a:xfrm>
          <a:prstGeom prst="rect">
            <a:avLst/>
          </a:prstGeom>
          <a:noFill/>
        </p:spPr>
        <p:txBody>
          <a:bodyPr wrap="square" rtlCol="0">
            <a:spAutoFit/>
          </a:bodyPr>
          <a:lstStyle/>
          <a:p>
            <a:pPr algn="just"/>
            <a:r>
              <a:rPr lang="fr-FR" sz="2800" dirty="0">
                <a:latin typeface="Franklin Gothic Medium" pitchFamily="34" charset="0"/>
              </a:rPr>
              <a:t>2) Loisirs et consommation</a:t>
            </a:r>
          </a:p>
        </p:txBody>
      </p:sp>
      <p:sp>
        <p:nvSpPr>
          <p:cNvPr id="3" name="Text Box 4"/>
          <p:cNvSpPr txBox="1">
            <a:spLocks noChangeArrowheads="1"/>
          </p:cNvSpPr>
          <p:nvPr/>
        </p:nvSpPr>
        <p:spPr bwMode="auto">
          <a:xfrm>
            <a:off x="971550" y="908050"/>
            <a:ext cx="6840538" cy="830997"/>
          </a:xfrm>
          <a:prstGeom prst="rect">
            <a:avLst/>
          </a:prstGeom>
          <a:noFill/>
          <a:ln w="9525">
            <a:noFill/>
            <a:miter lim="800000"/>
            <a:headEnd/>
            <a:tailEnd/>
          </a:ln>
        </p:spPr>
        <p:txBody>
          <a:bodyPr>
            <a:spAutoFit/>
          </a:bodyPr>
          <a:lstStyle/>
          <a:p>
            <a:pPr algn="ctr"/>
            <a:r>
              <a:rPr lang="fr-FR" sz="2400" b="1" dirty="0">
                <a:latin typeface="Franklin Gothic Medium Cond" pitchFamily="34" charset="0"/>
              </a:rPr>
              <a:t>L'emploi du temps de la vie humaine tend à se résumer de plus en plus à deux pôles absolument opposés :</a:t>
            </a:r>
          </a:p>
        </p:txBody>
      </p:sp>
      <p:sp>
        <p:nvSpPr>
          <p:cNvPr id="4" name="ZoneTexte 3"/>
          <p:cNvSpPr txBox="1">
            <a:spLocks noChangeArrowheads="1"/>
          </p:cNvSpPr>
          <p:nvPr/>
        </p:nvSpPr>
        <p:spPr bwMode="auto">
          <a:xfrm>
            <a:off x="468313" y="1916113"/>
            <a:ext cx="3240087" cy="1631216"/>
          </a:xfrm>
          <a:prstGeom prst="rect">
            <a:avLst/>
          </a:prstGeom>
          <a:solidFill>
            <a:schemeClr val="bg1">
              <a:alpha val="20000"/>
            </a:schemeClr>
          </a:solidFill>
          <a:ln w="9525">
            <a:noFill/>
            <a:miter lim="800000"/>
            <a:headEnd/>
            <a:tailEnd/>
          </a:ln>
        </p:spPr>
        <p:txBody>
          <a:bodyPr>
            <a:spAutoFit/>
          </a:bodyPr>
          <a:lstStyle/>
          <a:p>
            <a:pPr algn="ctr"/>
            <a:r>
              <a:rPr lang="fr-FR" sz="2000" b="1" dirty="0">
                <a:latin typeface="Andalus" pitchFamily="18" charset="-78"/>
                <a:cs typeface="Andalus" pitchFamily="18" charset="-78"/>
              </a:rPr>
              <a:t>Le temps de travail = temps qu’il est obligatoire de sacrifier à la production de biens et de services</a:t>
            </a:r>
          </a:p>
          <a:p>
            <a:pPr algn="ctr"/>
            <a:endParaRPr lang="fr-FR" sz="2000" b="1" dirty="0">
              <a:latin typeface="Andalus" pitchFamily="18" charset="-78"/>
              <a:cs typeface="Andalus" pitchFamily="18" charset="-78"/>
            </a:endParaRPr>
          </a:p>
        </p:txBody>
      </p:sp>
      <p:cxnSp>
        <p:nvCxnSpPr>
          <p:cNvPr id="5" name="Connecteur droit avec flèche 4"/>
          <p:cNvCxnSpPr/>
          <p:nvPr/>
        </p:nvCxnSpPr>
        <p:spPr>
          <a:xfrm flipV="1">
            <a:off x="3708400" y="2446338"/>
            <a:ext cx="1655763" cy="95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ZoneTexte 5"/>
          <p:cNvSpPr txBox="1">
            <a:spLocks noChangeArrowheads="1"/>
          </p:cNvSpPr>
          <p:nvPr/>
        </p:nvSpPr>
        <p:spPr bwMode="auto">
          <a:xfrm>
            <a:off x="5364088" y="2132856"/>
            <a:ext cx="3240087" cy="646331"/>
          </a:xfrm>
          <a:prstGeom prst="rect">
            <a:avLst/>
          </a:prstGeom>
          <a:solidFill>
            <a:schemeClr val="bg1">
              <a:alpha val="20000"/>
            </a:schemeClr>
          </a:solidFill>
          <a:ln w="9525">
            <a:noFill/>
            <a:miter lim="800000"/>
            <a:headEnd/>
            <a:tailEnd/>
          </a:ln>
        </p:spPr>
        <p:txBody>
          <a:bodyPr>
            <a:spAutoFit/>
          </a:bodyPr>
          <a:lstStyle/>
          <a:p>
            <a:pPr algn="ctr"/>
            <a:r>
              <a:rPr lang="fr-FR" b="1" dirty="0">
                <a:latin typeface="Andalus" pitchFamily="18" charset="-78"/>
                <a:cs typeface="Andalus" pitchFamily="18" charset="-78"/>
              </a:rPr>
              <a:t>Le temps de loisir </a:t>
            </a:r>
          </a:p>
          <a:p>
            <a:pPr algn="ctr"/>
            <a:r>
              <a:rPr lang="fr-FR" b="1" dirty="0">
                <a:latin typeface="Andalus" pitchFamily="18" charset="-78"/>
                <a:cs typeface="Andalus" pitchFamily="18" charset="-78"/>
              </a:rPr>
              <a:t>= temps « libre » </a:t>
            </a:r>
          </a:p>
        </p:txBody>
      </p:sp>
      <p:pic>
        <p:nvPicPr>
          <p:cNvPr id="7" name="Picture 2"/>
          <p:cNvPicPr>
            <a:picLocks noChangeAspect="1" noChangeArrowheads="1"/>
          </p:cNvPicPr>
          <p:nvPr/>
        </p:nvPicPr>
        <p:blipFill>
          <a:blip r:embed="rId2" cstate="print"/>
          <a:srcRect/>
          <a:stretch>
            <a:fillRect/>
          </a:stretch>
        </p:blipFill>
        <p:spPr bwMode="auto">
          <a:xfrm>
            <a:off x="971550" y="3500438"/>
            <a:ext cx="6667500" cy="2019300"/>
          </a:xfrm>
          <a:prstGeom prst="rect">
            <a:avLst/>
          </a:prstGeom>
          <a:noFill/>
          <a:ln w="9525">
            <a:noFill/>
            <a:miter lim="800000"/>
            <a:headEnd/>
            <a:tailEnd/>
          </a:ln>
        </p:spPr>
      </p:pic>
    </p:spTree>
    <p:extLst>
      <p:ext uri="{BB962C8B-B14F-4D97-AF65-F5344CB8AC3E}">
        <p14:creationId xmlns:p14="http://schemas.microsoft.com/office/powerpoint/2010/main" val="6887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3351676" y="2379348"/>
            <a:ext cx="5184576" cy="3539430"/>
          </a:xfrm>
          <a:prstGeom prst="rect">
            <a:avLst/>
          </a:prstGeom>
          <a:noFill/>
          <a:ln w="9525">
            <a:noFill/>
            <a:miter lim="800000"/>
            <a:headEnd/>
            <a:tailEnd/>
          </a:ln>
        </p:spPr>
        <p:txBody>
          <a:bodyPr wrap="square">
            <a:spAutoFit/>
          </a:bodyPr>
          <a:lstStyle/>
          <a:p>
            <a:pPr algn="just"/>
            <a:r>
              <a:rPr lang="fr-FR" sz="2800" dirty="0">
                <a:latin typeface="Agency FB" pitchFamily="34" charset="0"/>
              </a:rPr>
              <a:t>•Le temps libre est nécessaire pour retrouver la force de travailler</a:t>
            </a:r>
          </a:p>
          <a:p>
            <a:pPr algn="just">
              <a:buFontTx/>
              <a:buChar char="-"/>
            </a:pPr>
            <a:endParaRPr lang="fr-FR" sz="2800" dirty="0">
              <a:latin typeface="Agency FB" pitchFamily="34" charset="0"/>
            </a:endParaRPr>
          </a:p>
          <a:p>
            <a:pPr algn="just"/>
            <a:r>
              <a:rPr lang="fr-FR" sz="2800" dirty="0">
                <a:latin typeface="Agency FB" pitchFamily="34" charset="0"/>
              </a:rPr>
              <a:t>•ses modalités ne sont d’abord pas décidées par les salariés.</a:t>
            </a:r>
          </a:p>
          <a:p>
            <a:pPr algn="just"/>
            <a:endParaRPr lang="fr-FR" sz="2800" dirty="0">
              <a:latin typeface="Agency FB" pitchFamily="34" charset="0"/>
            </a:endParaRPr>
          </a:p>
          <a:p>
            <a:pPr algn="just"/>
            <a:r>
              <a:rPr lang="fr-FR" sz="2800" dirty="0">
                <a:latin typeface="Agency FB" pitchFamily="34" charset="0"/>
              </a:rPr>
              <a:t>•Enfin, il permet de dégager du temps pour la consommation des biens produits. </a:t>
            </a:r>
          </a:p>
        </p:txBody>
      </p:sp>
      <p:sp>
        <p:nvSpPr>
          <p:cNvPr id="3" name="Rectangle 2"/>
          <p:cNvSpPr/>
          <p:nvPr/>
        </p:nvSpPr>
        <p:spPr>
          <a:xfrm>
            <a:off x="539552" y="188640"/>
            <a:ext cx="7992888" cy="1077218"/>
          </a:xfrm>
          <a:prstGeom prst="rect">
            <a:avLst/>
          </a:prstGeom>
        </p:spPr>
        <p:txBody>
          <a:bodyPr wrap="square">
            <a:spAutoFit/>
          </a:bodyPr>
          <a:lstStyle/>
          <a:p>
            <a:pPr algn="ctr"/>
            <a:r>
              <a:rPr lang="fr-FR" sz="3200" dirty="0">
                <a:ln w="18415" cmpd="sng">
                  <a:solidFill>
                    <a:srgbClr val="FF0000"/>
                  </a:solidFill>
                  <a:prstDash val="solid"/>
                </a:ln>
                <a:solidFill>
                  <a:srgbClr val="FF0000"/>
                </a:solidFill>
                <a:effectLst>
                  <a:outerShdw blurRad="63500" dir="3600000" algn="tl" rotWithShape="0">
                    <a:srgbClr val="000000">
                      <a:alpha val="70000"/>
                    </a:srgbClr>
                  </a:outerShdw>
                </a:effectLst>
              </a:rPr>
              <a:t>Mais le « temps libre » est-il vraiment libre ? </a:t>
            </a:r>
          </a:p>
          <a:p>
            <a:pPr algn="ctr"/>
            <a:r>
              <a:rPr lang="fr-FR" sz="3200" dirty="0">
                <a:ln w="18415" cmpd="sng">
                  <a:solidFill>
                    <a:srgbClr val="FF0000"/>
                  </a:solidFill>
                  <a:prstDash val="solid"/>
                </a:ln>
                <a:solidFill>
                  <a:srgbClr val="FF0000"/>
                </a:solidFill>
                <a:effectLst>
                  <a:outerShdw blurRad="63500" dir="3600000" algn="tl" rotWithShape="0">
                    <a:srgbClr val="000000">
                      <a:alpha val="70000"/>
                    </a:srgbClr>
                  </a:outerShdw>
                </a:effectLst>
              </a:rPr>
              <a:t>Appartient-il vraiment au travailleur ?  </a:t>
            </a:r>
          </a:p>
        </p:txBody>
      </p:sp>
      <p:pic>
        <p:nvPicPr>
          <p:cNvPr id="4" name="Picture 2" descr="Afficher l'image d'origine"/>
          <p:cNvPicPr>
            <a:picLocks noChangeAspect="1" noChangeArrowheads="1"/>
          </p:cNvPicPr>
          <p:nvPr/>
        </p:nvPicPr>
        <p:blipFill>
          <a:blip r:embed="rId3" cstate="print"/>
          <a:srcRect/>
          <a:stretch>
            <a:fillRect/>
          </a:stretch>
        </p:blipFill>
        <p:spPr bwMode="auto">
          <a:xfrm flipH="1">
            <a:off x="395536" y="2348880"/>
            <a:ext cx="2423354" cy="3641652"/>
          </a:xfrm>
          <a:prstGeom prst="rect">
            <a:avLst/>
          </a:prstGeom>
          <a:noFill/>
        </p:spPr>
      </p:pic>
      <p:sp>
        <p:nvSpPr>
          <p:cNvPr id="5" name="Rectangle 4"/>
          <p:cNvSpPr/>
          <p:nvPr/>
        </p:nvSpPr>
        <p:spPr>
          <a:xfrm>
            <a:off x="395536" y="1470511"/>
            <a:ext cx="9217024" cy="523220"/>
          </a:xfrm>
          <a:prstGeom prst="rect">
            <a:avLst/>
          </a:prstGeom>
        </p:spPr>
        <p:txBody>
          <a:bodyPr wrap="square">
            <a:spAutoFit/>
          </a:bodyPr>
          <a:lstStyle/>
          <a:p>
            <a:r>
              <a:rPr lang="fr-FR" sz="2800" b="1" dirty="0">
                <a:latin typeface="Bernard MT Condensed" panose="02050806060905020404" pitchFamily="18" charset="0"/>
              </a:rPr>
              <a:t>a. Le travailleur demeure aliéné dans son temps « libre »</a:t>
            </a:r>
          </a:p>
        </p:txBody>
      </p:sp>
    </p:spTree>
    <p:extLst>
      <p:ext uri="{BB962C8B-B14F-4D97-AF65-F5344CB8AC3E}">
        <p14:creationId xmlns:p14="http://schemas.microsoft.com/office/powerpoint/2010/main" val="33425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par>
                                <p:cTn id="18" presetID="5"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allAtOnce"/>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525" y="310006"/>
            <a:ext cx="9217024" cy="523220"/>
          </a:xfrm>
          <a:prstGeom prst="rect">
            <a:avLst/>
          </a:prstGeom>
        </p:spPr>
        <p:txBody>
          <a:bodyPr wrap="square">
            <a:spAutoFit/>
          </a:bodyPr>
          <a:lstStyle/>
          <a:p>
            <a:r>
              <a:rPr lang="fr-FR" sz="2800" b="1" dirty="0">
                <a:latin typeface="Bernard MT Condensed" panose="02050806060905020404" pitchFamily="18" charset="0"/>
              </a:rPr>
              <a:t>b. Le désir de consommer nous rend-il (vraiment) heureux ? </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1132982"/>
            <a:ext cx="5040560" cy="320851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34236" y="1232949"/>
            <a:ext cx="3034527" cy="3108543"/>
          </a:xfrm>
          <a:prstGeom prst="rect">
            <a:avLst/>
          </a:prstGeom>
        </p:spPr>
        <p:txBody>
          <a:bodyPr wrap="square">
            <a:spAutoFit/>
          </a:bodyPr>
          <a:lstStyle/>
          <a:p>
            <a:pPr algn="just">
              <a:spcBef>
                <a:spcPct val="0"/>
              </a:spcBef>
            </a:pPr>
            <a:r>
              <a:rPr lang="fr-FR" altLang="fr-FR" sz="2800" dirty="0">
                <a:latin typeface="Agency FB" panose="020B0503020202020204" pitchFamily="34" charset="0"/>
              </a:rPr>
              <a:t>La possibilité de consommer semble donner un sens au travail.</a:t>
            </a:r>
          </a:p>
          <a:p>
            <a:pPr algn="just">
              <a:spcBef>
                <a:spcPct val="0"/>
              </a:spcBef>
            </a:pPr>
            <a:r>
              <a:rPr lang="fr-FR" altLang="fr-FR" sz="2800" dirty="0">
                <a:latin typeface="Agency FB" panose="020B0503020202020204" pitchFamily="34" charset="0"/>
              </a:rPr>
              <a:t>…  promesse de bonheur </a:t>
            </a:r>
          </a:p>
          <a:p>
            <a:pPr algn="just">
              <a:spcBef>
                <a:spcPct val="0"/>
              </a:spcBef>
            </a:pPr>
            <a:r>
              <a:rPr lang="fr-FR" altLang="fr-FR" sz="2800" dirty="0">
                <a:latin typeface="Agency FB" panose="020B0503020202020204" pitchFamily="34" charset="0"/>
              </a:rPr>
              <a:t>…  promesse de liberté </a:t>
            </a:r>
          </a:p>
          <a:p>
            <a:pPr algn="just">
              <a:spcBef>
                <a:spcPct val="0"/>
              </a:spcBef>
            </a:pPr>
            <a:r>
              <a:rPr lang="fr-FR" altLang="fr-FR" sz="2800" dirty="0">
                <a:latin typeface="Agency FB" panose="020B0503020202020204" pitchFamily="34" charset="0"/>
              </a:rPr>
              <a:t>… devenir soi-même</a:t>
            </a:r>
          </a:p>
        </p:txBody>
      </p:sp>
      <p:sp>
        <p:nvSpPr>
          <p:cNvPr id="5" name="Text Box 4"/>
          <p:cNvSpPr txBox="1">
            <a:spLocks noChangeArrowheads="1"/>
          </p:cNvSpPr>
          <p:nvPr/>
        </p:nvSpPr>
        <p:spPr bwMode="auto">
          <a:xfrm>
            <a:off x="323528" y="4643145"/>
            <a:ext cx="589475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 indent="-31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4400" b="1" dirty="0">
                <a:solidFill>
                  <a:srgbClr val="C00000"/>
                </a:solidFill>
                <a:latin typeface="Freestyle Script" panose="030804020302050B0404" pitchFamily="66" charset="0"/>
                <a:cs typeface="David" panose="020E0502060401010101" pitchFamily="34" charset="-79"/>
              </a:rPr>
              <a:t>Société de consommation </a:t>
            </a:r>
            <a:r>
              <a:rPr lang="fr-FR" altLang="fr-FR" sz="4400" b="1" dirty="0">
                <a:solidFill>
                  <a:srgbClr val="C00000"/>
                </a:solidFill>
                <a:latin typeface="Calibri" panose="020F0502020204030204" pitchFamily="34" charset="0"/>
                <a:cs typeface="David" panose="020E0502060401010101" pitchFamily="34" charset="-79"/>
              </a:rPr>
              <a:t>→ </a:t>
            </a:r>
            <a:r>
              <a:rPr lang="fr-FR" altLang="fr-FR" sz="4400" b="1" dirty="0">
                <a:solidFill>
                  <a:srgbClr val="C00000"/>
                </a:solidFill>
                <a:latin typeface="Freestyle Script" panose="030804020302050B0404" pitchFamily="66" charset="0"/>
                <a:cs typeface="David" panose="020E0502060401010101" pitchFamily="34" charset="-79"/>
              </a:rPr>
              <a:t>nouvelle logique d’aliénation</a:t>
            </a:r>
          </a:p>
          <a:p>
            <a:pPr algn="just" eaLnBrk="1" hangingPunct="1">
              <a:spcBef>
                <a:spcPct val="0"/>
              </a:spcBef>
              <a:buFontTx/>
              <a:buNone/>
            </a:pPr>
            <a:r>
              <a:rPr lang="fr-FR" altLang="fr-FR" sz="4400" b="1" dirty="0">
                <a:solidFill>
                  <a:srgbClr val="C00000"/>
                </a:solidFill>
                <a:latin typeface="Freestyle Script" panose="030804020302050B0404" pitchFamily="66" charset="0"/>
                <a:cs typeface="David" panose="020E0502060401010101" pitchFamily="34" charset="-79"/>
              </a:rPr>
              <a:t>Entretien des désirs insatiables</a:t>
            </a:r>
            <a:endParaRPr lang="fr-FR" altLang="fr-FR" sz="4400" dirty="0">
              <a:solidFill>
                <a:srgbClr val="C00000"/>
              </a:solidFill>
              <a:latin typeface="Freestyle Script" panose="030804020302050B0404" pitchFamily="66" charset="0"/>
              <a:cs typeface="David" panose="020E0502060401010101" pitchFamily="34" charset="-79"/>
            </a:endParaRPr>
          </a:p>
          <a:p>
            <a:pPr marL="0" indent="0" algn="just" eaLnBrk="1" hangingPunct="1">
              <a:spcBef>
                <a:spcPct val="0"/>
              </a:spcBef>
              <a:buNone/>
            </a:pPr>
            <a:endParaRPr lang="fr-FR" altLang="fr-FR" sz="4400" b="1" dirty="0">
              <a:solidFill>
                <a:srgbClr val="C00000"/>
              </a:solidFill>
              <a:latin typeface="Freestyle Script" panose="030804020302050B0404" pitchFamily="66" charset="0"/>
              <a:cs typeface="David" panose="020E0502060401010101" pitchFamily="34" charset="-79"/>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4481" r="3869" b="3026"/>
          <a:stretch/>
        </p:blipFill>
        <p:spPr>
          <a:xfrm rot="20880661">
            <a:off x="6421689" y="4473875"/>
            <a:ext cx="2083038" cy="2177184"/>
          </a:xfrm>
          <a:prstGeom prst="rect">
            <a:avLst/>
          </a:prstGeom>
          <a:ln>
            <a:noFill/>
          </a:ln>
          <a:effectLst>
            <a:softEdge rad="112500"/>
          </a:effectLst>
        </p:spPr>
      </p:pic>
      <p:sp>
        <p:nvSpPr>
          <p:cNvPr id="7" name="ZoneTexte 6"/>
          <p:cNvSpPr txBox="1"/>
          <p:nvPr/>
        </p:nvSpPr>
        <p:spPr>
          <a:xfrm rot="20828120">
            <a:off x="6635116" y="4869969"/>
            <a:ext cx="1656184" cy="1384995"/>
          </a:xfrm>
          <a:prstGeom prst="rect">
            <a:avLst/>
          </a:prstGeom>
          <a:noFill/>
        </p:spPr>
        <p:txBody>
          <a:bodyPr wrap="square" rtlCol="0">
            <a:spAutoFit/>
          </a:bodyPr>
          <a:lstStyle/>
          <a:p>
            <a:pPr algn="ctr"/>
            <a:r>
              <a:rPr lang="fr-FR" sz="2800" b="1" dirty="0">
                <a:solidFill>
                  <a:srgbClr val="FF0000"/>
                </a:solidFill>
              </a:rPr>
              <a:t>Cf. cours : désir et bonheur</a:t>
            </a:r>
          </a:p>
        </p:txBody>
      </p:sp>
    </p:spTree>
    <p:extLst>
      <p:ext uri="{BB962C8B-B14F-4D97-AF65-F5344CB8AC3E}">
        <p14:creationId xmlns:p14="http://schemas.microsoft.com/office/powerpoint/2010/main" val="246799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51520" y="2636912"/>
            <a:ext cx="2664296" cy="1656184"/>
          </a:xfrm>
          <a:prstGeom prst="round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Arial Black" panose="020B0A04020102020204" pitchFamily="34" charset="0"/>
              </a:rPr>
              <a:t>Activité pratique</a:t>
            </a:r>
          </a:p>
        </p:txBody>
      </p:sp>
      <p:sp>
        <p:nvSpPr>
          <p:cNvPr id="4" name="ZoneTexte 3"/>
          <p:cNvSpPr txBox="1"/>
          <p:nvPr/>
        </p:nvSpPr>
        <p:spPr>
          <a:xfrm>
            <a:off x="143508" y="4293096"/>
            <a:ext cx="2880320" cy="523220"/>
          </a:xfrm>
          <a:prstGeom prst="rect">
            <a:avLst/>
          </a:prstGeom>
          <a:noFill/>
        </p:spPr>
        <p:txBody>
          <a:bodyPr wrap="square" rtlCol="0">
            <a:spAutoFit/>
          </a:bodyPr>
          <a:lstStyle/>
          <a:p>
            <a:pPr algn="ctr"/>
            <a:r>
              <a:rPr lang="fr-FR" sz="2800" dirty="0">
                <a:latin typeface="Agency FB" panose="020B0503020202020204" pitchFamily="34" charset="0"/>
              </a:rPr>
              <a:t>Agir sur </a:t>
            </a:r>
            <a:r>
              <a:rPr lang="fr-FR" sz="2800" dirty="0" err="1">
                <a:latin typeface="Agency FB" panose="020B0503020202020204" pitchFamily="34" charset="0"/>
              </a:rPr>
              <a:t>qq</a:t>
            </a:r>
            <a:r>
              <a:rPr lang="fr-FR" sz="2800" dirty="0">
                <a:latin typeface="Agency FB" panose="020B0503020202020204" pitchFamily="34" charset="0"/>
              </a:rPr>
              <a:t> chose… </a:t>
            </a:r>
          </a:p>
        </p:txBody>
      </p:sp>
      <p:sp>
        <p:nvSpPr>
          <p:cNvPr id="5" name="Ellipse 4"/>
          <p:cNvSpPr/>
          <p:nvPr/>
        </p:nvSpPr>
        <p:spPr>
          <a:xfrm>
            <a:off x="3333382" y="788429"/>
            <a:ext cx="2945288" cy="18722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solidFill>
                  <a:schemeClr val="tx1"/>
                </a:solidFill>
              </a:rPr>
              <a:t>Modification</a:t>
            </a:r>
            <a:r>
              <a:rPr lang="fr-FR" sz="2400" dirty="0">
                <a:solidFill>
                  <a:schemeClr val="tx1"/>
                </a:solidFill>
              </a:rPr>
              <a:t> de la chose</a:t>
            </a:r>
          </a:p>
        </p:txBody>
      </p:sp>
      <p:sp>
        <p:nvSpPr>
          <p:cNvPr id="6" name="Ellipse 5"/>
          <p:cNvSpPr/>
          <p:nvPr/>
        </p:nvSpPr>
        <p:spPr>
          <a:xfrm>
            <a:off x="3263538" y="3694701"/>
            <a:ext cx="2945288" cy="22740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solidFill>
                  <a:schemeClr val="tx1"/>
                </a:solidFill>
              </a:rPr>
              <a:t>Appropriation</a:t>
            </a:r>
            <a:r>
              <a:rPr lang="fr-FR" sz="2400" dirty="0">
                <a:solidFill>
                  <a:schemeClr val="tx1"/>
                </a:solidFill>
              </a:rPr>
              <a:t> </a:t>
            </a:r>
          </a:p>
          <a:p>
            <a:pPr algn="ctr"/>
            <a:r>
              <a:rPr lang="fr-FR" sz="2400" dirty="0">
                <a:solidFill>
                  <a:schemeClr val="tx1"/>
                </a:solidFill>
              </a:rPr>
              <a:t>de la chose</a:t>
            </a:r>
          </a:p>
        </p:txBody>
      </p:sp>
      <p:sp>
        <p:nvSpPr>
          <p:cNvPr id="7" name="Parenthèse fermante 6"/>
          <p:cNvSpPr/>
          <p:nvPr/>
        </p:nvSpPr>
        <p:spPr>
          <a:xfrm>
            <a:off x="6415133" y="1556792"/>
            <a:ext cx="316996" cy="3384376"/>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6732129" y="2433952"/>
            <a:ext cx="2232248" cy="2062103"/>
          </a:xfrm>
          <a:prstGeom prst="rect">
            <a:avLst/>
          </a:prstGeom>
          <a:noFill/>
        </p:spPr>
        <p:txBody>
          <a:bodyPr wrap="square" rtlCol="0">
            <a:spAutoFit/>
          </a:bodyPr>
          <a:lstStyle/>
          <a:p>
            <a:pPr algn="ctr"/>
            <a:r>
              <a:rPr lang="fr-FR" sz="2800" b="1" dirty="0">
                <a:solidFill>
                  <a:srgbClr val="00B050"/>
                </a:solidFill>
              </a:rPr>
              <a:t>Objectivation de soi </a:t>
            </a:r>
          </a:p>
          <a:p>
            <a:pPr algn="ctr"/>
            <a:r>
              <a:rPr lang="fr-FR" sz="2400" dirty="0">
                <a:latin typeface="Baskerville Old Face" panose="02020602080505020303" pitchFamily="18" charset="0"/>
              </a:rPr>
              <a:t>(de son identité, de sa volonté, de ses efforts…)</a:t>
            </a:r>
          </a:p>
        </p:txBody>
      </p:sp>
      <p:sp>
        <p:nvSpPr>
          <p:cNvPr id="12" name="Flèche droite 11"/>
          <p:cNvSpPr/>
          <p:nvPr/>
        </p:nvSpPr>
        <p:spPr>
          <a:xfrm rot="19116865">
            <a:off x="2977752" y="2573892"/>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2250572" flipV="1">
            <a:off x="2958652" y="3396385"/>
            <a:ext cx="864096" cy="400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rot="5400000">
            <a:off x="4373978" y="2917912"/>
            <a:ext cx="864096" cy="594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52572" y="163729"/>
            <a:ext cx="7200800" cy="523220"/>
          </a:xfrm>
          <a:prstGeom prst="rect">
            <a:avLst/>
          </a:prstGeom>
          <a:noFill/>
        </p:spPr>
        <p:txBody>
          <a:bodyPr wrap="square" rtlCol="0">
            <a:spAutoFit/>
          </a:bodyPr>
          <a:lstStyle/>
          <a:p>
            <a:r>
              <a:rPr lang="fr-FR" sz="2800" b="1" u="sng" dirty="0">
                <a:latin typeface="Rockwell Condensed" panose="02060603050405020104" pitchFamily="18" charset="0"/>
              </a:rPr>
              <a:t>Schéma récapitulatif sur l’activité pratique: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r="16019"/>
          <a:stretch/>
        </p:blipFill>
        <p:spPr>
          <a:xfrm>
            <a:off x="307089" y="2101946"/>
            <a:ext cx="2811200" cy="2661480"/>
          </a:xfrm>
          <a:prstGeom prst="rect">
            <a:avLst/>
          </a:prstGeom>
        </p:spPr>
      </p:pic>
      <p:sp>
        <p:nvSpPr>
          <p:cNvPr id="3" name="ZoneTexte 2"/>
          <p:cNvSpPr txBox="1"/>
          <p:nvPr/>
        </p:nvSpPr>
        <p:spPr>
          <a:xfrm>
            <a:off x="395536" y="188640"/>
            <a:ext cx="8424936" cy="646331"/>
          </a:xfrm>
          <a:prstGeom prst="rect">
            <a:avLst/>
          </a:prstGeom>
          <a:noFill/>
        </p:spPr>
        <p:txBody>
          <a:bodyPr wrap="square" rtlCol="0">
            <a:spAutoFit/>
          </a:bodyPr>
          <a:lstStyle/>
          <a:p>
            <a:r>
              <a:rPr lang="fr-FR" sz="3600" dirty="0">
                <a:latin typeface="Bernard MT Condensed" panose="02050806060905020404" pitchFamily="18" charset="0"/>
              </a:rPr>
              <a:t>Exemple du graffiti </a:t>
            </a:r>
            <a:endParaRPr lang="fr-FR" sz="2400" dirty="0">
              <a:latin typeface="Bernard MT Condensed" panose="02050806060905020404" pitchFamily="18" charset="0"/>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594" y="2141711"/>
            <a:ext cx="4169190" cy="2769532"/>
          </a:xfrm>
          <a:prstGeom prst="rect">
            <a:avLst/>
          </a:prstGeom>
        </p:spPr>
      </p:pic>
      <p:sp>
        <p:nvSpPr>
          <p:cNvPr id="6" name="ZoneTexte 5"/>
          <p:cNvSpPr txBox="1"/>
          <p:nvPr/>
        </p:nvSpPr>
        <p:spPr>
          <a:xfrm>
            <a:off x="272529" y="4842051"/>
            <a:ext cx="2959402" cy="954107"/>
          </a:xfrm>
          <a:prstGeom prst="rect">
            <a:avLst/>
          </a:prstGeom>
          <a:noFill/>
        </p:spPr>
        <p:txBody>
          <a:bodyPr wrap="square" rtlCol="0">
            <a:spAutoFit/>
          </a:bodyPr>
          <a:lstStyle/>
          <a:p>
            <a:pPr algn="ctr"/>
            <a:r>
              <a:rPr lang="fr-FR" sz="2800" dirty="0">
                <a:latin typeface="Agency FB" panose="020B0503020202020204" pitchFamily="34" charset="0"/>
              </a:rPr>
              <a:t>Agir sur le mur pour en </a:t>
            </a:r>
            <a:r>
              <a:rPr lang="fr-FR" sz="2800" b="1" dirty="0">
                <a:latin typeface="Agency FB" panose="020B0503020202020204" pitchFamily="34" charset="0"/>
              </a:rPr>
              <a:t>modifier</a:t>
            </a:r>
            <a:r>
              <a:rPr lang="fr-FR" sz="2800" dirty="0">
                <a:latin typeface="Agency FB" panose="020B0503020202020204" pitchFamily="34" charset="0"/>
              </a:rPr>
              <a:t> l’état d’origine</a:t>
            </a:r>
          </a:p>
        </p:txBody>
      </p:sp>
      <p:sp>
        <p:nvSpPr>
          <p:cNvPr id="7" name="ZoneTexte 6"/>
          <p:cNvSpPr txBox="1"/>
          <p:nvPr/>
        </p:nvSpPr>
        <p:spPr>
          <a:xfrm>
            <a:off x="4087886" y="5015541"/>
            <a:ext cx="4948610" cy="1723549"/>
          </a:xfrm>
          <a:prstGeom prst="rect">
            <a:avLst/>
          </a:prstGeom>
          <a:noFill/>
        </p:spPr>
        <p:txBody>
          <a:bodyPr wrap="square" rtlCol="0">
            <a:spAutoFit/>
          </a:bodyPr>
          <a:lstStyle/>
          <a:p>
            <a:pPr algn="ctr"/>
            <a:r>
              <a:rPr lang="fr-FR" sz="2800" dirty="0">
                <a:latin typeface="Agency FB" panose="020B0503020202020204" pitchFamily="34" charset="0"/>
              </a:rPr>
              <a:t>Et </a:t>
            </a:r>
            <a:r>
              <a:rPr lang="fr-FR" sz="2800" b="1" dirty="0">
                <a:latin typeface="Agency FB" panose="020B0503020202020204" pitchFamily="34" charset="0"/>
              </a:rPr>
              <a:t>se l’approprier</a:t>
            </a:r>
            <a:r>
              <a:rPr lang="fr-FR" sz="2800" dirty="0">
                <a:latin typeface="Agency FB" panose="020B0503020202020204" pitchFamily="34" charset="0"/>
              </a:rPr>
              <a:t> car… </a:t>
            </a:r>
          </a:p>
          <a:p>
            <a:pPr algn="ctr"/>
            <a:r>
              <a:rPr lang="fr-FR" sz="2600" dirty="0">
                <a:latin typeface="Agency FB" panose="020B0503020202020204" pitchFamily="34" charset="0"/>
              </a:rPr>
              <a:t>- Y apposer sa signature</a:t>
            </a:r>
          </a:p>
          <a:p>
            <a:pPr algn="ctr"/>
            <a:r>
              <a:rPr lang="fr-FR" sz="2600" dirty="0">
                <a:latin typeface="Agency FB" panose="020B0503020202020204" pitchFamily="34" charset="0"/>
              </a:rPr>
              <a:t>- S’approprier un bien (un lieu) qui n’était pas à nous (bien public)</a:t>
            </a:r>
          </a:p>
        </p:txBody>
      </p:sp>
      <p:sp>
        <p:nvSpPr>
          <p:cNvPr id="9" name="ZoneTexte 8"/>
          <p:cNvSpPr txBox="1"/>
          <p:nvPr/>
        </p:nvSpPr>
        <p:spPr>
          <a:xfrm>
            <a:off x="-75634" y="994671"/>
            <a:ext cx="3655727" cy="954107"/>
          </a:xfrm>
          <a:prstGeom prst="rect">
            <a:avLst/>
          </a:prstGeom>
          <a:noFill/>
        </p:spPr>
        <p:txBody>
          <a:bodyPr wrap="square" rtlCol="0">
            <a:spAutoFit/>
          </a:bodyPr>
          <a:lstStyle/>
          <a:p>
            <a:pPr algn="ctr"/>
            <a:r>
              <a:rPr lang="fr-FR" sz="2800" dirty="0">
                <a:latin typeface="Arial Narrow" panose="020B0606020202030204" pitchFamily="34" charset="0"/>
              </a:rPr>
              <a:t>Le graff comme </a:t>
            </a:r>
            <a:r>
              <a:rPr lang="fr-FR" sz="2800" dirty="0">
                <a:solidFill>
                  <a:srgbClr val="00B050"/>
                </a:solidFill>
                <a:latin typeface="Arial Black" panose="020B0A04020102020204" pitchFamily="34" charset="0"/>
              </a:rPr>
              <a:t>activité pratique</a:t>
            </a:r>
          </a:p>
        </p:txBody>
      </p:sp>
      <p:sp>
        <p:nvSpPr>
          <p:cNvPr id="10" name="ZoneTexte 9"/>
          <p:cNvSpPr txBox="1"/>
          <p:nvPr/>
        </p:nvSpPr>
        <p:spPr>
          <a:xfrm>
            <a:off x="4215952" y="652418"/>
            <a:ext cx="4396474" cy="1384995"/>
          </a:xfrm>
          <a:prstGeom prst="rect">
            <a:avLst/>
          </a:prstGeom>
          <a:noFill/>
        </p:spPr>
        <p:txBody>
          <a:bodyPr wrap="square" rtlCol="0">
            <a:spAutoFit/>
          </a:bodyPr>
          <a:lstStyle/>
          <a:p>
            <a:pPr algn="ctr"/>
            <a:r>
              <a:rPr lang="fr-FR" sz="2800" dirty="0">
                <a:latin typeface="Arial Narrow" panose="020B0606020202030204" pitchFamily="34" charset="0"/>
              </a:rPr>
              <a:t>Le mur </a:t>
            </a:r>
            <a:r>
              <a:rPr lang="fr-FR" sz="2800" dirty="0" err="1">
                <a:latin typeface="Arial Narrow" panose="020B0606020202030204" pitchFamily="34" charset="0"/>
              </a:rPr>
              <a:t>graffé</a:t>
            </a:r>
            <a:r>
              <a:rPr lang="fr-FR" sz="2800" dirty="0">
                <a:latin typeface="Arial Narrow" panose="020B0606020202030204" pitchFamily="34" charset="0"/>
              </a:rPr>
              <a:t> comme </a:t>
            </a:r>
            <a:r>
              <a:rPr lang="fr-FR" sz="2800" i="1" dirty="0">
                <a:solidFill>
                  <a:srgbClr val="00B050"/>
                </a:solidFill>
                <a:latin typeface="Arial Black" panose="020B0A04020102020204" pitchFamily="34" charset="0"/>
              </a:rPr>
              <a:t>objectivation</a:t>
            </a:r>
            <a:r>
              <a:rPr lang="fr-FR" sz="2800" dirty="0">
                <a:solidFill>
                  <a:srgbClr val="00B050"/>
                </a:solidFill>
                <a:latin typeface="Arial Black" panose="020B0A04020102020204" pitchFamily="34" charset="0"/>
              </a:rPr>
              <a:t> de l’identité du </a:t>
            </a:r>
            <a:r>
              <a:rPr lang="fr-FR" sz="2800" dirty="0" err="1">
                <a:solidFill>
                  <a:srgbClr val="00B050"/>
                </a:solidFill>
                <a:latin typeface="Arial Black" panose="020B0A04020102020204" pitchFamily="34" charset="0"/>
              </a:rPr>
              <a:t>graffeur</a:t>
            </a:r>
            <a:endParaRPr lang="fr-FR" sz="2800"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831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06" y="127303"/>
            <a:ext cx="4537760" cy="2736304"/>
          </a:xfrm>
          <a:prstGeom prst="rect">
            <a:avLst/>
          </a:prstGeom>
          <a:ln>
            <a:noFill/>
          </a:ln>
          <a:effectLst>
            <a:softEdge rad="112500"/>
          </a:effectLst>
        </p:spPr>
      </p:pic>
      <p:sp>
        <p:nvSpPr>
          <p:cNvPr id="5" name="ZoneTexte 4"/>
          <p:cNvSpPr txBox="1"/>
          <p:nvPr/>
        </p:nvSpPr>
        <p:spPr>
          <a:xfrm>
            <a:off x="5004048" y="683641"/>
            <a:ext cx="3600400" cy="1754326"/>
          </a:xfrm>
          <a:prstGeom prst="rect">
            <a:avLst/>
          </a:prstGeom>
          <a:noFill/>
        </p:spPr>
        <p:txBody>
          <a:bodyPr wrap="square" rtlCol="0">
            <a:spAutoFit/>
          </a:bodyPr>
          <a:lstStyle/>
          <a:p>
            <a:pPr algn="ctr"/>
            <a:r>
              <a:rPr lang="fr-FR" sz="3600" dirty="0">
                <a:latin typeface="Bernard MT Condensed" panose="02050806060905020404" pitchFamily="18" charset="0"/>
              </a:rPr>
              <a:t>« Ce besoin de modifier les choses extérieures… »</a:t>
            </a:r>
          </a:p>
        </p:txBody>
      </p:sp>
      <p:sp>
        <p:nvSpPr>
          <p:cNvPr id="6" name="ZoneTexte 5"/>
          <p:cNvSpPr txBox="1"/>
          <p:nvPr/>
        </p:nvSpPr>
        <p:spPr>
          <a:xfrm>
            <a:off x="214932" y="3137255"/>
            <a:ext cx="3619690" cy="2123658"/>
          </a:xfrm>
          <a:prstGeom prst="rect">
            <a:avLst/>
          </a:prstGeom>
          <a:noFill/>
        </p:spPr>
        <p:txBody>
          <a:bodyPr wrap="square" rtlCol="0">
            <a:spAutoFit/>
          </a:bodyPr>
          <a:lstStyle/>
          <a:p>
            <a:pPr algn="ctr"/>
            <a:r>
              <a:rPr lang="fr-FR" sz="4400" dirty="0">
                <a:latin typeface="Brush Script MT" panose="03060802040406070304" pitchFamily="66" charset="0"/>
              </a:rPr>
              <a:t>Le travail est l’expression de ce besoin « spirituel » </a:t>
            </a:r>
          </a:p>
        </p:txBody>
      </p:sp>
      <p:sp>
        <p:nvSpPr>
          <p:cNvPr id="7" name="Rectangle 6"/>
          <p:cNvSpPr/>
          <p:nvPr/>
        </p:nvSpPr>
        <p:spPr>
          <a:xfrm>
            <a:off x="107504" y="5301208"/>
            <a:ext cx="8856984" cy="1446550"/>
          </a:xfrm>
          <a:prstGeom prst="rect">
            <a:avLst/>
          </a:prstGeom>
        </p:spPr>
        <p:txBody>
          <a:bodyPr wrap="square">
            <a:spAutoFit/>
          </a:bodyPr>
          <a:lstStyle/>
          <a:p>
            <a:pPr algn="ctr"/>
            <a:r>
              <a:rPr lang="fr-FR" sz="4400" dirty="0">
                <a:solidFill>
                  <a:srgbClr val="C00000"/>
                </a:solidFill>
                <a:latin typeface="Brush Script MT" panose="03060802040406070304" pitchFamily="66" charset="0"/>
              </a:rPr>
              <a:t>On ne travaille pas uniquement par nécessité matérielle ou économique !</a:t>
            </a:r>
            <a:endParaRPr lang="fr-FR" sz="4400" dirty="0">
              <a:solidFill>
                <a:srgbClr val="C00000"/>
              </a:solidFill>
            </a:endParaRPr>
          </a:p>
        </p:txBody>
      </p:sp>
      <p:pic>
        <p:nvPicPr>
          <p:cNvPr id="13314" name="Picture 2" descr="Afficher l'image d'origine"/>
          <p:cNvPicPr>
            <a:picLocks noChangeAspect="1" noChangeArrowheads="1"/>
          </p:cNvPicPr>
          <p:nvPr/>
        </p:nvPicPr>
        <p:blipFill>
          <a:blip r:embed="rId4" cstate="print"/>
          <a:srcRect/>
          <a:stretch>
            <a:fillRect/>
          </a:stretch>
        </p:blipFill>
        <p:spPr bwMode="auto">
          <a:xfrm>
            <a:off x="4067944" y="3140968"/>
            <a:ext cx="4869160" cy="2028816"/>
          </a:xfrm>
          <a:prstGeom prst="rect">
            <a:avLst/>
          </a:prstGeom>
          <a:ln>
            <a:noFill/>
          </a:ln>
          <a:effectLst>
            <a:softEdge rad="112500"/>
          </a:effectLst>
        </p:spPr>
      </p:pic>
    </p:spTree>
    <p:extLst>
      <p:ext uri="{BB962C8B-B14F-4D97-AF65-F5344CB8AC3E}">
        <p14:creationId xmlns:p14="http://schemas.microsoft.com/office/powerpoint/2010/main" val="126641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484784"/>
            <a:ext cx="5734088" cy="4300566"/>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179512" y="116632"/>
            <a:ext cx="8712968" cy="1200329"/>
          </a:xfrm>
          <a:prstGeom prst="rect">
            <a:avLst/>
          </a:prstGeom>
          <a:noFill/>
        </p:spPr>
        <p:txBody>
          <a:bodyPr wrap="square" rtlCol="0">
            <a:spAutoFit/>
          </a:bodyPr>
          <a:lstStyle/>
          <a:p>
            <a:pPr algn="just"/>
            <a:r>
              <a:rPr lang="fr-FR" sz="3600" dirty="0">
                <a:latin typeface="Brush Script MT" panose="03060802040406070304" pitchFamily="66" charset="0"/>
              </a:rPr>
              <a:t>Le besoin de se reconnaître soi-même se manifeste dans nos comportements… </a:t>
            </a:r>
          </a:p>
        </p:txBody>
      </p:sp>
      <p:sp>
        <p:nvSpPr>
          <p:cNvPr id="5" name="ZoneTexte 4"/>
          <p:cNvSpPr txBox="1"/>
          <p:nvPr/>
        </p:nvSpPr>
        <p:spPr>
          <a:xfrm>
            <a:off x="6084167" y="2780928"/>
            <a:ext cx="2949473" cy="1384995"/>
          </a:xfrm>
          <a:prstGeom prst="rect">
            <a:avLst/>
          </a:prstGeom>
          <a:noFill/>
        </p:spPr>
        <p:txBody>
          <a:bodyPr wrap="square" rtlCol="0">
            <a:spAutoFit/>
          </a:bodyPr>
          <a:lstStyle/>
          <a:p>
            <a:pPr algn="ctr"/>
            <a:r>
              <a:rPr lang="fr-FR" sz="2800" dirty="0">
                <a:latin typeface="Britannic Bold" pitchFamily="34" charset="0"/>
              </a:rPr>
              <a:t>Produire soi-même une image de soi</a:t>
            </a:r>
          </a:p>
        </p:txBody>
      </p:sp>
    </p:spTree>
    <p:extLst>
      <p:ext uri="{BB962C8B-B14F-4D97-AF65-F5344CB8AC3E}">
        <p14:creationId xmlns:p14="http://schemas.microsoft.com/office/powerpoint/2010/main" val="6026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11760" y="5013176"/>
            <a:ext cx="6120680" cy="954107"/>
          </a:xfrm>
          <a:prstGeom prst="rect">
            <a:avLst/>
          </a:prstGeom>
          <a:noFill/>
        </p:spPr>
        <p:txBody>
          <a:bodyPr wrap="square" rtlCol="0">
            <a:spAutoFit/>
          </a:bodyPr>
          <a:lstStyle/>
          <a:p>
            <a:pPr algn="ctr"/>
            <a:r>
              <a:rPr lang="fr-FR" sz="2800" dirty="0">
                <a:latin typeface="Britannic Bold" panose="020B0903060703020204" pitchFamily="34" charset="0"/>
              </a:rPr>
              <a:t>Faire de son propre corps l’image de ce que nous sommes</a:t>
            </a:r>
          </a:p>
        </p:txBody>
      </p:sp>
      <p:pic>
        <p:nvPicPr>
          <p:cNvPr id="2" name="Picture 6" descr="Afficher l'image d'origine"/>
          <p:cNvPicPr>
            <a:picLocks noChangeAspect="1" noChangeArrowheads="1"/>
          </p:cNvPicPr>
          <p:nvPr/>
        </p:nvPicPr>
        <p:blipFill>
          <a:blip r:embed="rId3" cstate="print"/>
          <a:srcRect l="2241" t="4084" r="31035" b="4008"/>
          <a:stretch>
            <a:fillRect/>
          </a:stretch>
        </p:blipFill>
        <p:spPr bwMode="auto">
          <a:xfrm>
            <a:off x="323528" y="1196752"/>
            <a:ext cx="2709302" cy="3024336"/>
          </a:xfrm>
          <a:prstGeom prst="rect">
            <a:avLst/>
          </a:prstGeom>
          <a:ln>
            <a:noFill/>
          </a:ln>
          <a:effectLst>
            <a:outerShdw blurRad="292100" dist="139700" dir="2700000" algn="tl" rotWithShape="0">
              <a:srgbClr val="333333">
                <a:alpha val="65000"/>
              </a:srgbClr>
            </a:outerShdw>
          </a:effectLst>
        </p:spPr>
      </p:pic>
      <p:pic>
        <p:nvPicPr>
          <p:cNvPr id="3" name="Picture 2" descr="http://www.ecoles.montpellier.fr/boucher-gs-samson/files/2010/11/tatouage-visage-maori-L-4.jpeg"/>
          <p:cNvPicPr>
            <a:picLocks noChangeAspect="1" noChangeArrowheads="1"/>
          </p:cNvPicPr>
          <p:nvPr/>
        </p:nvPicPr>
        <p:blipFill>
          <a:blip r:embed="rId4" cstate="print"/>
          <a:srcRect b="5314"/>
          <a:stretch>
            <a:fillRect/>
          </a:stretch>
        </p:blipFill>
        <p:spPr bwMode="auto">
          <a:xfrm>
            <a:off x="6554492" y="1210606"/>
            <a:ext cx="2193972" cy="3140644"/>
          </a:xfrm>
          <a:prstGeom prst="rect">
            <a:avLst/>
          </a:prstGeom>
          <a:ln>
            <a:noFill/>
          </a:ln>
          <a:effectLst>
            <a:outerShdw blurRad="292100" dist="139700" dir="2700000" algn="tl" rotWithShape="0">
              <a:srgbClr val="333333">
                <a:alpha val="65000"/>
              </a:srgbClr>
            </a:outerShdw>
          </a:effectLst>
        </p:spPr>
      </p:pic>
      <p:pic>
        <p:nvPicPr>
          <p:cNvPr id="50180" name="Picture 4" descr="Afficher l'image d'origine"/>
          <p:cNvPicPr>
            <a:picLocks noChangeAspect="1" noChangeArrowheads="1"/>
          </p:cNvPicPr>
          <p:nvPr/>
        </p:nvPicPr>
        <p:blipFill>
          <a:blip r:embed="rId5" cstate="print"/>
          <a:srcRect l="2596" t="2069" r="1333" b="3703"/>
          <a:stretch>
            <a:fillRect/>
          </a:stretch>
        </p:blipFill>
        <p:spPr bwMode="auto">
          <a:xfrm>
            <a:off x="3419872" y="1196752"/>
            <a:ext cx="2520280" cy="310188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66812" y="4565068"/>
            <a:ext cx="7272808" cy="1938992"/>
          </a:xfrm>
          <a:prstGeom prst="rect">
            <a:avLst/>
          </a:prstGeom>
          <a:solidFill>
            <a:schemeClr val="bg1"/>
          </a:solidFill>
        </p:spPr>
        <p:txBody>
          <a:bodyPr wrap="square">
            <a:spAutoFit/>
          </a:bodyPr>
          <a:lstStyle/>
          <a:p>
            <a:pPr algn="ctr"/>
            <a:r>
              <a:rPr lang="fr-FR" sz="2400" dirty="0">
                <a:latin typeface="Agency FB" pitchFamily="34" charset="0"/>
                <a:cs typeface="Times New Roman" pitchFamily="18" charset="0"/>
              </a:rPr>
              <a:t>« l’homme cherche à se retrouver lui-même. Il ne se contente pas de rester lui-même tel qu’il est: il se couvre d’ornements. Le barbare pratique des incisions à ses lèvres, à ses oreilles, il se tatoue... Toutes ces pratiques n’ont qu’un seul but: l’homme ne veut pas rester tel que la nature l’a fait. »</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4509120"/>
            <a:ext cx="1587300" cy="205475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95536" y="0"/>
            <a:ext cx="8280920" cy="1200329"/>
          </a:xfrm>
          <a:prstGeom prst="rect">
            <a:avLst/>
          </a:prstGeom>
        </p:spPr>
        <p:txBody>
          <a:bodyPr wrap="square">
            <a:spAutoFit/>
          </a:bodyPr>
          <a:lstStyle/>
          <a:p>
            <a:pPr algn="ctr"/>
            <a:r>
              <a:rPr lang="fr-FR" sz="3600" dirty="0">
                <a:latin typeface="Brush Script MT" pitchFamily="66" charset="0"/>
                <a:cs typeface="Times New Roman" pitchFamily="18" charset="0"/>
              </a:rPr>
              <a:t>Ainsi, l’homme ne se contente pas de modifier les objets extérieurs, il se modifie lui-même...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180"/>
                                        </p:tgtEl>
                                        <p:attrNameLst>
                                          <p:attrName>style.visibility</p:attrName>
                                        </p:attrNameLst>
                                      </p:cBhvr>
                                      <p:to>
                                        <p:strVal val="visible"/>
                                      </p:to>
                                    </p:set>
                                    <p:animEffect transition="in" filter="fade">
                                      <p:cBhvr>
                                        <p:cTn id="11" dur="500"/>
                                        <p:tgtEl>
                                          <p:spTgt spid="5018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4644008" cy="1200329"/>
          </a:xfrm>
          <a:prstGeom prst="rect">
            <a:avLst/>
          </a:prstGeom>
        </p:spPr>
        <p:txBody>
          <a:bodyPr wrap="square">
            <a:spAutoFit/>
          </a:bodyPr>
          <a:lstStyle/>
          <a:p>
            <a:pPr algn="r"/>
            <a:r>
              <a:rPr lang="fr-FR" sz="3600" dirty="0">
                <a:latin typeface="Brush Script MT" pitchFamily="66" charset="0"/>
                <a:cs typeface="Aharoni" panose="02010803020104030203" pitchFamily="2" charset="-79"/>
              </a:rPr>
              <a:t>Ce besoin serait, d’après Hegel, à l’origine de l’art…</a:t>
            </a:r>
          </a:p>
        </p:txBody>
      </p:sp>
      <p:pic>
        <p:nvPicPr>
          <p:cNvPr id="3" name="Image 2" descr="Rembrandt Autoportrait aux yeux hagards (1630).jpg"/>
          <p:cNvPicPr>
            <a:picLocks noChangeAspect="1"/>
          </p:cNvPicPr>
          <p:nvPr/>
        </p:nvPicPr>
        <p:blipFill>
          <a:blip r:embed="rId3" cstate="print"/>
          <a:stretch>
            <a:fillRect/>
          </a:stretch>
        </p:blipFill>
        <p:spPr>
          <a:xfrm>
            <a:off x="4716016" y="188640"/>
            <a:ext cx="4293954" cy="5564529"/>
          </a:xfrm>
          <a:prstGeom prst="rect">
            <a:avLst/>
          </a:prstGeom>
        </p:spPr>
      </p:pic>
      <p:sp>
        <p:nvSpPr>
          <p:cNvPr id="4" name="ZoneTexte 3"/>
          <p:cNvSpPr txBox="1"/>
          <p:nvPr/>
        </p:nvSpPr>
        <p:spPr>
          <a:xfrm>
            <a:off x="4670558" y="5877272"/>
            <a:ext cx="4339411" cy="830997"/>
          </a:xfrm>
          <a:prstGeom prst="rect">
            <a:avLst/>
          </a:prstGeom>
          <a:noFill/>
        </p:spPr>
        <p:txBody>
          <a:bodyPr wrap="square" rtlCol="0">
            <a:spAutoFit/>
          </a:bodyPr>
          <a:lstStyle/>
          <a:p>
            <a:pPr algn="ctr"/>
            <a:r>
              <a:rPr lang="fr-FR" sz="2400" b="1" dirty="0">
                <a:latin typeface="Garamond" panose="02020404030301010803" pitchFamily="18" charset="0"/>
              </a:rPr>
              <a:t>Rembrandt</a:t>
            </a:r>
            <a:r>
              <a:rPr lang="fr-FR" sz="2400" dirty="0">
                <a:latin typeface="Garamond" panose="02020404030301010803" pitchFamily="18" charset="0"/>
              </a:rPr>
              <a:t>, </a:t>
            </a:r>
            <a:r>
              <a:rPr lang="fr-FR" sz="2400" i="1" dirty="0">
                <a:latin typeface="Garamond" panose="02020404030301010803" pitchFamily="18" charset="0"/>
              </a:rPr>
              <a:t>Autoportrait aux yeux hagards </a:t>
            </a:r>
            <a:r>
              <a:rPr lang="fr-FR" sz="2400" dirty="0">
                <a:latin typeface="Garamond" panose="02020404030301010803" pitchFamily="18" charset="0"/>
              </a:rPr>
              <a:t>(1630)</a:t>
            </a:r>
          </a:p>
        </p:txBody>
      </p:sp>
      <p:pic>
        <p:nvPicPr>
          <p:cNvPr id="5" name="Image 4" descr="Rembrandt Autoportrait en jeune homme 1629 (23 ans).jpg"/>
          <p:cNvPicPr>
            <a:picLocks noChangeAspect="1"/>
          </p:cNvPicPr>
          <p:nvPr/>
        </p:nvPicPr>
        <p:blipFill>
          <a:blip r:embed="rId4" cstate="print"/>
          <a:stretch>
            <a:fillRect/>
          </a:stretch>
        </p:blipFill>
        <p:spPr>
          <a:xfrm>
            <a:off x="179512" y="1628800"/>
            <a:ext cx="1879830" cy="2493870"/>
          </a:xfrm>
          <a:prstGeom prst="rect">
            <a:avLst/>
          </a:prstGeom>
          <a:ln>
            <a:noFill/>
          </a:ln>
          <a:effectLst>
            <a:outerShdw blurRad="292100" dist="139700" dir="2700000" algn="tl" rotWithShape="0">
              <a:srgbClr val="333333">
                <a:alpha val="65000"/>
              </a:srgbClr>
            </a:outerShdw>
          </a:effectLst>
        </p:spPr>
      </p:pic>
      <p:pic>
        <p:nvPicPr>
          <p:cNvPr id="6" name="Image 5" descr="Rembrandt Autoportrait au gorget et en béret 1629.jpg"/>
          <p:cNvPicPr>
            <a:picLocks noChangeAspect="1"/>
          </p:cNvPicPr>
          <p:nvPr/>
        </p:nvPicPr>
        <p:blipFill>
          <a:blip r:embed="rId5" cstate="print"/>
          <a:stretch>
            <a:fillRect/>
          </a:stretch>
        </p:blipFill>
        <p:spPr>
          <a:xfrm>
            <a:off x="2411760" y="1628800"/>
            <a:ext cx="1872208" cy="2520280"/>
          </a:xfrm>
          <a:prstGeom prst="rect">
            <a:avLst/>
          </a:prstGeom>
          <a:ln>
            <a:noFill/>
          </a:ln>
          <a:effectLst>
            <a:outerShdw blurRad="292100" dist="139700" dir="2700000" algn="tl" rotWithShape="0">
              <a:srgbClr val="333333">
                <a:alpha val="65000"/>
              </a:srgbClr>
            </a:outerShdw>
          </a:effectLst>
        </p:spPr>
      </p:pic>
      <p:pic>
        <p:nvPicPr>
          <p:cNvPr id="7" name="Image 6" descr="Rembrandt 1657.jpg"/>
          <p:cNvPicPr>
            <a:picLocks noChangeAspect="1"/>
          </p:cNvPicPr>
          <p:nvPr/>
        </p:nvPicPr>
        <p:blipFill>
          <a:blip r:embed="rId6" cstate="print"/>
          <a:srcRect l="6897" r="3448"/>
          <a:stretch>
            <a:fillRect/>
          </a:stretch>
        </p:blipFill>
        <p:spPr>
          <a:xfrm>
            <a:off x="179512" y="4221088"/>
            <a:ext cx="1872208" cy="2520280"/>
          </a:xfrm>
          <a:prstGeom prst="rect">
            <a:avLst/>
          </a:prstGeom>
          <a:ln>
            <a:noFill/>
          </a:ln>
          <a:effectLst>
            <a:outerShdw blurRad="292100" dist="139700" dir="2700000" algn="tl" rotWithShape="0">
              <a:srgbClr val="333333">
                <a:alpha val="65000"/>
              </a:srgbClr>
            </a:outerShdw>
          </a:effectLst>
        </p:spPr>
      </p:pic>
      <p:pic>
        <p:nvPicPr>
          <p:cNvPr id="1030" name="Picture 6" descr="Afficher l'image d'origine"/>
          <p:cNvPicPr>
            <a:picLocks noChangeAspect="1" noChangeArrowheads="1"/>
          </p:cNvPicPr>
          <p:nvPr/>
        </p:nvPicPr>
        <p:blipFill>
          <a:blip r:embed="rId7" cstate="print"/>
          <a:srcRect/>
          <a:stretch>
            <a:fillRect/>
          </a:stretch>
        </p:blipFill>
        <p:spPr bwMode="auto">
          <a:xfrm>
            <a:off x="2411760" y="4221088"/>
            <a:ext cx="1832918" cy="24971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1506</Words>
  <Application>Microsoft Office PowerPoint</Application>
  <PresentationFormat>Affichage à l'écran (4:3)</PresentationFormat>
  <Paragraphs>568</Paragraphs>
  <Slides>32</Slides>
  <Notes>17</Notes>
  <HiddenSlides>0</HiddenSlides>
  <MMClips>0</MMClips>
  <ScaleCrop>false</ScaleCrop>
  <HeadingPairs>
    <vt:vector size="6" baseType="variant">
      <vt:variant>
        <vt:lpstr>Polices utilisées</vt:lpstr>
      </vt:variant>
      <vt:variant>
        <vt:i4>30</vt:i4>
      </vt:variant>
      <vt:variant>
        <vt:lpstr>Thème</vt:lpstr>
      </vt:variant>
      <vt:variant>
        <vt:i4>1</vt:i4>
      </vt:variant>
      <vt:variant>
        <vt:lpstr>Titres des diapositives</vt:lpstr>
      </vt:variant>
      <vt:variant>
        <vt:i4>32</vt:i4>
      </vt:variant>
    </vt:vector>
  </HeadingPairs>
  <TitlesOfParts>
    <vt:vector size="63" baseType="lpstr">
      <vt:lpstr>Agency FB</vt:lpstr>
      <vt:lpstr>Aharoni</vt:lpstr>
      <vt:lpstr>Andalus</vt:lpstr>
      <vt:lpstr>Aparajita</vt:lpstr>
      <vt:lpstr>Arial</vt:lpstr>
      <vt:lpstr>Arial Black</vt:lpstr>
      <vt:lpstr>Arial Narrow</vt:lpstr>
      <vt:lpstr>Arial Rounded MT Bold</vt:lpstr>
      <vt:lpstr>Baskerville Old Face</vt:lpstr>
      <vt:lpstr>Berlin Sans FB Demi</vt:lpstr>
      <vt:lpstr>Bernard MT Condensed</vt:lpstr>
      <vt:lpstr>Bodoni MT Condensed</vt:lpstr>
      <vt:lpstr>Britannic Bold</vt:lpstr>
      <vt:lpstr>Brush Script MT</vt:lpstr>
      <vt:lpstr>Calibri</vt:lpstr>
      <vt:lpstr>Calisto MT</vt:lpstr>
      <vt:lpstr>Cooper Black</vt:lpstr>
      <vt:lpstr>David</vt:lpstr>
      <vt:lpstr>Forte</vt:lpstr>
      <vt:lpstr>Franklin Gothic Demi</vt:lpstr>
      <vt:lpstr>Franklin Gothic Medium</vt:lpstr>
      <vt:lpstr>Franklin Gothic Medium Cond</vt:lpstr>
      <vt:lpstr>FreesiaUPC</vt:lpstr>
      <vt:lpstr>Freestyle Script</vt:lpstr>
      <vt:lpstr>Garamond</vt:lpstr>
      <vt:lpstr>Rockwell Condensed</vt:lpstr>
      <vt:lpstr>Stencil</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lartaud</dc:creator>
  <cp:lastModifiedBy>Mickael Perre</cp:lastModifiedBy>
  <cp:revision>5</cp:revision>
  <dcterms:created xsi:type="dcterms:W3CDTF">2015-12-16T10:03:53Z</dcterms:created>
  <dcterms:modified xsi:type="dcterms:W3CDTF">2016-11-26T17:10:42Z</dcterms:modified>
</cp:coreProperties>
</file>